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64" r:id="rId5"/>
    <p:sldId id="260" r:id="rId6"/>
    <p:sldId id="268" r:id="rId7"/>
    <p:sldId id="265" r:id="rId8"/>
    <p:sldId id="266" r:id="rId9"/>
    <p:sldId id="267" r:id="rId10"/>
    <p:sldId id="261" r:id="rId11"/>
    <p:sldId id="263" r:id="rId12"/>
    <p:sldId id="270" r:id="rId13"/>
    <p:sldId id="271" r:id="rId14"/>
    <p:sldId id="272" r:id="rId15"/>
    <p:sldId id="274" r:id="rId16"/>
    <p:sldId id="275" r:id="rId17"/>
    <p:sldId id="273" r:id="rId18"/>
    <p:sldId id="276" r:id="rId19"/>
    <p:sldId id="277" r:id="rId20"/>
    <p:sldId id="295" r:id="rId21"/>
    <p:sldId id="296" r:id="rId22"/>
    <p:sldId id="297" r:id="rId23"/>
    <p:sldId id="298" r:id="rId24"/>
    <p:sldId id="299" r:id="rId25"/>
    <p:sldId id="300"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3" r:id="rId40"/>
    <p:sldId id="291" r:id="rId41"/>
    <p:sldId id="292" r:id="rId42"/>
    <p:sldId id="294" r:id="rId43"/>
    <p:sldId id="301" r:id="rId44"/>
    <p:sldId id="302" r:id="rId45"/>
    <p:sldId id="303" r:id="rId46"/>
    <p:sldId id="304" r:id="rId47"/>
    <p:sldId id="305" r:id="rId48"/>
    <p:sldId id="269" r:id="rId49"/>
    <p:sldId id="306" r:id="rId50"/>
    <p:sldId id="307" r:id="rId51"/>
    <p:sldId id="308"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22" r:id="rId66"/>
    <p:sldId id="323" r:id="rId67"/>
    <p:sldId id="324" r:id="rId68"/>
    <p:sldId id="325" r:id="rId69"/>
    <p:sldId id="326" r:id="rId70"/>
    <p:sldId id="327" r:id="rId71"/>
    <p:sldId id="328" r:id="rId72"/>
    <p:sldId id="329" r:id="rId73"/>
    <p:sldId id="330" r:id="rId74"/>
    <p:sldId id="331" r:id="rId75"/>
    <p:sldId id="332" r:id="rId76"/>
    <p:sldId id="333" r:id="rId77"/>
    <p:sldId id="334" r:id="rId78"/>
    <p:sldId id="335" r:id="rId79"/>
    <p:sldId id="336" r:id="rId80"/>
    <p:sldId id="337" r:id="rId81"/>
    <p:sldId id="338" r:id="rId82"/>
    <p:sldId id="339" r:id="rId83"/>
    <p:sldId id="340" r:id="rId84"/>
    <p:sldId id="341" r:id="rId85"/>
    <p:sldId id="342" r:id="rId86"/>
    <p:sldId id="343" r:id="rId87"/>
    <p:sldId id="344" r:id="rId88"/>
    <p:sldId id="345" r:id="rId89"/>
    <p:sldId id="346" r:id="rId90"/>
    <p:sldId id="347" r:id="rId91"/>
    <p:sldId id="348" r:id="rId92"/>
    <p:sldId id="349" r:id="rId93"/>
    <p:sldId id="350" r:id="rId94"/>
    <p:sldId id="351" r:id="rId95"/>
    <p:sldId id="352" r:id="rId96"/>
    <p:sldId id="353" r:id="rId97"/>
    <p:sldId id="354" r:id="rId98"/>
    <p:sldId id="355" r:id="rId99"/>
    <p:sldId id="356" r:id="rId100"/>
    <p:sldId id="357" r:id="rId101"/>
    <p:sldId id="358" r:id="rId102"/>
    <p:sldId id="359" r:id="rId103"/>
    <p:sldId id="360" r:id="rId104"/>
    <p:sldId id="361" r:id="rId105"/>
    <p:sldId id="362" r:id="rId106"/>
    <p:sldId id="363" r:id="rId107"/>
    <p:sldId id="364" r:id="rId108"/>
    <p:sldId id="365" r:id="rId109"/>
    <p:sldId id="366" r:id="rId110"/>
    <p:sldId id="367" r:id="rId111"/>
    <p:sldId id="368" r:id="rId112"/>
    <p:sldId id="369" r:id="rId113"/>
    <p:sldId id="370" r:id="rId114"/>
    <p:sldId id="371" r:id="rId115"/>
    <p:sldId id="372" r:id="rId116"/>
    <p:sldId id="373" r:id="rId117"/>
    <p:sldId id="374" r:id="rId118"/>
    <p:sldId id="375" r:id="rId119"/>
    <p:sldId id="376" r:id="rId120"/>
    <p:sldId id="377" r:id="rId121"/>
    <p:sldId id="378" r:id="rId122"/>
    <p:sldId id="379" r:id="rId123"/>
    <p:sldId id="380" r:id="rId124"/>
    <p:sldId id="381" r:id="rId125"/>
    <p:sldId id="382" r:id="rId126"/>
    <p:sldId id="383" r:id="rId127"/>
    <p:sldId id="384" r:id="rId128"/>
    <p:sldId id="385" r:id="rId129"/>
    <p:sldId id="386" r:id="rId130"/>
    <p:sldId id="387" r:id="rId131"/>
    <p:sldId id="388" r:id="rId132"/>
    <p:sldId id="389" r:id="rId133"/>
    <p:sldId id="390" r:id="rId134"/>
    <p:sldId id="391" r:id="rId135"/>
    <p:sldId id="392" r:id="rId136"/>
    <p:sldId id="393" r:id="rId137"/>
    <p:sldId id="394" r:id="rId138"/>
    <p:sldId id="395" r:id="rId139"/>
    <p:sldId id="396" r:id="rId140"/>
    <p:sldId id="397" r:id="rId141"/>
    <p:sldId id="398" r:id="rId142"/>
    <p:sldId id="399" r:id="rId143"/>
    <p:sldId id="400" r:id="rId144"/>
    <p:sldId id="401" r:id="rId145"/>
    <p:sldId id="402" r:id="rId146"/>
    <p:sldId id="403" r:id="rId147"/>
    <p:sldId id="404" r:id="rId148"/>
    <p:sldId id="405" r:id="rId149"/>
    <p:sldId id="406" r:id="rId150"/>
    <p:sldId id="407" r:id="rId151"/>
    <p:sldId id="408" r:id="rId152"/>
    <p:sldId id="409" r:id="rId153"/>
    <p:sldId id="410" r:id="rId154"/>
    <p:sldId id="411" r:id="rId155"/>
    <p:sldId id="412" r:id="rId1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incs stílus, csak rács">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1" autoAdjust="0"/>
    <p:restoredTop sz="94660"/>
  </p:normalViewPr>
  <p:slideViewPr>
    <p:cSldViewPr snapToGrid="0">
      <p:cViewPr varScale="1">
        <p:scale>
          <a:sx n="113" d="100"/>
          <a:sy n="113" d="100"/>
        </p:scale>
        <p:origin x="51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tableStyles" Target="tableStyle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4.wmf"/><Relationship Id="rId4" Type="http://schemas.openxmlformats.org/officeDocument/2006/relationships/image" Target="../media/image1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image" Target="../media/image38.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04.wmf"/><Relationship Id="rId1" Type="http://schemas.openxmlformats.org/officeDocument/2006/relationships/image" Target="../media/image103.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endParaRPr lang="en-US" dirty="0"/>
          </a:p>
        </p:txBody>
      </p:sp>
      <p:sp>
        <p:nvSpPr>
          <p:cNvPr id="4" name="Date Placeholder 3"/>
          <p:cNvSpPr>
            <a:spLocks noGrp="1"/>
          </p:cNvSpPr>
          <p:nvPr>
            <p:ph type="dt" sz="half" idx="10"/>
          </p:nvPr>
        </p:nvSpPr>
        <p:spPr/>
        <p:txBody>
          <a:bodyPr/>
          <a:lstStyle/>
          <a:p>
            <a:fld id="{0892EED8-7455-4247-9EBE-27D0BC15ED66}" type="datetimeFigureOut">
              <a:rPr lang="hu-HU" smtClean="0"/>
              <a:t>2024. 06. 27.</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AA812981-7FC9-40C1-BC9E-7B838D4309D7}" type="slidenum">
              <a:rPr lang="hu-HU" smtClean="0"/>
              <a:t>‹#›</a:t>
            </a:fld>
            <a:endParaRPr lang="hu-HU"/>
          </a:p>
        </p:txBody>
      </p:sp>
    </p:spTree>
    <p:extLst>
      <p:ext uri="{BB962C8B-B14F-4D97-AF65-F5344CB8AC3E}">
        <p14:creationId xmlns:p14="http://schemas.microsoft.com/office/powerpoint/2010/main" val="3825127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Vertical Text Placeholder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0892EED8-7455-4247-9EBE-27D0BC15ED66}" type="datetimeFigureOut">
              <a:rPr lang="hu-HU" smtClean="0"/>
              <a:t>2024. 06. 27.</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AA812981-7FC9-40C1-BC9E-7B838D4309D7}" type="slidenum">
              <a:rPr lang="hu-HU" smtClean="0"/>
              <a:t>‹#›</a:t>
            </a:fld>
            <a:endParaRPr lang="hu-HU"/>
          </a:p>
        </p:txBody>
      </p:sp>
    </p:spTree>
    <p:extLst>
      <p:ext uri="{BB962C8B-B14F-4D97-AF65-F5344CB8AC3E}">
        <p14:creationId xmlns:p14="http://schemas.microsoft.com/office/powerpoint/2010/main" val="3370101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hu-HU"/>
              <a:t>Mintacím szerkesztése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0892EED8-7455-4247-9EBE-27D0BC15ED66}" type="datetimeFigureOut">
              <a:rPr lang="hu-HU" smtClean="0"/>
              <a:t>2024. 06. 27.</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AA812981-7FC9-40C1-BC9E-7B838D4309D7}" type="slidenum">
              <a:rPr lang="hu-HU" smtClean="0"/>
              <a:t>‹#›</a:t>
            </a:fld>
            <a:endParaRPr lang="hu-HU"/>
          </a:p>
        </p:txBody>
      </p:sp>
    </p:spTree>
    <p:extLst>
      <p:ext uri="{BB962C8B-B14F-4D97-AF65-F5344CB8AC3E}">
        <p14:creationId xmlns:p14="http://schemas.microsoft.com/office/powerpoint/2010/main" val="3210247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Content Placeholder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0892EED8-7455-4247-9EBE-27D0BC15ED66}" type="datetimeFigureOut">
              <a:rPr lang="hu-HU" smtClean="0"/>
              <a:t>2024. 06. 27.</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AA812981-7FC9-40C1-BC9E-7B838D4309D7}" type="slidenum">
              <a:rPr lang="hu-HU" smtClean="0"/>
              <a:t>‹#›</a:t>
            </a:fld>
            <a:endParaRPr lang="hu-HU"/>
          </a:p>
        </p:txBody>
      </p:sp>
    </p:spTree>
    <p:extLst>
      <p:ext uri="{BB962C8B-B14F-4D97-AF65-F5344CB8AC3E}">
        <p14:creationId xmlns:p14="http://schemas.microsoft.com/office/powerpoint/2010/main" val="3151513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hu-HU"/>
              <a:t>Mintacím szerkesztése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ate Placeholder 3"/>
          <p:cNvSpPr>
            <a:spLocks noGrp="1"/>
          </p:cNvSpPr>
          <p:nvPr>
            <p:ph type="dt" sz="half" idx="10"/>
          </p:nvPr>
        </p:nvSpPr>
        <p:spPr/>
        <p:txBody>
          <a:bodyPr/>
          <a:lstStyle/>
          <a:p>
            <a:fld id="{0892EED8-7455-4247-9EBE-27D0BC15ED66}" type="datetimeFigureOut">
              <a:rPr lang="hu-HU" smtClean="0"/>
              <a:t>2024. 06. 27.</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AA812981-7FC9-40C1-BC9E-7B838D4309D7}" type="slidenum">
              <a:rPr lang="hu-HU" smtClean="0"/>
              <a:t>‹#›</a:t>
            </a:fld>
            <a:endParaRPr lang="hu-HU"/>
          </a:p>
        </p:txBody>
      </p:sp>
    </p:spTree>
    <p:extLst>
      <p:ext uri="{BB962C8B-B14F-4D97-AF65-F5344CB8AC3E}">
        <p14:creationId xmlns:p14="http://schemas.microsoft.com/office/powerpoint/2010/main" val="937052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Date Placeholder 4"/>
          <p:cNvSpPr>
            <a:spLocks noGrp="1"/>
          </p:cNvSpPr>
          <p:nvPr>
            <p:ph type="dt" sz="half" idx="10"/>
          </p:nvPr>
        </p:nvSpPr>
        <p:spPr/>
        <p:txBody>
          <a:bodyPr/>
          <a:lstStyle/>
          <a:p>
            <a:fld id="{0892EED8-7455-4247-9EBE-27D0BC15ED66}" type="datetimeFigureOut">
              <a:rPr lang="hu-HU" smtClean="0"/>
              <a:t>2024. 06. 27.</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AA812981-7FC9-40C1-BC9E-7B838D4309D7}" type="slidenum">
              <a:rPr lang="hu-HU" smtClean="0"/>
              <a:t>‹#›</a:t>
            </a:fld>
            <a:endParaRPr lang="hu-HU"/>
          </a:p>
        </p:txBody>
      </p:sp>
    </p:spTree>
    <p:extLst>
      <p:ext uri="{BB962C8B-B14F-4D97-AF65-F5344CB8AC3E}">
        <p14:creationId xmlns:p14="http://schemas.microsoft.com/office/powerpoint/2010/main" val="822721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hu-HU"/>
              <a:t>Mintacím szerkesztése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Content Placeholder 3"/>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Content Placeholder 5"/>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7" name="Date Placeholder 6"/>
          <p:cNvSpPr>
            <a:spLocks noGrp="1"/>
          </p:cNvSpPr>
          <p:nvPr>
            <p:ph type="dt" sz="half" idx="10"/>
          </p:nvPr>
        </p:nvSpPr>
        <p:spPr/>
        <p:txBody>
          <a:bodyPr/>
          <a:lstStyle/>
          <a:p>
            <a:fld id="{0892EED8-7455-4247-9EBE-27D0BC15ED66}" type="datetimeFigureOut">
              <a:rPr lang="hu-HU" smtClean="0"/>
              <a:t>2024. 06. 27.</a:t>
            </a:fld>
            <a:endParaRPr lang="hu-HU"/>
          </a:p>
        </p:txBody>
      </p:sp>
      <p:sp>
        <p:nvSpPr>
          <p:cNvPr id="8" name="Footer Placeholder 7"/>
          <p:cNvSpPr>
            <a:spLocks noGrp="1"/>
          </p:cNvSpPr>
          <p:nvPr>
            <p:ph type="ftr" sz="quarter" idx="11"/>
          </p:nvPr>
        </p:nvSpPr>
        <p:spPr/>
        <p:txBody>
          <a:bodyPr/>
          <a:lstStyle/>
          <a:p>
            <a:endParaRPr lang="hu-HU"/>
          </a:p>
        </p:txBody>
      </p:sp>
      <p:sp>
        <p:nvSpPr>
          <p:cNvPr id="9" name="Slide Number Placeholder 8"/>
          <p:cNvSpPr>
            <a:spLocks noGrp="1"/>
          </p:cNvSpPr>
          <p:nvPr>
            <p:ph type="sldNum" sz="quarter" idx="12"/>
          </p:nvPr>
        </p:nvSpPr>
        <p:spPr/>
        <p:txBody>
          <a:bodyPr/>
          <a:lstStyle/>
          <a:p>
            <a:fld id="{AA812981-7FC9-40C1-BC9E-7B838D4309D7}" type="slidenum">
              <a:rPr lang="hu-HU" smtClean="0"/>
              <a:t>‹#›</a:t>
            </a:fld>
            <a:endParaRPr lang="hu-HU"/>
          </a:p>
        </p:txBody>
      </p:sp>
    </p:spTree>
    <p:extLst>
      <p:ext uri="{BB962C8B-B14F-4D97-AF65-F5344CB8AC3E}">
        <p14:creationId xmlns:p14="http://schemas.microsoft.com/office/powerpoint/2010/main" val="46568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Date Placeholder 2"/>
          <p:cNvSpPr>
            <a:spLocks noGrp="1"/>
          </p:cNvSpPr>
          <p:nvPr>
            <p:ph type="dt" sz="half" idx="10"/>
          </p:nvPr>
        </p:nvSpPr>
        <p:spPr/>
        <p:txBody>
          <a:bodyPr/>
          <a:lstStyle/>
          <a:p>
            <a:fld id="{0892EED8-7455-4247-9EBE-27D0BC15ED66}" type="datetimeFigureOut">
              <a:rPr lang="hu-HU" smtClean="0"/>
              <a:t>2024. 06. 27.</a:t>
            </a:fld>
            <a:endParaRPr lang="hu-HU"/>
          </a:p>
        </p:txBody>
      </p:sp>
      <p:sp>
        <p:nvSpPr>
          <p:cNvPr id="4" name="Footer Placeholder 3"/>
          <p:cNvSpPr>
            <a:spLocks noGrp="1"/>
          </p:cNvSpPr>
          <p:nvPr>
            <p:ph type="ftr" sz="quarter" idx="11"/>
          </p:nvPr>
        </p:nvSpPr>
        <p:spPr/>
        <p:txBody>
          <a:bodyPr/>
          <a:lstStyle/>
          <a:p>
            <a:endParaRPr lang="hu-HU"/>
          </a:p>
        </p:txBody>
      </p:sp>
      <p:sp>
        <p:nvSpPr>
          <p:cNvPr id="5" name="Slide Number Placeholder 4"/>
          <p:cNvSpPr>
            <a:spLocks noGrp="1"/>
          </p:cNvSpPr>
          <p:nvPr>
            <p:ph type="sldNum" sz="quarter" idx="12"/>
          </p:nvPr>
        </p:nvSpPr>
        <p:spPr/>
        <p:txBody>
          <a:bodyPr/>
          <a:lstStyle/>
          <a:p>
            <a:fld id="{AA812981-7FC9-40C1-BC9E-7B838D4309D7}" type="slidenum">
              <a:rPr lang="hu-HU" smtClean="0"/>
              <a:t>‹#›</a:t>
            </a:fld>
            <a:endParaRPr lang="hu-HU"/>
          </a:p>
        </p:txBody>
      </p:sp>
    </p:spTree>
    <p:extLst>
      <p:ext uri="{BB962C8B-B14F-4D97-AF65-F5344CB8AC3E}">
        <p14:creationId xmlns:p14="http://schemas.microsoft.com/office/powerpoint/2010/main" val="4133166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92EED8-7455-4247-9EBE-27D0BC15ED66}" type="datetimeFigureOut">
              <a:rPr lang="hu-HU" smtClean="0"/>
              <a:t>2024. 06. 27.</a:t>
            </a:fld>
            <a:endParaRPr lang="hu-HU"/>
          </a:p>
        </p:txBody>
      </p:sp>
      <p:sp>
        <p:nvSpPr>
          <p:cNvPr id="3" name="Footer Placeholder 2"/>
          <p:cNvSpPr>
            <a:spLocks noGrp="1"/>
          </p:cNvSpPr>
          <p:nvPr>
            <p:ph type="ftr" sz="quarter" idx="11"/>
          </p:nvPr>
        </p:nvSpPr>
        <p:spPr/>
        <p:txBody>
          <a:bodyPr/>
          <a:lstStyle/>
          <a:p>
            <a:endParaRPr lang="hu-HU"/>
          </a:p>
        </p:txBody>
      </p:sp>
      <p:sp>
        <p:nvSpPr>
          <p:cNvPr id="4" name="Slide Number Placeholder 3"/>
          <p:cNvSpPr>
            <a:spLocks noGrp="1"/>
          </p:cNvSpPr>
          <p:nvPr>
            <p:ph type="sldNum" sz="quarter" idx="12"/>
          </p:nvPr>
        </p:nvSpPr>
        <p:spPr/>
        <p:txBody>
          <a:bodyPr/>
          <a:lstStyle/>
          <a:p>
            <a:fld id="{AA812981-7FC9-40C1-BC9E-7B838D4309D7}" type="slidenum">
              <a:rPr lang="hu-HU" smtClean="0"/>
              <a:t>‹#›</a:t>
            </a:fld>
            <a:endParaRPr lang="hu-HU"/>
          </a:p>
        </p:txBody>
      </p:sp>
    </p:spTree>
    <p:extLst>
      <p:ext uri="{BB962C8B-B14F-4D97-AF65-F5344CB8AC3E}">
        <p14:creationId xmlns:p14="http://schemas.microsoft.com/office/powerpoint/2010/main" val="2365385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hu-HU"/>
              <a:t>Mintacím szerkesztése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ate Placeholder 4"/>
          <p:cNvSpPr>
            <a:spLocks noGrp="1"/>
          </p:cNvSpPr>
          <p:nvPr>
            <p:ph type="dt" sz="half" idx="10"/>
          </p:nvPr>
        </p:nvSpPr>
        <p:spPr/>
        <p:txBody>
          <a:bodyPr/>
          <a:lstStyle/>
          <a:p>
            <a:fld id="{0892EED8-7455-4247-9EBE-27D0BC15ED66}" type="datetimeFigureOut">
              <a:rPr lang="hu-HU" smtClean="0"/>
              <a:t>2024. 06. 27.</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AA812981-7FC9-40C1-BC9E-7B838D4309D7}" type="slidenum">
              <a:rPr lang="hu-HU" smtClean="0"/>
              <a:t>‹#›</a:t>
            </a:fld>
            <a:endParaRPr lang="hu-HU"/>
          </a:p>
        </p:txBody>
      </p:sp>
    </p:spTree>
    <p:extLst>
      <p:ext uri="{BB962C8B-B14F-4D97-AF65-F5344CB8AC3E}">
        <p14:creationId xmlns:p14="http://schemas.microsoft.com/office/powerpoint/2010/main" val="252214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hu-HU"/>
              <a:t>Mintacím szerkesztése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u-HU"/>
              <a:t>Kép beszúrásához kattintson az ikonra</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ate Placeholder 4"/>
          <p:cNvSpPr>
            <a:spLocks noGrp="1"/>
          </p:cNvSpPr>
          <p:nvPr>
            <p:ph type="dt" sz="half" idx="10"/>
          </p:nvPr>
        </p:nvSpPr>
        <p:spPr/>
        <p:txBody>
          <a:bodyPr/>
          <a:lstStyle/>
          <a:p>
            <a:fld id="{0892EED8-7455-4247-9EBE-27D0BC15ED66}" type="datetimeFigureOut">
              <a:rPr lang="hu-HU" smtClean="0"/>
              <a:t>2024. 06. 27.</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AA812981-7FC9-40C1-BC9E-7B838D4309D7}" type="slidenum">
              <a:rPr lang="hu-HU" smtClean="0"/>
              <a:t>‹#›</a:t>
            </a:fld>
            <a:endParaRPr lang="hu-HU"/>
          </a:p>
        </p:txBody>
      </p:sp>
    </p:spTree>
    <p:extLst>
      <p:ext uri="{BB962C8B-B14F-4D97-AF65-F5344CB8AC3E}">
        <p14:creationId xmlns:p14="http://schemas.microsoft.com/office/powerpoint/2010/main" val="733878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92EED8-7455-4247-9EBE-27D0BC15ED66}" type="datetimeFigureOut">
              <a:rPr lang="hu-HU" smtClean="0"/>
              <a:t>2024. 06. 27.</a:t>
            </a:fld>
            <a:endParaRPr lang="hu-H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812981-7FC9-40C1-BC9E-7B838D4309D7}" type="slidenum">
              <a:rPr lang="hu-HU" smtClean="0"/>
              <a:t>‹#›</a:t>
            </a:fld>
            <a:endParaRPr lang="hu-HU"/>
          </a:p>
        </p:txBody>
      </p:sp>
    </p:spTree>
    <p:extLst>
      <p:ext uri="{BB962C8B-B14F-4D97-AF65-F5344CB8AC3E}">
        <p14:creationId xmlns:p14="http://schemas.microsoft.com/office/powerpoint/2010/main" val="162389247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jp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jpg"/><Relationship Id="rId4" Type="http://schemas.openxmlformats.org/officeDocument/2006/relationships/image" Target="../media/image6.jpeg"/><Relationship Id="rId9" Type="http://schemas.openxmlformats.org/officeDocument/2006/relationships/image" Target="../media/image11.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6.wmf"/><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15.wmf"/><Relationship Id="rId5" Type="http://schemas.openxmlformats.org/officeDocument/2006/relationships/oleObject" Target="../embeddings/oleObject5.bin"/><Relationship Id="rId10" Type="http://schemas.openxmlformats.org/officeDocument/2006/relationships/image" Target="../media/image17.wmf"/><Relationship Id="rId4" Type="http://schemas.openxmlformats.org/officeDocument/2006/relationships/image" Target="../media/image14.wmf"/><Relationship Id="rId9" Type="http://schemas.openxmlformats.org/officeDocument/2006/relationships/oleObject" Target="../embeddings/oleObject7.bin"/></Relationships>
</file>

<file path=ppt/slides/_rels/slide12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oleObject" Target="../embeddings/oleObject21.bin"/><Relationship Id="rId7" Type="http://schemas.openxmlformats.org/officeDocument/2006/relationships/image" Target="../media/image105.png"/><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image" Target="../media/image104.wmf"/><Relationship Id="rId5" Type="http://schemas.openxmlformats.org/officeDocument/2006/relationships/oleObject" Target="../embeddings/oleObject22.bin"/><Relationship Id="rId4" Type="http://schemas.openxmlformats.org/officeDocument/2006/relationships/image" Target="../media/image103.wmf"/></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image" Target="../media/image112.gif"/><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3" Type="http://schemas.openxmlformats.org/officeDocument/2006/relationships/hyperlink" Target="https://search.earthdata.nasa.gov/search/?fi=ASTER" TargetMode="External"/><Relationship Id="rId7" Type="http://schemas.openxmlformats.org/officeDocument/2006/relationships/hyperlink" Target="http://astrogeology.usgs.gov/search/map/Mars/GlobalSurveyor/MOLA/Mars_MGS_MOLA_DEM_mosaic_global_463m" TargetMode="External"/><Relationship Id="rId2" Type="http://schemas.openxmlformats.org/officeDocument/2006/relationships/hyperlink" Target="https://earthexplorer.usgs.gov/" TargetMode="External"/><Relationship Id="rId1" Type="http://schemas.openxmlformats.org/officeDocument/2006/relationships/slideLayout" Target="../slideLayouts/slideLayout1.xml"/><Relationship Id="rId6" Type="http://schemas.openxmlformats.org/officeDocument/2006/relationships/hyperlink" Target="http://gis.arso.gov.si/evode/profile.aspx?id=atlas_voda_Lidar@Arso" TargetMode="External"/><Relationship Id="rId5" Type="http://schemas.openxmlformats.org/officeDocument/2006/relationships/hyperlink" Target="https://opentopography.org/" TargetMode="External"/><Relationship Id="rId4" Type="http://schemas.openxmlformats.org/officeDocument/2006/relationships/hyperlink" Target="https://www.dlr.de/hr/en/desktopdefault.aspx/tabid-2317" TargetMode="External"/></Relationships>
</file>

<file path=ppt/slides/_rels/slide14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image" Target="../media/image21.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oleObject" Target="../embeddings/oleObject10.bin"/><Relationship Id="rId7" Type="http://schemas.openxmlformats.org/officeDocument/2006/relationships/oleObject" Target="../embeddings/oleObject12.bin"/><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28.png"/><Relationship Id="rId5" Type="http://schemas.openxmlformats.org/officeDocument/2006/relationships/oleObject" Target="../embeddings/oleObject11.bin"/><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oleObject" Target="../embeddings/oleObject18.bin"/><Relationship Id="rId3" Type="http://schemas.openxmlformats.org/officeDocument/2006/relationships/oleObject" Target="../embeddings/oleObject13.bin"/><Relationship Id="rId7" Type="http://schemas.openxmlformats.org/officeDocument/2006/relationships/oleObject" Target="../embeddings/oleObject15.bin"/><Relationship Id="rId12" Type="http://schemas.openxmlformats.org/officeDocument/2006/relationships/image" Target="../media/image36.png"/><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image" Target="../media/image33.png"/><Relationship Id="rId11" Type="http://schemas.openxmlformats.org/officeDocument/2006/relationships/oleObject" Target="../embeddings/oleObject17.bin"/><Relationship Id="rId5" Type="http://schemas.openxmlformats.org/officeDocument/2006/relationships/oleObject" Target="../embeddings/oleObject14.bin"/><Relationship Id="rId10" Type="http://schemas.openxmlformats.org/officeDocument/2006/relationships/image" Target="../media/image35.png"/><Relationship Id="rId4" Type="http://schemas.openxmlformats.org/officeDocument/2006/relationships/image" Target="../media/image32.png"/><Relationship Id="rId9" Type="http://schemas.openxmlformats.org/officeDocument/2006/relationships/oleObject" Target="../embeddings/oleObject16.bin"/><Relationship Id="rId14"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image" Target="../media/image39.emf"/><Relationship Id="rId5" Type="http://schemas.openxmlformats.org/officeDocument/2006/relationships/oleObject" Target="../embeddings/oleObject20.bin"/><Relationship Id="rId4" Type="http://schemas.openxmlformats.org/officeDocument/2006/relationships/image" Target="../media/image38.emf"/></Relationships>
</file>

<file path=ppt/slides/_rels/slide3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1.xml"/><Relationship Id="rId1" Type="http://schemas.openxmlformats.org/officeDocument/2006/relationships/video" Target="https://www.youtube.com/embed/viJEBsoXKi8?feature=oembed"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png"/><Relationship Id="rId5" Type="http://schemas.openxmlformats.org/officeDocument/2006/relationships/oleObject" Target="../embeddings/oleObject2.bin"/><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hyperlink" Target="https://www.esri.com/en-us/esri-map-book/maps#/list" TargetMode="External"/><Relationship Id="rId2" Type="http://schemas.openxmlformats.org/officeDocument/2006/relationships/hyperlink" Target="http://www.esri.com/industries" TargetMode="Externa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58.jpg"/><Relationship Id="rId7" Type="http://schemas.openxmlformats.org/officeDocument/2006/relationships/image" Target="../media/image62.jpeg"/><Relationship Id="rId2" Type="http://schemas.openxmlformats.org/officeDocument/2006/relationships/image" Target="../media/image57.jpg"/><Relationship Id="rId1" Type="http://schemas.openxmlformats.org/officeDocument/2006/relationships/slideLayout" Target="../slideLayouts/slideLayout1.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jpeg"/></Relationships>
</file>

<file path=ppt/slides/_rels/slide68.xml.rels><?xml version="1.0" encoding="UTF-8" standalone="yes"?>
<Relationships xmlns="http://schemas.openxmlformats.org/package/2006/relationships"><Relationship Id="rId3" Type="http://schemas.openxmlformats.org/officeDocument/2006/relationships/image" Target="../media/image64.jpg"/><Relationship Id="rId7" Type="http://schemas.openxmlformats.org/officeDocument/2006/relationships/image" Target="../media/image68.jpg"/><Relationship Id="rId2" Type="http://schemas.openxmlformats.org/officeDocument/2006/relationships/image" Target="../media/image63.jpg"/><Relationship Id="rId1" Type="http://schemas.openxmlformats.org/officeDocument/2006/relationships/slideLayout" Target="../slideLayouts/slideLayout1.xml"/><Relationship Id="rId6" Type="http://schemas.openxmlformats.org/officeDocument/2006/relationships/image" Target="../media/image67.jpg"/><Relationship Id="rId5" Type="http://schemas.openxmlformats.org/officeDocument/2006/relationships/image" Target="../media/image66.jpeg"/><Relationship Id="rId4" Type="http://schemas.openxmlformats.org/officeDocument/2006/relationships/image" Target="../media/image65.jpg"/></Relationships>
</file>

<file path=ppt/slides/_rels/slide69.xml.rels><?xml version="1.0" encoding="UTF-8" standalone="yes"?>
<Relationships xmlns="http://schemas.openxmlformats.org/package/2006/relationships"><Relationship Id="rId3" Type="http://schemas.openxmlformats.org/officeDocument/2006/relationships/image" Target="../media/image70.jpg"/><Relationship Id="rId7" Type="http://schemas.openxmlformats.org/officeDocument/2006/relationships/image" Target="../media/image74.jpeg"/><Relationship Id="rId2" Type="http://schemas.openxmlformats.org/officeDocument/2006/relationships/image" Target="../media/image69.jpg"/><Relationship Id="rId1" Type="http://schemas.openxmlformats.org/officeDocument/2006/relationships/slideLayout" Target="../slideLayouts/slideLayout1.xml"/><Relationship Id="rId6" Type="http://schemas.openxmlformats.org/officeDocument/2006/relationships/image" Target="../media/image73.jpg"/><Relationship Id="rId5" Type="http://schemas.openxmlformats.org/officeDocument/2006/relationships/image" Target="../media/image72.jpg"/><Relationship Id="rId4" Type="http://schemas.openxmlformats.org/officeDocument/2006/relationships/image" Target="../media/image7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0.jpg"/><Relationship Id="rId2" Type="http://schemas.openxmlformats.org/officeDocument/2006/relationships/image" Target="../media/image75.jpeg"/><Relationship Id="rId1" Type="http://schemas.openxmlformats.org/officeDocument/2006/relationships/slideLayout" Target="../slideLayouts/slideLayout1.xml"/><Relationship Id="rId6" Type="http://schemas.openxmlformats.org/officeDocument/2006/relationships/image" Target="../media/image79.jpg"/><Relationship Id="rId5" Type="http://schemas.openxmlformats.org/officeDocument/2006/relationships/image" Target="../media/image78.jpg"/><Relationship Id="rId4" Type="http://schemas.openxmlformats.org/officeDocument/2006/relationships/image" Target="../media/image77.jpeg"/></Relationships>
</file>

<file path=ppt/slides/_rels/slide71.xml.rels><?xml version="1.0" encoding="UTF-8" standalone="yes"?>
<Relationships xmlns="http://schemas.openxmlformats.org/package/2006/relationships"><Relationship Id="rId3" Type="http://schemas.openxmlformats.org/officeDocument/2006/relationships/image" Target="../media/image82.jpg"/><Relationship Id="rId7" Type="http://schemas.openxmlformats.org/officeDocument/2006/relationships/image" Target="../media/image86.jpeg"/><Relationship Id="rId2" Type="http://schemas.openxmlformats.org/officeDocument/2006/relationships/image" Target="../media/image81.jpg"/><Relationship Id="rId1" Type="http://schemas.openxmlformats.org/officeDocument/2006/relationships/slideLayout" Target="../slideLayouts/slideLayout1.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g"/></Relationships>
</file>

<file path=ppt/slides/_rels/slide72.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0B70658-CD2A-F212-86A4-3B0D24EB6715}"/>
              </a:ext>
            </a:extLst>
          </p:cNvPr>
          <p:cNvSpPr>
            <a:spLocks noGrp="1"/>
          </p:cNvSpPr>
          <p:nvPr>
            <p:ph type="ctrTitle"/>
          </p:nvPr>
        </p:nvSpPr>
        <p:spPr>
          <a:xfrm>
            <a:off x="170329" y="1328552"/>
            <a:ext cx="11851342" cy="2387600"/>
          </a:xfrm>
        </p:spPr>
        <p:txBody>
          <a:bodyPr>
            <a:normAutofit fontScale="90000"/>
          </a:bodyPr>
          <a:lstStyle/>
          <a:p>
            <a:r>
              <a:rPr lang="hu-HU" sz="7200" b="1" dirty="0"/>
              <a:t>Geoinformatika 2.</a:t>
            </a:r>
            <a:br>
              <a:rPr lang="hu-HU" sz="7200" b="1" dirty="0"/>
            </a:br>
            <a:r>
              <a:rPr lang="hu-HU" sz="4900" b="1" dirty="0"/>
              <a:t>(Alkalmazott geoinformatika jegyzet órai diasorai)</a:t>
            </a:r>
            <a:endParaRPr lang="hu-HU" sz="7200" b="1" dirty="0"/>
          </a:p>
        </p:txBody>
      </p:sp>
      <p:sp>
        <p:nvSpPr>
          <p:cNvPr id="3" name="Alcím 2">
            <a:extLst>
              <a:ext uri="{FF2B5EF4-FFF2-40B4-BE49-F238E27FC236}">
                <a16:creationId xmlns:a16="http://schemas.microsoft.com/office/drawing/2014/main" id="{1E15AEEF-FA3C-41DC-92B7-92C3C9470961}"/>
              </a:ext>
            </a:extLst>
          </p:cNvPr>
          <p:cNvSpPr>
            <a:spLocks noGrp="1"/>
          </p:cNvSpPr>
          <p:nvPr>
            <p:ph type="subTitle" idx="1"/>
          </p:nvPr>
        </p:nvSpPr>
        <p:spPr>
          <a:xfrm>
            <a:off x="1524000" y="4246003"/>
            <a:ext cx="9144000" cy="1655762"/>
          </a:xfrm>
        </p:spPr>
        <p:txBody>
          <a:bodyPr>
            <a:normAutofit/>
          </a:bodyPr>
          <a:lstStyle/>
          <a:p>
            <a:r>
              <a:rPr lang="hu-HU" sz="3600" b="1" dirty="0"/>
              <a:t>2023/24 II. félév</a:t>
            </a:r>
          </a:p>
        </p:txBody>
      </p:sp>
    </p:spTree>
    <p:extLst>
      <p:ext uri="{BB962C8B-B14F-4D97-AF65-F5344CB8AC3E}">
        <p14:creationId xmlns:p14="http://schemas.microsoft.com/office/powerpoint/2010/main" val="81698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E8245ED-AE87-137B-B8A1-FD41FFB5D5F7}"/>
              </a:ext>
            </a:extLst>
          </p:cNvPr>
          <p:cNvSpPr>
            <a:spLocks noChangeArrowheads="1"/>
          </p:cNvSpPr>
          <p:nvPr/>
        </p:nvSpPr>
        <p:spPr bwMode="auto">
          <a:xfrm>
            <a:off x="1524000" y="2419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hu-HU" altLang="hu-HU" sz="2400" i="1">
              <a:latin typeface="Times New Roman" panose="02020603050405020304" pitchFamily="18" charset="0"/>
            </a:endParaRPr>
          </a:p>
        </p:txBody>
      </p:sp>
      <p:sp>
        <p:nvSpPr>
          <p:cNvPr id="3" name="AutoShape 4">
            <a:extLst>
              <a:ext uri="{FF2B5EF4-FFF2-40B4-BE49-F238E27FC236}">
                <a16:creationId xmlns:a16="http://schemas.microsoft.com/office/drawing/2014/main" id="{B142C1A3-826A-68F6-60CA-6F1D173E1628}"/>
              </a:ext>
            </a:extLst>
          </p:cNvPr>
          <p:cNvSpPr>
            <a:spLocks noChangeAspect="1" noChangeArrowheads="1" noTextEdit="1"/>
          </p:cNvSpPr>
          <p:nvPr/>
        </p:nvSpPr>
        <p:spPr bwMode="auto">
          <a:xfrm>
            <a:off x="1844675" y="328613"/>
            <a:ext cx="8748713" cy="652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p>
        </p:txBody>
      </p:sp>
      <p:grpSp>
        <p:nvGrpSpPr>
          <p:cNvPr id="4" name="Group 9">
            <a:extLst>
              <a:ext uri="{FF2B5EF4-FFF2-40B4-BE49-F238E27FC236}">
                <a16:creationId xmlns:a16="http://schemas.microsoft.com/office/drawing/2014/main" id="{BCFBF58D-7659-8AB3-FF35-6D48111312C9}"/>
              </a:ext>
            </a:extLst>
          </p:cNvPr>
          <p:cNvGrpSpPr>
            <a:grpSpLocks/>
          </p:cNvGrpSpPr>
          <p:nvPr/>
        </p:nvGrpSpPr>
        <p:grpSpPr bwMode="auto">
          <a:xfrm>
            <a:off x="2073275" y="0"/>
            <a:ext cx="7637463" cy="6529388"/>
            <a:chOff x="249" y="119"/>
            <a:chExt cx="4811" cy="4113"/>
          </a:xfrm>
        </p:grpSpPr>
        <p:sp>
          <p:nvSpPr>
            <p:cNvPr id="5" name="Freeform 7">
              <a:extLst>
                <a:ext uri="{FF2B5EF4-FFF2-40B4-BE49-F238E27FC236}">
                  <a16:creationId xmlns:a16="http://schemas.microsoft.com/office/drawing/2014/main" id="{005C5A71-D07D-D68D-937C-ED09E52EA2A4}"/>
                </a:ext>
              </a:extLst>
            </p:cNvPr>
            <p:cNvSpPr>
              <a:spLocks/>
            </p:cNvSpPr>
            <p:nvPr/>
          </p:nvSpPr>
          <p:spPr bwMode="auto">
            <a:xfrm>
              <a:off x="1739" y="682"/>
              <a:ext cx="3321" cy="3550"/>
            </a:xfrm>
            <a:custGeom>
              <a:avLst/>
              <a:gdLst>
                <a:gd name="T0" fmla="*/ 347 w 3321"/>
                <a:gd name="T1" fmla="*/ 2660 h 3550"/>
                <a:gd name="T2" fmla="*/ 0 w 3321"/>
                <a:gd name="T3" fmla="*/ 2660 h 3550"/>
                <a:gd name="T4" fmla="*/ 690 w 3321"/>
                <a:gd name="T5" fmla="*/ 3550 h 3550"/>
                <a:gd name="T6" fmla="*/ 1368 w 3321"/>
                <a:gd name="T7" fmla="*/ 2660 h 3550"/>
                <a:gd name="T8" fmla="*/ 1031 w 3321"/>
                <a:gd name="T9" fmla="*/ 2660 h 3550"/>
                <a:gd name="T10" fmla="*/ 1031 w 3321"/>
                <a:gd name="T11" fmla="*/ 1064 h 3550"/>
                <a:gd name="T12" fmla="*/ 1039 w 3321"/>
                <a:gd name="T13" fmla="*/ 1040 h 3550"/>
                <a:gd name="T14" fmla="*/ 1043 w 3321"/>
                <a:gd name="T15" fmla="*/ 1020 h 3550"/>
                <a:gd name="T16" fmla="*/ 1055 w 3321"/>
                <a:gd name="T17" fmla="*/ 985 h 3550"/>
                <a:gd name="T18" fmla="*/ 1069 w 3321"/>
                <a:gd name="T19" fmla="*/ 966 h 3550"/>
                <a:gd name="T20" fmla="*/ 1081 w 3321"/>
                <a:gd name="T21" fmla="*/ 948 h 3550"/>
                <a:gd name="T22" fmla="*/ 1105 w 3321"/>
                <a:gd name="T23" fmla="*/ 934 h 3550"/>
                <a:gd name="T24" fmla="*/ 1129 w 3321"/>
                <a:gd name="T25" fmla="*/ 929 h 3550"/>
                <a:gd name="T26" fmla="*/ 1149 w 3321"/>
                <a:gd name="T27" fmla="*/ 925 h 3550"/>
                <a:gd name="T28" fmla="*/ 1171 w 3321"/>
                <a:gd name="T29" fmla="*/ 929 h 3550"/>
                <a:gd name="T30" fmla="*/ 1195 w 3321"/>
                <a:gd name="T31" fmla="*/ 945 h 3550"/>
                <a:gd name="T32" fmla="*/ 2603 w 3321"/>
                <a:gd name="T33" fmla="*/ 2702 h 3550"/>
                <a:gd name="T34" fmla="*/ 2375 w 3321"/>
                <a:gd name="T35" fmla="*/ 2992 h 3550"/>
                <a:gd name="T36" fmla="*/ 3321 w 3321"/>
                <a:gd name="T37" fmla="*/ 2992 h 3550"/>
                <a:gd name="T38" fmla="*/ 3321 w 3321"/>
                <a:gd name="T39" fmla="*/ 1719 h 3550"/>
                <a:gd name="T40" fmla="*/ 3098 w 3321"/>
                <a:gd name="T41" fmla="*/ 2025 h 3550"/>
                <a:gd name="T42" fmla="*/ 1687 w 3321"/>
                <a:gd name="T43" fmla="*/ 278 h 3550"/>
                <a:gd name="T44" fmla="*/ 1616 w 3321"/>
                <a:gd name="T45" fmla="*/ 202 h 3550"/>
                <a:gd name="T46" fmla="*/ 1546 w 3321"/>
                <a:gd name="T47" fmla="*/ 137 h 3550"/>
                <a:gd name="T48" fmla="*/ 1468 w 3321"/>
                <a:gd name="T49" fmla="*/ 86 h 3550"/>
                <a:gd name="T50" fmla="*/ 1378 w 3321"/>
                <a:gd name="T51" fmla="*/ 35 h 3550"/>
                <a:gd name="T52" fmla="*/ 1282 w 3321"/>
                <a:gd name="T53" fmla="*/ 12 h 3550"/>
                <a:gd name="T54" fmla="*/ 1195 w 3321"/>
                <a:gd name="T55" fmla="*/ 0 h 3550"/>
                <a:gd name="T56" fmla="*/ 1099 w 3321"/>
                <a:gd name="T57" fmla="*/ 0 h 3550"/>
                <a:gd name="T58" fmla="*/ 1001 w 3321"/>
                <a:gd name="T59" fmla="*/ 12 h 3550"/>
                <a:gd name="T60" fmla="*/ 917 w 3321"/>
                <a:gd name="T61" fmla="*/ 35 h 3550"/>
                <a:gd name="T62" fmla="*/ 842 w 3321"/>
                <a:gd name="T63" fmla="*/ 72 h 3550"/>
                <a:gd name="T64" fmla="*/ 766 w 3321"/>
                <a:gd name="T65" fmla="*/ 121 h 3550"/>
                <a:gd name="T66" fmla="*/ 700 w 3321"/>
                <a:gd name="T67" fmla="*/ 181 h 3550"/>
                <a:gd name="T68" fmla="*/ 632 w 3321"/>
                <a:gd name="T69" fmla="*/ 241 h 3550"/>
                <a:gd name="T70" fmla="*/ 572 w 3321"/>
                <a:gd name="T71" fmla="*/ 315 h 3550"/>
                <a:gd name="T72" fmla="*/ 511 w 3321"/>
                <a:gd name="T73" fmla="*/ 410 h 3550"/>
                <a:gd name="T74" fmla="*/ 467 w 3321"/>
                <a:gd name="T75" fmla="*/ 491 h 3550"/>
                <a:gd name="T76" fmla="*/ 425 w 3321"/>
                <a:gd name="T77" fmla="*/ 593 h 3550"/>
                <a:gd name="T78" fmla="*/ 387 w 3321"/>
                <a:gd name="T79" fmla="*/ 704 h 3550"/>
                <a:gd name="T80" fmla="*/ 359 w 3321"/>
                <a:gd name="T81" fmla="*/ 823 h 3550"/>
                <a:gd name="T82" fmla="*/ 347 w 3321"/>
                <a:gd name="T83" fmla="*/ 925 h 3550"/>
                <a:gd name="T84" fmla="*/ 347 w 3321"/>
                <a:gd name="T85" fmla="*/ 2660 h 355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321"/>
                <a:gd name="T130" fmla="*/ 0 h 3550"/>
                <a:gd name="T131" fmla="*/ 3321 w 3321"/>
                <a:gd name="T132" fmla="*/ 3550 h 355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321" h="3550">
                  <a:moveTo>
                    <a:pt x="347" y="2660"/>
                  </a:moveTo>
                  <a:lnTo>
                    <a:pt x="0" y="2660"/>
                  </a:lnTo>
                  <a:lnTo>
                    <a:pt x="690" y="3550"/>
                  </a:lnTo>
                  <a:lnTo>
                    <a:pt x="1368" y="2660"/>
                  </a:lnTo>
                  <a:lnTo>
                    <a:pt x="1031" y="2660"/>
                  </a:lnTo>
                  <a:lnTo>
                    <a:pt x="1031" y="1064"/>
                  </a:lnTo>
                  <a:lnTo>
                    <a:pt x="1039" y="1040"/>
                  </a:lnTo>
                  <a:lnTo>
                    <a:pt x="1043" y="1020"/>
                  </a:lnTo>
                  <a:lnTo>
                    <a:pt x="1055" y="985"/>
                  </a:lnTo>
                  <a:lnTo>
                    <a:pt x="1069" y="966"/>
                  </a:lnTo>
                  <a:lnTo>
                    <a:pt x="1081" y="948"/>
                  </a:lnTo>
                  <a:lnTo>
                    <a:pt x="1105" y="934"/>
                  </a:lnTo>
                  <a:lnTo>
                    <a:pt x="1129" y="929"/>
                  </a:lnTo>
                  <a:lnTo>
                    <a:pt x="1149" y="925"/>
                  </a:lnTo>
                  <a:lnTo>
                    <a:pt x="1171" y="929"/>
                  </a:lnTo>
                  <a:lnTo>
                    <a:pt x="1195" y="945"/>
                  </a:lnTo>
                  <a:lnTo>
                    <a:pt x="2603" y="2702"/>
                  </a:lnTo>
                  <a:lnTo>
                    <a:pt x="2375" y="2992"/>
                  </a:lnTo>
                  <a:lnTo>
                    <a:pt x="3321" y="2992"/>
                  </a:lnTo>
                  <a:lnTo>
                    <a:pt x="3321" y="1719"/>
                  </a:lnTo>
                  <a:lnTo>
                    <a:pt x="3098" y="2025"/>
                  </a:lnTo>
                  <a:lnTo>
                    <a:pt x="1687" y="278"/>
                  </a:lnTo>
                  <a:lnTo>
                    <a:pt x="1616" y="202"/>
                  </a:lnTo>
                  <a:lnTo>
                    <a:pt x="1546" y="137"/>
                  </a:lnTo>
                  <a:lnTo>
                    <a:pt x="1468" y="86"/>
                  </a:lnTo>
                  <a:lnTo>
                    <a:pt x="1378" y="35"/>
                  </a:lnTo>
                  <a:lnTo>
                    <a:pt x="1282" y="12"/>
                  </a:lnTo>
                  <a:lnTo>
                    <a:pt x="1195" y="0"/>
                  </a:lnTo>
                  <a:lnTo>
                    <a:pt x="1099" y="0"/>
                  </a:lnTo>
                  <a:lnTo>
                    <a:pt x="1001" y="12"/>
                  </a:lnTo>
                  <a:lnTo>
                    <a:pt x="917" y="35"/>
                  </a:lnTo>
                  <a:lnTo>
                    <a:pt x="842" y="72"/>
                  </a:lnTo>
                  <a:lnTo>
                    <a:pt x="766" y="121"/>
                  </a:lnTo>
                  <a:lnTo>
                    <a:pt x="700" y="181"/>
                  </a:lnTo>
                  <a:lnTo>
                    <a:pt x="632" y="241"/>
                  </a:lnTo>
                  <a:lnTo>
                    <a:pt x="572" y="315"/>
                  </a:lnTo>
                  <a:lnTo>
                    <a:pt x="511" y="410"/>
                  </a:lnTo>
                  <a:lnTo>
                    <a:pt x="467" y="491"/>
                  </a:lnTo>
                  <a:lnTo>
                    <a:pt x="425" y="593"/>
                  </a:lnTo>
                  <a:lnTo>
                    <a:pt x="387" y="704"/>
                  </a:lnTo>
                  <a:lnTo>
                    <a:pt x="359" y="823"/>
                  </a:lnTo>
                  <a:lnTo>
                    <a:pt x="347" y="925"/>
                  </a:lnTo>
                  <a:lnTo>
                    <a:pt x="347" y="2660"/>
                  </a:lnTo>
                  <a:close/>
                </a:path>
              </a:pathLst>
            </a:cu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sp>
          <p:nvSpPr>
            <p:cNvPr id="7" name="Freeform 8">
              <a:extLst>
                <a:ext uri="{FF2B5EF4-FFF2-40B4-BE49-F238E27FC236}">
                  <a16:creationId xmlns:a16="http://schemas.microsoft.com/office/drawing/2014/main" id="{502435F2-71C8-5D0E-C9F7-33BFB9EA3550}"/>
                </a:ext>
              </a:extLst>
            </p:cNvPr>
            <p:cNvSpPr>
              <a:spLocks/>
            </p:cNvSpPr>
            <p:nvPr/>
          </p:nvSpPr>
          <p:spPr bwMode="auto">
            <a:xfrm>
              <a:off x="249" y="119"/>
              <a:ext cx="4811" cy="3585"/>
            </a:xfrm>
            <a:custGeom>
              <a:avLst/>
              <a:gdLst>
                <a:gd name="T0" fmla="*/ 1221 w 4811"/>
                <a:gd name="T1" fmla="*/ 730 h 3585"/>
                <a:gd name="T2" fmla="*/ 1472 w 4811"/>
                <a:gd name="T3" fmla="*/ 401 h 3585"/>
                <a:gd name="T4" fmla="*/ 517 w 4811"/>
                <a:gd name="T5" fmla="*/ 401 h 3585"/>
                <a:gd name="T6" fmla="*/ 517 w 4811"/>
                <a:gd name="T7" fmla="*/ 1692 h 3585"/>
                <a:gd name="T8" fmla="*/ 784 w 4811"/>
                <a:gd name="T9" fmla="*/ 1335 h 3585"/>
                <a:gd name="T10" fmla="*/ 1173 w 4811"/>
                <a:gd name="T11" fmla="*/ 1861 h 3585"/>
                <a:gd name="T12" fmla="*/ 965 w 4811"/>
                <a:gd name="T13" fmla="*/ 1861 h 3585"/>
                <a:gd name="T14" fmla="*/ 923 w 4811"/>
                <a:gd name="T15" fmla="*/ 1863 h 3585"/>
                <a:gd name="T16" fmla="*/ 894 w 4811"/>
                <a:gd name="T17" fmla="*/ 1870 h 3585"/>
                <a:gd name="T18" fmla="*/ 864 w 4811"/>
                <a:gd name="T19" fmla="*/ 1877 h 3585"/>
                <a:gd name="T20" fmla="*/ 832 w 4811"/>
                <a:gd name="T21" fmla="*/ 1898 h 3585"/>
                <a:gd name="T22" fmla="*/ 808 w 4811"/>
                <a:gd name="T23" fmla="*/ 1912 h 3585"/>
                <a:gd name="T24" fmla="*/ 780 w 4811"/>
                <a:gd name="T25" fmla="*/ 1937 h 3585"/>
                <a:gd name="T26" fmla="*/ 249 w 4811"/>
                <a:gd name="T27" fmla="*/ 2662 h 3585"/>
                <a:gd name="T28" fmla="*/ 2 w 4811"/>
                <a:gd name="T29" fmla="*/ 2326 h 3585"/>
                <a:gd name="T30" fmla="*/ 0 w 4811"/>
                <a:gd name="T31" fmla="*/ 3585 h 3585"/>
                <a:gd name="T32" fmla="*/ 957 w 4811"/>
                <a:gd name="T33" fmla="*/ 3585 h 3585"/>
                <a:gd name="T34" fmla="*/ 710 w 4811"/>
                <a:gd name="T35" fmla="*/ 3265 h 3585"/>
                <a:gd name="T36" fmla="*/ 1113 w 4811"/>
                <a:gd name="T37" fmla="*/ 2776 h 3585"/>
                <a:gd name="T38" fmla="*/ 3708 w 4811"/>
                <a:gd name="T39" fmla="*/ 2776 h 3585"/>
                <a:gd name="T40" fmla="*/ 3772 w 4811"/>
                <a:gd name="T41" fmla="*/ 2760 h 3585"/>
                <a:gd name="T42" fmla="*/ 3840 w 4811"/>
                <a:gd name="T43" fmla="*/ 2739 h 3585"/>
                <a:gd name="T44" fmla="*/ 3903 w 4811"/>
                <a:gd name="T45" fmla="*/ 2716 h 3585"/>
                <a:gd name="T46" fmla="*/ 3961 w 4811"/>
                <a:gd name="T47" fmla="*/ 2681 h 3585"/>
                <a:gd name="T48" fmla="*/ 4017 w 4811"/>
                <a:gd name="T49" fmla="*/ 2644 h 3585"/>
                <a:gd name="T50" fmla="*/ 4073 w 4811"/>
                <a:gd name="T51" fmla="*/ 2605 h 3585"/>
                <a:gd name="T52" fmla="*/ 4131 w 4811"/>
                <a:gd name="T53" fmla="*/ 2547 h 3585"/>
                <a:gd name="T54" fmla="*/ 4181 w 4811"/>
                <a:gd name="T55" fmla="*/ 2489 h 3585"/>
                <a:gd name="T56" fmla="*/ 4228 w 4811"/>
                <a:gd name="T57" fmla="*/ 2435 h 3585"/>
                <a:gd name="T58" fmla="*/ 4266 w 4811"/>
                <a:gd name="T59" fmla="*/ 2373 h 3585"/>
                <a:gd name="T60" fmla="*/ 4304 w 4811"/>
                <a:gd name="T61" fmla="*/ 2310 h 3585"/>
                <a:gd name="T62" fmla="*/ 4340 w 4811"/>
                <a:gd name="T63" fmla="*/ 2243 h 3585"/>
                <a:gd name="T64" fmla="*/ 4370 w 4811"/>
                <a:gd name="T65" fmla="*/ 2169 h 3585"/>
                <a:gd name="T66" fmla="*/ 4404 w 4811"/>
                <a:gd name="T67" fmla="*/ 2090 h 3585"/>
                <a:gd name="T68" fmla="*/ 4428 w 4811"/>
                <a:gd name="T69" fmla="*/ 1988 h 3585"/>
                <a:gd name="T70" fmla="*/ 4446 w 4811"/>
                <a:gd name="T71" fmla="*/ 1879 h 3585"/>
                <a:gd name="T72" fmla="*/ 4462 w 4811"/>
                <a:gd name="T73" fmla="*/ 1768 h 3585"/>
                <a:gd name="T74" fmla="*/ 4474 w 4811"/>
                <a:gd name="T75" fmla="*/ 1659 h 3585"/>
                <a:gd name="T76" fmla="*/ 4474 w 4811"/>
                <a:gd name="T77" fmla="*/ 883 h 3585"/>
                <a:gd name="T78" fmla="*/ 4811 w 4811"/>
                <a:gd name="T79" fmla="*/ 883 h 3585"/>
                <a:gd name="T80" fmla="*/ 4131 w 4811"/>
                <a:gd name="T81" fmla="*/ 0 h 3585"/>
                <a:gd name="T82" fmla="*/ 3447 w 4811"/>
                <a:gd name="T83" fmla="*/ 883 h 3585"/>
                <a:gd name="T84" fmla="*/ 3774 w 4811"/>
                <a:gd name="T85" fmla="*/ 883 h 3585"/>
                <a:gd name="T86" fmla="*/ 3774 w 4811"/>
                <a:gd name="T87" fmla="*/ 1622 h 3585"/>
                <a:gd name="T88" fmla="*/ 1927 w 4811"/>
                <a:gd name="T89" fmla="*/ 1622 h 3585"/>
                <a:gd name="T90" fmla="*/ 1221 w 4811"/>
                <a:gd name="T91" fmla="*/ 730 h 358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811"/>
                <a:gd name="T139" fmla="*/ 0 h 3585"/>
                <a:gd name="T140" fmla="*/ 4811 w 4811"/>
                <a:gd name="T141" fmla="*/ 3585 h 358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811" h="3585">
                  <a:moveTo>
                    <a:pt x="1221" y="730"/>
                  </a:moveTo>
                  <a:lnTo>
                    <a:pt x="1472" y="401"/>
                  </a:lnTo>
                  <a:lnTo>
                    <a:pt x="517" y="401"/>
                  </a:lnTo>
                  <a:lnTo>
                    <a:pt x="517" y="1692"/>
                  </a:lnTo>
                  <a:lnTo>
                    <a:pt x="784" y="1335"/>
                  </a:lnTo>
                  <a:lnTo>
                    <a:pt x="1173" y="1861"/>
                  </a:lnTo>
                  <a:lnTo>
                    <a:pt x="965" y="1861"/>
                  </a:lnTo>
                  <a:lnTo>
                    <a:pt x="923" y="1863"/>
                  </a:lnTo>
                  <a:lnTo>
                    <a:pt x="894" y="1870"/>
                  </a:lnTo>
                  <a:lnTo>
                    <a:pt x="864" y="1877"/>
                  </a:lnTo>
                  <a:lnTo>
                    <a:pt x="832" y="1898"/>
                  </a:lnTo>
                  <a:lnTo>
                    <a:pt x="808" y="1912"/>
                  </a:lnTo>
                  <a:lnTo>
                    <a:pt x="780" y="1937"/>
                  </a:lnTo>
                  <a:lnTo>
                    <a:pt x="249" y="2662"/>
                  </a:lnTo>
                  <a:lnTo>
                    <a:pt x="2" y="2326"/>
                  </a:lnTo>
                  <a:lnTo>
                    <a:pt x="0" y="3585"/>
                  </a:lnTo>
                  <a:lnTo>
                    <a:pt x="957" y="3585"/>
                  </a:lnTo>
                  <a:lnTo>
                    <a:pt x="710" y="3265"/>
                  </a:lnTo>
                  <a:lnTo>
                    <a:pt x="1113" y="2776"/>
                  </a:lnTo>
                  <a:lnTo>
                    <a:pt x="3708" y="2776"/>
                  </a:lnTo>
                  <a:lnTo>
                    <a:pt x="3772" y="2760"/>
                  </a:lnTo>
                  <a:lnTo>
                    <a:pt x="3840" y="2739"/>
                  </a:lnTo>
                  <a:lnTo>
                    <a:pt x="3903" y="2716"/>
                  </a:lnTo>
                  <a:lnTo>
                    <a:pt x="3961" y="2681"/>
                  </a:lnTo>
                  <a:lnTo>
                    <a:pt x="4017" y="2644"/>
                  </a:lnTo>
                  <a:lnTo>
                    <a:pt x="4073" y="2605"/>
                  </a:lnTo>
                  <a:lnTo>
                    <a:pt x="4131" y="2547"/>
                  </a:lnTo>
                  <a:lnTo>
                    <a:pt x="4181" y="2489"/>
                  </a:lnTo>
                  <a:lnTo>
                    <a:pt x="4228" y="2435"/>
                  </a:lnTo>
                  <a:lnTo>
                    <a:pt x="4266" y="2373"/>
                  </a:lnTo>
                  <a:lnTo>
                    <a:pt x="4304" y="2310"/>
                  </a:lnTo>
                  <a:lnTo>
                    <a:pt x="4340" y="2243"/>
                  </a:lnTo>
                  <a:lnTo>
                    <a:pt x="4370" y="2169"/>
                  </a:lnTo>
                  <a:lnTo>
                    <a:pt x="4404" y="2090"/>
                  </a:lnTo>
                  <a:lnTo>
                    <a:pt x="4428" y="1988"/>
                  </a:lnTo>
                  <a:lnTo>
                    <a:pt x="4446" y="1879"/>
                  </a:lnTo>
                  <a:lnTo>
                    <a:pt x="4462" y="1768"/>
                  </a:lnTo>
                  <a:lnTo>
                    <a:pt x="4474" y="1659"/>
                  </a:lnTo>
                  <a:lnTo>
                    <a:pt x="4474" y="883"/>
                  </a:lnTo>
                  <a:lnTo>
                    <a:pt x="4811" y="883"/>
                  </a:lnTo>
                  <a:lnTo>
                    <a:pt x="4131" y="0"/>
                  </a:lnTo>
                  <a:lnTo>
                    <a:pt x="3447" y="883"/>
                  </a:lnTo>
                  <a:lnTo>
                    <a:pt x="3774" y="883"/>
                  </a:lnTo>
                  <a:lnTo>
                    <a:pt x="3774" y="1622"/>
                  </a:lnTo>
                  <a:lnTo>
                    <a:pt x="1927" y="1622"/>
                  </a:lnTo>
                  <a:lnTo>
                    <a:pt x="1221" y="730"/>
                  </a:lnTo>
                  <a:close/>
                </a:path>
              </a:pathLst>
            </a:cu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u-HU"/>
            </a:p>
          </p:txBody>
        </p:sp>
      </p:grpSp>
      <p:grpSp>
        <p:nvGrpSpPr>
          <p:cNvPr id="9" name="Group 104">
            <a:extLst>
              <a:ext uri="{FF2B5EF4-FFF2-40B4-BE49-F238E27FC236}">
                <a16:creationId xmlns:a16="http://schemas.microsoft.com/office/drawing/2014/main" id="{BD29851B-5057-C18E-383C-623145079FF6}"/>
              </a:ext>
            </a:extLst>
          </p:cNvPr>
          <p:cNvGrpSpPr>
            <a:grpSpLocks/>
          </p:cNvGrpSpPr>
          <p:nvPr/>
        </p:nvGrpSpPr>
        <p:grpSpPr bwMode="auto">
          <a:xfrm>
            <a:off x="4564063" y="1479550"/>
            <a:ext cx="2330450" cy="3138488"/>
            <a:chOff x="1962" y="844"/>
            <a:chExt cx="1468" cy="1977"/>
          </a:xfrm>
        </p:grpSpPr>
        <p:sp>
          <p:nvSpPr>
            <p:cNvPr id="10" name="Freeform 10">
              <a:extLst>
                <a:ext uri="{FF2B5EF4-FFF2-40B4-BE49-F238E27FC236}">
                  <a16:creationId xmlns:a16="http://schemas.microsoft.com/office/drawing/2014/main" id="{2ED505E3-8BF6-C039-CD51-34942DA82292}"/>
                </a:ext>
              </a:extLst>
            </p:cNvPr>
            <p:cNvSpPr>
              <a:spLocks/>
            </p:cNvSpPr>
            <p:nvPr/>
          </p:nvSpPr>
          <p:spPr bwMode="auto">
            <a:xfrm>
              <a:off x="2475" y="2325"/>
              <a:ext cx="52" cy="46"/>
            </a:xfrm>
            <a:custGeom>
              <a:avLst/>
              <a:gdLst>
                <a:gd name="T0" fmla="*/ 0 w 52"/>
                <a:gd name="T1" fmla="*/ 46 h 46"/>
                <a:gd name="T2" fmla="*/ 2 w 52"/>
                <a:gd name="T3" fmla="*/ 46 h 46"/>
                <a:gd name="T4" fmla="*/ 4 w 52"/>
                <a:gd name="T5" fmla="*/ 46 h 46"/>
                <a:gd name="T6" fmla="*/ 6 w 52"/>
                <a:gd name="T7" fmla="*/ 46 h 46"/>
                <a:gd name="T8" fmla="*/ 8 w 52"/>
                <a:gd name="T9" fmla="*/ 46 h 46"/>
                <a:gd name="T10" fmla="*/ 10 w 52"/>
                <a:gd name="T11" fmla="*/ 44 h 46"/>
                <a:gd name="T12" fmla="*/ 12 w 52"/>
                <a:gd name="T13" fmla="*/ 44 h 46"/>
                <a:gd name="T14" fmla="*/ 14 w 52"/>
                <a:gd name="T15" fmla="*/ 44 h 46"/>
                <a:gd name="T16" fmla="*/ 14 w 52"/>
                <a:gd name="T17" fmla="*/ 42 h 46"/>
                <a:gd name="T18" fmla="*/ 16 w 52"/>
                <a:gd name="T19" fmla="*/ 42 h 46"/>
                <a:gd name="T20" fmla="*/ 16 w 52"/>
                <a:gd name="T21" fmla="*/ 39 h 46"/>
                <a:gd name="T22" fmla="*/ 18 w 52"/>
                <a:gd name="T23" fmla="*/ 39 h 46"/>
                <a:gd name="T24" fmla="*/ 20 w 52"/>
                <a:gd name="T25" fmla="*/ 39 h 46"/>
                <a:gd name="T26" fmla="*/ 22 w 52"/>
                <a:gd name="T27" fmla="*/ 37 h 46"/>
                <a:gd name="T28" fmla="*/ 24 w 52"/>
                <a:gd name="T29" fmla="*/ 37 h 46"/>
                <a:gd name="T30" fmla="*/ 26 w 52"/>
                <a:gd name="T31" fmla="*/ 37 h 46"/>
                <a:gd name="T32" fmla="*/ 26 w 52"/>
                <a:gd name="T33" fmla="*/ 35 h 46"/>
                <a:gd name="T34" fmla="*/ 28 w 52"/>
                <a:gd name="T35" fmla="*/ 35 h 46"/>
                <a:gd name="T36" fmla="*/ 28 w 52"/>
                <a:gd name="T37" fmla="*/ 32 h 46"/>
                <a:gd name="T38" fmla="*/ 28 w 52"/>
                <a:gd name="T39" fmla="*/ 30 h 46"/>
                <a:gd name="T40" fmla="*/ 30 w 52"/>
                <a:gd name="T41" fmla="*/ 30 h 46"/>
                <a:gd name="T42" fmla="*/ 32 w 52"/>
                <a:gd name="T43" fmla="*/ 28 h 46"/>
                <a:gd name="T44" fmla="*/ 34 w 52"/>
                <a:gd name="T45" fmla="*/ 28 h 46"/>
                <a:gd name="T46" fmla="*/ 36 w 52"/>
                <a:gd name="T47" fmla="*/ 25 h 46"/>
                <a:gd name="T48" fmla="*/ 38 w 52"/>
                <a:gd name="T49" fmla="*/ 25 h 46"/>
                <a:gd name="T50" fmla="*/ 38 w 52"/>
                <a:gd name="T51" fmla="*/ 23 h 46"/>
                <a:gd name="T52" fmla="*/ 40 w 52"/>
                <a:gd name="T53" fmla="*/ 23 h 46"/>
                <a:gd name="T54" fmla="*/ 42 w 52"/>
                <a:gd name="T55" fmla="*/ 23 h 46"/>
                <a:gd name="T56" fmla="*/ 42 w 52"/>
                <a:gd name="T57" fmla="*/ 21 h 46"/>
                <a:gd name="T58" fmla="*/ 44 w 52"/>
                <a:gd name="T59" fmla="*/ 21 h 46"/>
                <a:gd name="T60" fmla="*/ 46 w 52"/>
                <a:gd name="T61" fmla="*/ 21 h 46"/>
                <a:gd name="T62" fmla="*/ 48 w 52"/>
                <a:gd name="T63" fmla="*/ 21 h 46"/>
                <a:gd name="T64" fmla="*/ 48 w 52"/>
                <a:gd name="T65" fmla="*/ 18 h 46"/>
                <a:gd name="T66" fmla="*/ 50 w 52"/>
                <a:gd name="T67" fmla="*/ 18 h 46"/>
                <a:gd name="T68" fmla="*/ 50 w 52"/>
                <a:gd name="T69" fmla="*/ 16 h 46"/>
                <a:gd name="T70" fmla="*/ 50 w 52"/>
                <a:gd name="T71" fmla="*/ 14 h 46"/>
                <a:gd name="T72" fmla="*/ 50 w 52"/>
                <a:gd name="T73" fmla="*/ 12 h 46"/>
                <a:gd name="T74" fmla="*/ 50 w 52"/>
                <a:gd name="T75" fmla="*/ 9 h 46"/>
                <a:gd name="T76" fmla="*/ 50 w 52"/>
                <a:gd name="T77" fmla="*/ 7 h 46"/>
                <a:gd name="T78" fmla="*/ 50 w 52"/>
                <a:gd name="T79" fmla="*/ 5 h 46"/>
                <a:gd name="T80" fmla="*/ 50 w 52"/>
                <a:gd name="T81" fmla="*/ 2 h 46"/>
                <a:gd name="T82" fmla="*/ 52 w 52"/>
                <a:gd name="T83" fmla="*/ 2 h 46"/>
                <a:gd name="T84" fmla="*/ 52 w 52"/>
                <a:gd name="T85" fmla="*/ 0 h 4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2"/>
                <a:gd name="T130" fmla="*/ 0 h 46"/>
                <a:gd name="T131" fmla="*/ 52 w 52"/>
                <a:gd name="T132" fmla="*/ 46 h 4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2" h="46">
                  <a:moveTo>
                    <a:pt x="0" y="46"/>
                  </a:moveTo>
                  <a:lnTo>
                    <a:pt x="2" y="46"/>
                  </a:lnTo>
                  <a:lnTo>
                    <a:pt x="4" y="46"/>
                  </a:lnTo>
                  <a:lnTo>
                    <a:pt x="6" y="46"/>
                  </a:lnTo>
                  <a:lnTo>
                    <a:pt x="8" y="46"/>
                  </a:lnTo>
                  <a:lnTo>
                    <a:pt x="10" y="44"/>
                  </a:lnTo>
                  <a:lnTo>
                    <a:pt x="12" y="44"/>
                  </a:lnTo>
                  <a:lnTo>
                    <a:pt x="14" y="44"/>
                  </a:lnTo>
                  <a:lnTo>
                    <a:pt x="14" y="42"/>
                  </a:lnTo>
                  <a:lnTo>
                    <a:pt x="16" y="42"/>
                  </a:lnTo>
                  <a:lnTo>
                    <a:pt x="16" y="39"/>
                  </a:lnTo>
                  <a:lnTo>
                    <a:pt x="18" y="39"/>
                  </a:lnTo>
                  <a:lnTo>
                    <a:pt x="20" y="39"/>
                  </a:lnTo>
                  <a:lnTo>
                    <a:pt x="22" y="37"/>
                  </a:lnTo>
                  <a:lnTo>
                    <a:pt x="24" y="37"/>
                  </a:lnTo>
                  <a:lnTo>
                    <a:pt x="26" y="37"/>
                  </a:lnTo>
                  <a:lnTo>
                    <a:pt x="26" y="35"/>
                  </a:lnTo>
                  <a:lnTo>
                    <a:pt x="28" y="35"/>
                  </a:lnTo>
                  <a:lnTo>
                    <a:pt x="28" y="32"/>
                  </a:lnTo>
                  <a:lnTo>
                    <a:pt x="28" y="30"/>
                  </a:lnTo>
                  <a:lnTo>
                    <a:pt x="30" y="30"/>
                  </a:lnTo>
                  <a:lnTo>
                    <a:pt x="32" y="28"/>
                  </a:lnTo>
                  <a:lnTo>
                    <a:pt x="34" y="28"/>
                  </a:lnTo>
                  <a:lnTo>
                    <a:pt x="36" y="25"/>
                  </a:lnTo>
                  <a:lnTo>
                    <a:pt x="38" y="25"/>
                  </a:lnTo>
                  <a:lnTo>
                    <a:pt x="38" y="23"/>
                  </a:lnTo>
                  <a:lnTo>
                    <a:pt x="40" y="23"/>
                  </a:lnTo>
                  <a:lnTo>
                    <a:pt x="42" y="23"/>
                  </a:lnTo>
                  <a:lnTo>
                    <a:pt x="42" y="21"/>
                  </a:lnTo>
                  <a:lnTo>
                    <a:pt x="44" y="21"/>
                  </a:lnTo>
                  <a:lnTo>
                    <a:pt x="46" y="21"/>
                  </a:lnTo>
                  <a:lnTo>
                    <a:pt x="48" y="21"/>
                  </a:lnTo>
                  <a:lnTo>
                    <a:pt x="48" y="18"/>
                  </a:lnTo>
                  <a:lnTo>
                    <a:pt x="50" y="18"/>
                  </a:lnTo>
                  <a:lnTo>
                    <a:pt x="50" y="16"/>
                  </a:lnTo>
                  <a:lnTo>
                    <a:pt x="50" y="14"/>
                  </a:lnTo>
                  <a:lnTo>
                    <a:pt x="50" y="12"/>
                  </a:lnTo>
                  <a:lnTo>
                    <a:pt x="50" y="9"/>
                  </a:lnTo>
                  <a:lnTo>
                    <a:pt x="50" y="7"/>
                  </a:lnTo>
                  <a:lnTo>
                    <a:pt x="50" y="5"/>
                  </a:lnTo>
                  <a:lnTo>
                    <a:pt x="50" y="2"/>
                  </a:lnTo>
                  <a:lnTo>
                    <a:pt x="52" y="2"/>
                  </a:lnTo>
                  <a:lnTo>
                    <a:pt x="52" y="0"/>
                  </a:lnTo>
                </a:path>
              </a:pathLst>
            </a:custGeom>
            <a:noFill/>
            <a:ln w="508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11" name="Freeform 11">
              <a:extLst>
                <a:ext uri="{FF2B5EF4-FFF2-40B4-BE49-F238E27FC236}">
                  <a16:creationId xmlns:a16="http://schemas.microsoft.com/office/drawing/2014/main" id="{9CFE1258-88DF-C291-5368-4CCF791B22F9}"/>
                </a:ext>
              </a:extLst>
            </p:cNvPr>
            <p:cNvSpPr>
              <a:spLocks/>
            </p:cNvSpPr>
            <p:nvPr/>
          </p:nvSpPr>
          <p:spPr bwMode="auto">
            <a:xfrm>
              <a:off x="2299" y="1393"/>
              <a:ext cx="252" cy="475"/>
            </a:xfrm>
            <a:custGeom>
              <a:avLst/>
              <a:gdLst>
                <a:gd name="T0" fmla="*/ 74 w 252"/>
                <a:gd name="T1" fmla="*/ 457 h 475"/>
                <a:gd name="T2" fmla="*/ 128 w 252"/>
                <a:gd name="T3" fmla="*/ 462 h 475"/>
                <a:gd name="T4" fmla="*/ 144 w 252"/>
                <a:gd name="T5" fmla="*/ 462 h 475"/>
                <a:gd name="T6" fmla="*/ 160 w 252"/>
                <a:gd name="T7" fmla="*/ 462 h 475"/>
                <a:gd name="T8" fmla="*/ 186 w 252"/>
                <a:gd name="T9" fmla="*/ 475 h 475"/>
                <a:gd name="T10" fmla="*/ 202 w 252"/>
                <a:gd name="T11" fmla="*/ 475 h 475"/>
                <a:gd name="T12" fmla="*/ 214 w 252"/>
                <a:gd name="T13" fmla="*/ 471 h 475"/>
                <a:gd name="T14" fmla="*/ 230 w 252"/>
                <a:gd name="T15" fmla="*/ 452 h 475"/>
                <a:gd name="T16" fmla="*/ 236 w 252"/>
                <a:gd name="T17" fmla="*/ 424 h 475"/>
                <a:gd name="T18" fmla="*/ 244 w 252"/>
                <a:gd name="T19" fmla="*/ 411 h 475"/>
                <a:gd name="T20" fmla="*/ 250 w 252"/>
                <a:gd name="T21" fmla="*/ 399 h 475"/>
                <a:gd name="T22" fmla="*/ 250 w 252"/>
                <a:gd name="T23" fmla="*/ 378 h 475"/>
                <a:gd name="T24" fmla="*/ 242 w 252"/>
                <a:gd name="T25" fmla="*/ 369 h 475"/>
                <a:gd name="T26" fmla="*/ 228 w 252"/>
                <a:gd name="T27" fmla="*/ 364 h 475"/>
                <a:gd name="T28" fmla="*/ 214 w 252"/>
                <a:gd name="T29" fmla="*/ 318 h 475"/>
                <a:gd name="T30" fmla="*/ 218 w 252"/>
                <a:gd name="T31" fmla="*/ 309 h 475"/>
                <a:gd name="T32" fmla="*/ 218 w 252"/>
                <a:gd name="T33" fmla="*/ 288 h 475"/>
                <a:gd name="T34" fmla="*/ 214 w 252"/>
                <a:gd name="T35" fmla="*/ 269 h 475"/>
                <a:gd name="T36" fmla="*/ 204 w 252"/>
                <a:gd name="T37" fmla="*/ 244 h 475"/>
                <a:gd name="T38" fmla="*/ 194 w 252"/>
                <a:gd name="T39" fmla="*/ 223 h 475"/>
                <a:gd name="T40" fmla="*/ 196 w 252"/>
                <a:gd name="T41" fmla="*/ 204 h 475"/>
                <a:gd name="T42" fmla="*/ 168 w 252"/>
                <a:gd name="T43" fmla="*/ 158 h 475"/>
                <a:gd name="T44" fmla="*/ 182 w 252"/>
                <a:gd name="T45" fmla="*/ 139 h 475"/>
                <a:gd name="T46" fmla="*/ 198 w 252"/>
                <a:gd name="T47" fmla="*/ 128 h 475"/>
                <a:gd name="T48" fmla="*/ 212 w 252"/>
                <a:gd name="T49" fmla="*/ 109 h 475"/>
                <a:gd name="T50" fmla="*/ 220 w 252"/>
                <a:gd name="T51" fmla="*/ 91 h 475"/>
                <a:gd name="T52" fmla="*/ 214 w 252"/>
                <a:gd name="T53" fmla="*/ 79 h 475"/>
                <a:gd name="T54" fmla="*/ 198 w 252"/>
                <a:gd name="T55" fmla="*/ 72 h 475"/>
                <a:gd name="T56" fmla="*/ 164 w 252"/>
                <a:gd name="T57" fmla="*/ 75 h 475"/>
                <a:gd name="T58" fmla="*/ 182 w 252"/>
                <a:gd name="T59" fmla="*/ 44 h 475"/>
                <a:gd name="T60" fmla="*/ 196 w 252"/>
                <a:gd name="T61" fmla="*/ 40 h 475"/>
                <a:gd name="T62" fmla="*/ 210 w 252"/>
                <a:gd name="T63" fmla="*/ 31 h 475"/>
                <a:gd name="T64" fmla="*/ 198 w 252"/>
                <a:gd name="T65" fmla="*/ 17 h 475"/>
                <a:gd name="T66" fmla="*/ 182 w 252"/>
                <a:gd name="T67" fmla="*/ 17 h 475"/>
                <a:gd name="T68" fmla="*/ 170 w 252"/>
                <a:gd name="T69" fmla="*/ 10 h 475"/>
                <a:gd name="T70" fmla="*/ 130 w 252"/>
                <a:gd name="T71" fmla="*/ 40 h 475"/>
                <a:gd name="T72" fmla="*/ 126 w 252"/>
                <a:gd name="T73" fmla="*/ 54 h 475"/>
                <a:gd name="T74" fmla="*/ 124 w 252"/>
                <a:gd name="T75" fmla="*/ 72 h 475"/>
                <a:gd name="T76" fmla="*/ 114 w 252"/>
                <a:gd name="T77" fmla="*/ 89 h 475"/>
                <a:gd name="T78" fmla="*/ 110 w 252"/>
                <a:gd name="T79" fmla="*/ 107 h 475"/>
                <a:gd name="T80" fmla="*/ 108 w 252"/>
                <a:gd name="T81" fmla="*/ 156 h 475"/>
                <a:gd name="T82" fmla="*/ 124 w 252"/>
                <a:gd name="T83" fmla="*/ 165 h 475"/>
                <a:gd name="T84" fmla="*/ 118 w 252"/>
                <a:gd name="T85" fmla="*/ 179 h 475"/>
                <a:gd name="T86" fmla="*/ 102 w 252"/>
                <a:gd name="T87" fmla="*/ 214 h 475"/>
                <a:gd name="T88" fmla="*/ 150 w 252"/>
                <a:gd name="T89" fmla="*/ 214 h 475"/>
                <a:gd name="T90" fmla="*/ 146 w 252"/>
                <a:gd name="T91" fmla="*/ 269 h 475"/>
                <a:gd name="T92" fmla="*/ 138 w 252"/>
                <a:gd name="T93" fmla="*/ 281 h 475"/>
                <a:gd name="T94" fmla="*/ 132 w 252"/>
                <a:gd name="T95" fmla="*/ 297 h 475"/>
                <a:gd name="T96" fmla="*/ 124 w 252"/>
                <a:gd name="T97" fmla="*/ 302 h 475"/>
                <a:gd name="T98" fmla="*/ 104 w 252"/>
                <a:gd name="T99" fmla="*/ 299 h 475"/>
                <a:gd name="T100" fmla="*/ 86 w 252"/>
                <a:gd name="T101" fmla="*/ 306 h 475"/>
                <a:gd name="T102" fmla="*/ 70 w 252"/>
                <a:gd name="T103" fmla="*/ 323 h 475"/>
                <a:gd name="T104" fmla="*/ 84 w 252"/>
                <a:gd name="T105" fmla="*/ 343 h 475"/>
                <a:gd name="T106" fmla="*/ 68 w 252"/>
                <a:gd name="T107" fmla="*/ 350 h 475"/>
                <a:gd name="T108" fmla="*/ 52 w 252"/>
                <a:gd name="T109" fmla="*/ 353 h 475"/>
                <a:gd name="T110" fmla="*/ 38 w 252"/>
                <a:gd name="T111" fmla="*/ 371 h 475"/>
                <a:gd name="T112" fmla="*/ 70 w 252"/>
                <a:gd name="T113" fmla="*/ 380 h 475"/>
                <a:gd name="T114" fmla="*/ 82 w 252"/>
                <a:gd name="T115" fmla="*/ 390 h 475"/>
                <a:gd name="T116" fmla="*/ 124 w 252"/>
                <a:gd name="T117" fmla="*/ 397 h 475"/>
                <a:gd name="T118" fmla="*/ 56 w 252"/>
                <a:gd name="T119" fmla="*/ 415 h 475"/>
                <a:gd name="T120" fmla="*/ 42 w 252"/>
                <a:gd name="T121" fmla="*/ 424 h 475"/>
                <a:gd name="T122" fmla="*/ 30 w 252"/>
                <a:gd name="T123" fmla="*/ 434 h 475"/>
                <a:gd name="T124" fmla="*/ 14 w 252"/>
                <a:gd name="T125" fmla="*/ 443 h 47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2"/>
                <a:gd name="T190" fmla="*/ 0 h 475"/>
                <a:gd name="T191" fmla="*/ 252 w 252"/>
                <a:gd name="T192" fmla="*/ 475 h 47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2" h="475">
                  <a:moveTo>
                    <a:pt x="12" y="462"/>
                  </a:moveTo>
                  <a:lnTo>
                    <a:pt x="22" y="457"/>
                  </a:lnTo>
                  <a:lnTo>
                    <a:pt x="32" y="452"/>
                  </a:lnTo>
                  <a:lnTo>
                    <a:pt x="44" y="452"/>
                  </a:lnTo>
                  <a:lnTo>
                    <a:pt x="50" y="462"/>
                  </a:lnTo>
                  <a:lnTo>
                    <a:pt x="56" y="462"/>
                  </a:lnTo>
                  <a:lnTo>
                    <a:pt x="68" y="466"/>
                  </a:lnTo>
                  <a:lnTo>
                    <a:pt x="74" y="457"/>
                  </a:lnTo>
                  <a:lnTo>
                    <a:pt x="80" y="450"/>
                  </a:lnTo>
                  <a:lnTo>
                    <a:pt x="100" y="452"/>
                  </a:lnTo>
                  <a:lnTo>
                    <a:pt x="104" y="462"/>
                  </a:lnTo>
                  <a:lnTo>
                    <a:pt x="110" y="462"/>
                  </a:lnTo>
                  <a:lnTo>
                    <a:pt x="124" y="464"/>
                  </a:lnTo>
                  <a:lnTo>
                    <a:pt x="124" y="462"/>
                  </a:lnTo>
                  <a:lnTo>
                    <a:pt x="126" y="462"/>
                  </a:lnTo>
                  <a:lnTo>
                    <a:pt x="128" y="462"/>
                  </a:lnTo>
                  <a:lnTo>
                    <a:pt x="130" y="462"/>
                  </a:lnTo>
                  <a:lnTo>
                    <a:pt x="132" y="462"/>
                  </a:lnTo>
                  <a:lnTo>
                    <a:pt x="134" y="462"/>
                  </a:lnTo>
                  <a:lnTo>
                    <a:pt x="136" y="462"/>
                  </a:lnTo>
                  <a:lnTo>
                    <a:pt x="138" y="462"/>
                  </a:lnTo>
                  <a:lnTo>
                    <a:pt x="140" y="462"/>
                  </a:lnTo>
                  <a:lnTo>
                    <a:pt x="142" y="462"/>
                  </a:lnTo>
                  <a:lnTo>
                    <a:pt x="144" y="462"/>
                  </a:lnTo>
                  <a:lnTo>
                    <a:pt x="146" y="462"/>
                  </a:lnTo>
                  <a:lnTo>
                    <a:pt x="148" y="462"/>
                  </a:lnTo>
                  <a:lnTo>
                    <a:pt x="150" y="462"/>
                  </a:lnTo>
                  <a:lnTo>
                    <a:pt x="152" y="462"/>
                  </a:lnTo>
                  <a:lnTo>
                    <a:pt x="154" y="462"/>
                  </a:lnTo>
                  <a:lnTo>
                    <a:pt x="156" y="462"/>
                  </a:lnTo>
                  <a:lnTo>
                    <a:pt x="158" y="462"/>
                  </a:lnTo>
                  <a:lnTo>
                    <a:pt x="160" y="462"/>
                  </a:lnTo>
                  <a:lnTo>
                    <a:pt x="162" y="462"/>
                  </a:lnTo>
                  <a:lnTo>
                    <a:pt x="158" y="464"/>
                  </a:lnTo>
                  <a:lnTo>
                    <a:pt x="158" y="469"/>
                  </a:lnTo>
                  <a:lnTo>
                    <a:pt x="166" y="469"/>
                  </a:lnTo>
                  <a:lnTo>
                    <a:pt x="180" y="469"/>
                  </a:lnTo>
                  <a:lnTo>
                    <a:pt x="182" y="475"/>
                  </a:lnTo>
                  <a:lnTo>
                    <a:pt x="184" y="475"/>
                  </a:lnTo>
                  <a:lnTo>
                    <a:pt x="186" y="475"/>
                  </a:lnTo>
                  <a:lnTo>
                    <a:pt x="188" y="475"/>
                  </a:lnTo>
                  <a:lnTo>
                    <a:pt x="190" y="475"/>
                  </a:lnTo>
                  <a:lnTo>
                    <a:pt x="192" y="475"/>
                  </a:lnTo>
                  <a:lnTo>
                    <a:pt x="194" y="475"/>
                  </a:lnTo>
                  <a:lnTo>
                    <a:pt x="196" y="475"/>
                  </a:lnTo>
                  <a:lnTo>
                    <a:pt x="198" y="475"/>
                  </a:lnTo>
                  <a:lnTo>
                    <a:pt x="200" y="475"/>
                  </a:lnTo>
                  <a:lnTo>
                    <a:pt x="202" y="475"/>
                  </a:lnTo>
                  <a:lnTo>
                    <a:pt x="204" y="475"/>
                  </a:lnTo>
                  <a:lnTo>
                    <a:pt x="206" y="475"/>
                  </a:lnTo>
                  <a:lnTo>
                    <a:pt x="206" y="473"/>
                  </a:lnTo>
                  <a:lnTo>
                    <a:pt x="208" y="473"/>
                  </a:lnTo>
                  <a:lnTo>
                    <a:pt x="210" y="473"/>
                  </a:lnTo>
                  <a:lnTo>
                    <a:pt x="210" y="471"/>
                  </a:lnTo>
                  <a:lnTo>
                    <a:pt x="212" y="471"/>
                  </a:lnTo>
                  <a:lnTo>
                    <a:pt x="214" y="471"/>
                  </a:lnTo>
                  <a:lnTo>
                    <a:pt x="216" y="471"/>
                  </a:lnTo>
                  <a:lnTo>
                    <a:pt x="218" y="469"/>
                  </a:lnTo>
                  <a:lnTo>
                    <a:pt x="220" y="469"/>
                  </a:lnTo>
                  <a:lnTo>
                    <a:pt x="222" y="469"/>
                  </a:lnTo>
                  <a:lnTo>
                    <a:pt x="224" y="466"/>
                  </a:lnTo>
                  <a:lnTo>
                    <a:pt x="226" y="466"/>
                  </a:lnTo>
                  <a:lnTo>
                    <a:pt x="228" y="462"/>
                  </a:lnTo>
                  <a:lnTo>
                    <a:pt x="230" y="452"/>
                  </a:lnTo>
                  <a:lnTo>
                    <a:pt x="224" y="452"/>
                  </a:lnTo>
                  <a:lnTo>
                    <a:pt x="218" y="450"/>
                  </a:lnTo>
                  <a:lnTo>
                    <a:pt x="206" y="448"/>
                  </a:lnTo>
                  <a:lnTo>
                    <a:pt x="220" y="438"/>
                  </a:lnTo>
                  <a:lnTo>
                    <a:pt x="224" y="427"/>
                  </a:lnTo>
                  <a:lnTo>
                    <a:pt x="234" y="427"/>
                  </a:lnTo>
                  <a:lnTo>
                    <a:pt x="234" y="424"/>
                  </a:lnTo>
                  <a:lnTo>
                    <a:pt x="236" y="424"/>
                  </a:lnTo>
                  <a:lnTo>
                    <a:pt x="236" y="422"/>
                  </a:lnTo>
                  <a:lnTo>
                    <a:pt x="238" y="422"/>
                  </a:lnTo>
                  <a:lnTo>
                    <a:pt x="240" y="420"/>
                  </a:lnTo>
                  <a:lnTo>
                    <a:pt x="240" y="418"/>
                  </a:lnTo>
                  <a:lnTo>
                    <a:pt x="242" y="415"/>
                  </a:lnTo>
                  <a:lnTo>
                    <a:pt x="242" y="413"/>
                  </a:lnTo>
                  <a:lnTo>
                    <a:pt x="244" y="413"/>
                  </a:lnTo>
                  <a:lnTo>
                    <a:pt x="244" y="411"/>
                  </a:lnTo>
                  <a:lnTo>
                    <a:pt x="244" y="408"/>
                  </a:lnTo>
                  <a:lnTo>
                    <a:pt x="246" y="408"/>
                  </a:lnTo>
                  <a:lnTo>
                    <a:pt x="246" y="406"/>
                  </a:lnTo>
                  <a:lnTo>
                    <a:pt x="248" y="406"/>
                  </a:lnTo>
                  <a:lnTo>
                    <a:pt x="248" y="404"/>
                  </a:lnTo>
                  <a:lnTo>
                    <a:pt x="248" y="401"/>
                  </a:lnTo>
                  <a:lnTo>
                    <a:pt x="248" y="399"/>
                  </a:lnTo>
                  <a:lnTo>
                    <a:pt x="250" y="399"/>
                  </a:lnTo>
                  <a:lnTo>
                    <a:pt x="250" y="397"/>
                  </a:lnTo>
                  <a:lnTo>
                    <a:pt x="250" y="394"/>
                  </a:lnTo>
                  <a:lnTo>
                    <a:pt x="250" y="392"/>
                  </a:lnTo>
                  <a:lnTo>
                    <a:pt x="252" y="392"/>
                  </a:lnTo>
                  <a:lnTo>
                    <a:pt x="252" y="390"/>
                  </a:lnTo>
                  <a:lnTo>
                    <a:pt x="252" y="387"/>
                  </a:lnTo>
                  <a:lnTo>
                    <a:pt x="252" y="378"/>
                  </a:lnTo>
                  <a:lnTo>
                    <a:pt x="250" y="378"/>
                  </a:lnTo>
                  <a:lnTo>
                    <a:pt x="250" y="376"/>
                  </a:lnTo>
                  <a:lnTo>
                    <a:pt x="248" y="376"/>
                  </a:lnTo>
                  <a:lnTo>
                    <a:pt x="248" y="374"/>
                  </a:lnTo>
                  <a:lnTo>
                    <a:pt x="246" y="374"/>
                  </a:lnTo>
                  <a:lnTo>
                    <a:pt x="246" y="371"/>
                  </a:lnTo>
                  <a:lnTo>
                    <a:pt x="244" y="371"/>
                  </a:lnTo>
                  <a:lnTo>
                    <a:pt x="242" y="371"/>
                  </a:lnTo>
                  <a:lnTo>
                    <a:pt x="242" y="369"/>
                  </a:lnTo>
                  <a:lnTo>
                    <a:pt x="240" y="369"/>
                  </a:lnTo>
                  <a:lnTo>
                    <a:pt x="238" y="369"/>
                  </a:lnTo>
                  <a:lnTo>
                    <a:pt x="236" y="367"/>
                  </a:lnTo>
                  <a:lnTo>
                    <a:pt x="234" y="367"/>
                  </a:lnTo>
                  <a:lnTo>
                    <a:pt x="234" y="364"/>
                  </a:lnTo>
                  <a:lnTo>
                    <a:pt x="232" y="364"/>
                  </a:lnTo>
                  <a:lnTo>
                    <a:pt x="230" y="364"/>
                  </a:lnTo>
                  <a:lnTo>
                    <a:pt x="228" y="364"/>
                  </a:lnTo>
                  <a:lnTo>
                    <a:pt x="226" y="364"/>
                  </a:lnTo>
                  <a:lnTo>
                    <a:pt x="224" y="364"/>
                  </a:lnTo>
                  <a:lnTo>
                    <a:pt x="218" y="371"/>
                  </a:lnTo>
                  <a:lnTo>
                    <a:pt x="214" y="369"/>
                  </a:lnTo>
                  <a:lnTo>
                    <a:pt x="206" y="362"/>
                  </a:lnTo>
                  <a:lnTo>
                    <a:pt x="214" y="353"/>
                  </a:lnTo>
                  <a:lnTo>
                    <a:pt x="222" y="348"/>
                  </a:lnTo>
                  <a:lnTo>
                    <a:pt x="214" y="318"/>
                  </a:lnTo>
                  <a:lnTo>
                    <a:pt x="208" y="311"/>
                  </a:lnTo>
                  <a:lnTo>
                    <a:pt x="196" y="311"/>
                  </a:lnTo>
                  <a:lnTo>
                    <a:pt x="198" y="304"/>
                  </a:lnTo>
                  <a:lnTo>
                    <a:pt x="210" y="306"/>
                  </a:lnTo>
                  <a:lnTo>
                    <a:pt x="216" y="311"/>
                  </a:lnTo>
                  <a:lnTo>
                    <a:pt x="220" y="318"/>
                  </a:lnTo>
                  <a:lnTo>
                    <a:pt x="220" y="309"/>
                  </a:lnTo>
                  <a:lnTo>
                    <a:pt x="218" y="309"/>
                  </a:lnTo>
                  <a:lnTo>
                    <a:pt x="218" y="306"/>
                  </a:lnTo>
                  <a:lnTo>
                    <a:pt x="218" y="304"/>
                  </a:lnTo>
                  <a:lnTo>
                    <a:pt x="218" y="302"/>
                  </a:lnTo>
                  <a:lnTo>
                    <a:pt x="218" y="299"/>
                  </a:lnTo>
                  <a:lnTo>
                    <a:pt x="218" y="295"/>
                  </a:lnTo>
                  <a:lnTo>
                    <a:pt x="218" y="292"/>
                  </a:lnTo>
                  <a:lnTo>
                    <a:pt x="218" y="290"/>
                  </a:lnTo>
                  <a:lnTo>
                    <a:pt x="218" y="288"/>
                  </a:lnTo>
                  <a:lnTo>
                    <a:pt x="218" y="285"/>
                  </a:lnTo>
                  <a:lnTo>
                    <a:pt x="218" y="283"/>
                  </a:lnTo>
                  <a:lnTo>
                    <a:pt x="218" y="281"/>
                  </a:lnTo>
                  <a:lnTo>
                    <a:pt x="216" y="279"/>
                  </a:lnTo>
                  <a:lnTo>
                    <a:pt x="216" y="276"/>
                  </a:lnTo>
                  <a:lnTo>
                    <a:pt x="214" y="274"/>
                  </a:lnTo>
                  <a:lnTo>
                    <a:pt x="214" y="272"/>
                  </a:lnTo>
                  <a:lnTo>
                    <a:pt x="214" y="269"/>
                  </a:lnTo>
                  <a:lnTo>
                    <a:pt x="212" y="267"/>
                  </a:lnTo>
                  <a:lnTo>
                    <a:pt x="212" y="265"/>
                  </a:lnTo>
                  <a:lnTo>
                    <a:pt x="210" y="262"/>
                  </a:lnTo>
                  <a:lnTo>
                    <a:pt x="210" y="260"/>
                  </a:lnTo>
                  <a:lnTo>
                    <a:pt x="208" y="260"/>
                  </a:lnTo>
                  <a:lnTo>
                    <a:pt x="206" y="258"/>
                  </a:lnTo>
                  <a:lnTo>
                    <a:pt x="204" y="255"/>
                  </a:lnTo>
                  <a:lnTo>
                    <a:pt x="204" y="244"/>
                  </a:lnTo>
                  <a:lnTo>
                    <a:pt x="198" y="239"/>
                  </a:lnTo>
                  <a:lnTo>
                    <a:pt x="196" y="237"/>
                  </a:lnTo>
                  <a:lnTo>
                    <a:pt x="196" y="234"/>
                  </a:lnTo>
                  <a:lnTo>
                    <a:pt x="196" y="232"/>
                  </a:lnTo>
                  <a:lnTo>
                    <a:pt x="194" y="230"/>
                  </a:lnTo>
                  <a:lnTo>
                    <a:pt x="194" y="228"/>
                  </a:lnTo>
                  <a:lnTo>
                    <a:pt x="194" y="225"/>
                  </a:lnTo>
                  <a:lnTo>
                    <a:pt x="194" y="223"/>
                  </a:lnTo>
                  <a:lnTo>
                    <a:pt x="194" y="221"/>
                  </a:lnTo>
                  <a:lnTo>
                    <a:pt x="194" y="218"/>
                  </a:lnTo>
                  <a:lnTo>
                    <a:pt x="194" y="216"/>
                  </a:lnTo>
                  <a:lnTo>
                    <a:pt x="194" y="214"/>
                  </a:lnTo>
                  <a:lnTo>
                    <a:pt x="194" y="211"/>
                  </a:lnTo>
                  <a:lnTo>
                    <a:pt x="194" y="209"/>
                  </a:lnTo>
                  <a:lnTo>
                    <a:pt x="196" y="207"/>
                  </a:lnTo>
                  <a:lnTo>
                    <a:pt x="196" y="204"/>
                  </a:lnTo>
                  <a:lnTo>
                    <a:pt x="196" y="202"/>
                  </a:lnTo>
                  <a:lnTo>
                    <a:pt x="198" y="197"/>
                  </a:lnTo>
                  <a:lnTo>
                    <a:pt x="196" y="190"/>
                  </a:lnTo>
                  <a:lnTo>
                    <a:pt x="180" y="167"/>
                  </a:lnTo>
                  <a:lnTo>
                    <a:pt x="178" y="163"/>
                  </a:lnTo>
                  <a:lnTo>
                    <a:pt x="170" y="167"/>
                  </a:lnTo>
                  <a:lnTo>
                    <a:pt x="164" y="163"/>
                  </a:lnTo>
                  <a:lnTo>
                    <a:pt x="168" y="158"/>
                  </a:lnTo>
                  <a:lnTo>
                    <a:pt x="176" y="156"/>
                  </a:lnTo>
                  <a:lnTo>
                    <a:pt x="186" y="158"/>
                  </a:lnTo>
                  <a:lnTo>
                    <a:pt x="184" y="151"/>
                  </a:lnTo>
                  <a:lnTo>
                    <a:pt x="174" y="144"/>
                  </a:lnTo>
                  <a:lnTo>
                    <a:pt x="176" y="144"/>
                  </a:lnTo>
                  <a:lnTo>
                    <a:pt x="178" y="142"/>
                  </a:lnTo>
                  <a:lnTo>
                    <a:pt x="180" y="142"/>
                  </a:lnTo>
                  <a:lnTo>
                    <a:pt x="182" y="139"/>
                  </a:lnTo>
                  <a:lnTo>
                    <a:pt x="184" y="139"/>
                  </a:lnTo>
                  <a:lnTo>
                    <a:pt x="186" y="137"/>
                  </a:lnTo>
                  <a:lnTo>
                    <a:pt x="188" y="135"/>
                  </a:lnTo>
                  <a:lnTo>
                    <a:pt x="190" y="135"/>
                  </a:lnTo>
                  <a:lnTo>
                    <a:pt x="192" y="133"/>
                  </a:lnTo>
                  <a:lnTo>
                    <a:pt x="194" y="130"/>
                  </a:lnTo>
                  <a:lnTo>
                    <a:pt x="196" y="128"/>
                  </a:lnTo>
                  <a:lnTo>
                    <a:pt x="198" y="128"/>
                  </a:lnTo>
                  <a:lnTo>
                    <a:pt x="200" y="126"/>
                  </a:lnTo>
                  <a:lnTo>
                    <a:pt x="202" y="123"/>
                  </a:lnTo>
                  <a:lnTo>
                    <a:pt x="204" y="123"/>
                  </a:lnTo>
                  <a:lnTo>
                    <a:pt x="206" y="119"/>
                  </a:lnTo>
                  <a:lnTo>
                    <a:pt x="208" y="116"/>
                  </a:lnTo>
                  <a:lnTo>
                    <a:pt x="210" y="114"/>
                  </a:lnTo>
                  <a:lnTo>
                    <a:pt x="212" y="112"/>
                  </a:lnTo>
                  <a:lnTo>
                    <a:pt x="212" y="109"/>
                  </a:lnTo>
                  <a:lnTo>
                    <a:pt x="214" y="107"/>
                  </a:lnTo>
                  <a:lnTo>
                    <a:pt x="216" y="105"/>
                  </a:lnTo>
                  <a:lnTo>
                    <a:pt x="218" y="105"/>
                  </a:lnTo>
                  <a:lnTo>
                    <a:pt x="218" y="100"/>
                  </a:lnTo>
                  <a:lnTo>
                    <a:pt x="218" y="98"/>
                  </a:lnTo>
                  <a:lnTo>
                    <a:pt x="220" y="95"/>
                  </a:lnTo>
                  <a:lnTo>
                    <a:pt x="220" y="93"/>
                  </a:lnTo>
                  <a:lnTo>
                    <a:pt x="220" y="91"/>
                  </a:lnTo>
                  <a:lnTo>
                    <a:pt x="222" y="89"/>
                  </a:lnTo>
                  <a:lnTo>
                    <a:pt x="222" y="86"/>
                  </a:lnTo>
                  <a:lnTo>
                    <a:pt x="224" y="82"/>
                  </a:lnTo>
                  <a:lnTo>
                    <a:pt x="220" y="82"/>
                  </a:lnTo>
                  <a:lnTo>
                    <a:pt x="218" y="82"/>
                  </a:lnTo>
                  <a:lnTo>
                    <a:pt x="216" y="82"/>
                  </a:lnTo>
                  <a:lnTo>
                    <a:pt x="214" y="82"/>
                  </a:lnTo>
                  <a:lnTo>
                    <a:pt x="214" y="79"/>
                  </a:lnTo>
                  <a:lnTo>
                    <a:pt x="212" y="79"/>
                  </a:lnTo>
                  <a:lnTo>
                    <a:pt x="210" y="79"/>
                  </a:lnTo>
                  <a:lnTo>
                    <a:pt x="208" y="77"/>
                  </a:lnTo>
                  <a:lnTo>
                    <a:pt x="206" y="77"/>
                  </a:lnTo>
                  <a:lnTo>
                    <a:pt x="204" y="75"/>
                  </a:lnTo>
                  <a:lnTo>
                    <a:pt x="202" y="75"/>
                  </a:lnTo>
                  <a:lnTo>
                    <a:pt x="200" y="75"/>
                  </a:lnTo>
                  <a:lnTo>
                    <a:pt x="198" y="72"/>
                  </a:lnTo>
                  <a:lnTo>
                    <a:pt x="196" y="72"/>
                  </a:lnTo>
                  <a:lnTo>
                    <a:pt x="194" y="72"/>
                  </a:lnTo>
                  <a:lnTo>
                    <a:pt x="194" y="70"/>
                  </a:lnTo>
                  <a:lnTo>
                    <a:pt x="192" y="70"/>
                  </a:lnTo>
                  <a:lnTo>
                    <a:pt x="190" y="70"/>
                  </a:lnTo>
                  <a:lnTo>
                    <a:pt x="188" y="70"/>
                  </a:lnTo>
                  <a:lnTo>
                    <a:pt x="186" y="68"/>
                  </a:lnTo>
                  <a:lnTo>
                    <a:pt x="164" y="75"/>
                  </a:lnTo>
                  <a:lnTo>
                    <a:pt x="164" y="70"/>
                  </a:lnTo>
                  <a:lnTo>
                    <a:pt x="174" y="65"/>
                  </a:lnTo>
                  <a:lnTo>
                    <a:pt x="182" y="56"/>
                  </a:lnTo>
                  <a:lnTo>
                    <a:pt x="174" y="56"/>
                  </a:lnTo>
                  <a:lnTo>
                    <a:pt x="168" y="51"/>
                  </a:lnTo>
                  <a:lnTo>
                    <a:pt x="180" y="47"/>
                  </a:lnTo>
                  <a:lnTo>
                    <a:pt x="182" y="47"/>
                  </a:lnTo>
                  <a:lnTo>
                    <a:pt x="182" y="44"/>
                  </a:lnTo>
                  <a:lnTo>
                    <a:pt x="184" y="44"/>
                  </a:lnTo>
                  <a:lnTo>
                    <a:pt x="186" y="44"/>
                  </a:lnTo>
                  <a:lnTo>
                    <a:pt x="188" y="44"/>
                  </a:lnTo>
                  <a:lnTo>
                    <a:pt x="190" y="42"/>
                  </a:lnTo>
                  <a:lnTo>
                    <a:pt x="190" y="40"/>
                  </a:lnTo>
                  <a:lnTo>
                    <a:pt x="192" y="40"/>
                  </a:lnTo>
                  <a:lnTo>
                    <a:pt x="194" y="40"/>
                  </a:lnTo>
                  <a:lnTo>
                    <a:pt x="196" y="40"/>
                  </a:lnTo>
                  <a:lnTo>
                    <a:pt x="196" y="38"/>
                  </a:lnTo>
                  <a:lnTo>
                    <a:pt x="198" y="38"/>
                  </a:lnTo>
                  <a:lnTo>
                    <a:pt x="200" y="38"/>
                  </a:lnTo>
                  <a:lnTo>
                    <a:pt x="202" y="35"/>
                  </a:lnTo>
                  <a:lnTo>
                    <a:pt x="204" y="35"/>
                  </a:lnTo>
                  <a:lnTo>
                    <a:pt x="206" y="33"/>
                  </a:lnTo>
                  <a:lnTo>
                    <a:pt x="208" y="31"/>
                  </a:lnTo>
                  <a:lnTo>
                    <a:pt x="210" y="31"/>
                  </a:lnTo>
                  <a:lnTo>
                    <a:pt x="210" y="21"/>
                  </a:lnTo>
                  <a:lnTo>
                    <a:pt x="212" y="12"/>
                  </a:lnTo>
                  <a:lnTo>
                    <a:pt x="210" y="14"/>
                  </a:lnTo>
                  <a:lnTo>
                    <a:pt x="208" y="14"/>
                  </a:lnTo>
                  <a:lnTo>
                    <a:pt x="206" y="17"/>
                  </a:lnTo>
                  <a:lnTo>
                    <a:pt x="204" y="17"/>
                  </a:lnTo>
                  <a:lnTo>
                    <a:pt x="202" y="17"/>
                  </a:lnTo>
                  <a:lnTo>
                    <a:pt x="198" y="17"/>
                  </a:lnTo>
                  <a:lnTo>
                    <a:pt x="196" y="17"/>
                  </a:lnTo>
                  <a:lnTo>
                    <a:pt x="194" y="17"/>
                  </a:lnTo>
                  <a:lnTo>
                    <a:pt x="192" y="17"/>
                  </a:lnTo>
                  <a:lnTo>
                    <a:pt x="190" y="17"/>
                  </a:lnTo>
                  <a:lnTo>
                    <a:pt x="188" y="17"/>
                  </a:lnTo>
                  <a:lnTo>
                    <a:pt x="186" y="17"/>
                  </a:lnTo>
                  <a:lnTo>
                    <a:pt x="184" y="17"/>
                  </a:lnTo>
                  <a:lnTo>
                    <a:pt x="182" y="17"/>
                  </a:lnTo>
                  <a:lnTo>
                    <a:pt x="182" y="14"/>
                  </a:lnTo>
                  <a:lnTo>
                    <a:pt x="180" y="14"/>
                  </a:lnTo>
                  <a:lnTo>
                    <a:pt x="178" y="14"/>
                  </a:lnTo>
                  <a:lnTo>
                    <a:pt x="176" y="12"/>
                  </a:lnTo>
                  <a:lnTo>
                    <a:pt x="174" y="12"/>
                  </a:lnTo>
                  <a:lnTo>
                    <a:pt x="174" y="10"/>
                  </a:lnTo>
                  <a:lnTo>
                    <a:pt x="172" y="10"/>
                  </a:lnTo>
                  <a:lnTo>
                    <a:pt x="170" y="10"/>
                  </a:lnTo>
                  <a:lnTo>
                    <a:pt x="168" y="7"/>
                  </a:lnTo>
                  <a:lnTo>
                    <a:pt x="168" y="5"/>
                  </a:lnTo>
                  <a:lnTo>
                    <a:pt x="164" y="0"/>
                  </a:lnTo>
                  <a:lnTo>
                    <a:pt x="158" y="12"/>
                  </a:lnTo>
                  <a:lnTo>
                    <a:pt x="148" y="17"/>
                  </a:lnTo>
                  <a:lnTo>
                    <a:pt x="146" y="31"/>
                  </a:lnTo>
                  <a:lnTo>
                    <a:pt x="130" y="38"/>
                  </a:lnTo>
                  <a:lnTo>
                    <a:pt x="130" y="40"/>
                  </a:lnTo>
                  <a:lnTo>
                    <a:pt x="130" y="42"/>
                  </a:lnTo>
                  <a:lnTo>
                    <a:pt x="130" y="44"/>
                  </a:lnTo>
                  <a:lnTo>
                    <a:pt x="128" y="44"/>
                  </a:lnTo>
                  <a:lnTo>
                    <a:pt x="128" y="47"/>
                  </a:lnTo>
                  <a:lnTo>
                    <a:pt x="128" y="49"/>
                  </a:lnTo>
                  <a:lnTo>
                    <a:pt x="128" y="51"/>
                  </a:lnTo>
                  <a:lnTo>
                    <a:pt x="128" y="54"/>
                  </a:lnTo>
                  <a:lnTo>
                    <a:pt x="126" y="54"/>
                  </a:lnTo>
                  <a:lnTo>
                    <a:pt x="126" y="56"/>
                  </a:lnTo>
                  <a:lnTo>
                    <a:pt x="126" y="58"/>
                  </a:lnTo>
                  <a:lnTo>
                    <a:pt x="126" y="61"/>
                  </a:lnTo>
                  <a:lnTo>
                    <a:pt x="126" y="63"/>
                  </a:lnTo>
                  <a:lnTo>
                    <a:pt x="124" y="65"/>
                  </a:lnTo>
                  <a:lnTo>
                    <a:pt x="124" y="68"/>
                  </a:lnTo>
                  <a:lnTo>
                    <a:pt x="124" y="70"/>
                  </a:lnTo>
                  <a:lnTo>
                    <a:pt x="124" y="72"/>
                  </a:lnTo>
                  <a:lnTo>
                    <a:pt x="122" y="75"/>
                  </a:lnTo>
                  <a:lnTo>
                    <a:pt x="122" y="77"/>
                  </a:lnTo>
                  <a:lnTo>
                    <a:pt x="120" y="79"/>
                  </a:lnTo>
                  <a:lnTo>
                    <a:pt x="118" y="82"/>
                  </a:lnTo>
                  <a:lnTo>
                    <a:pt x="118" y="84"/>
                  </a:lnTo>
                  <a:lnTo>
                    <a:pt x="116" y="84"/>
                  </a:lnTo>
                  <a:lnTo>
                    <a:pt x="116" y="86"/>
                  </a:lnTo>
                  <a:lnTo>
                    <a:pt x="114" y="89"/>
                  </a:lnTo>
                  <a:lnTo>
                    <a:pt x="114" y="91"/>
                  </a:lnTo>
                  <a:lnTo>
                    <a:pt x="112" y="93"/>
                  </a:lnTo>
                  <a:lnTo>
                    <a:pt x="112" y="95"/>
                  </a:lnTo>
                  <a:lnTo>
                    <a:pt x="112" y="98"/>
                  </a:lnTo>
                  <a:lnTo>
                    <a:pt x="112" y="100"/>
                  </a:lnTo>
                  <a:lnTo>
                    <a:pt x="112" y="102"/>
                  </a:lnTo>
                  <a:lnTo>
                    <a:pt x="110" y="105"/>
                  </a:lnTo>
                  <a:lnTo>
                    <a:pt x="110" y="107"/>
                  </a:lnTo>
                  <a:lnTo>
                    <a:pt x="110" y="109"/>
                  </a:lnTo>
                  <a:lnTo>
                    <a:pt x="112" y="109"/>
                  </a:lnTo>
                  <a:lnTo>
                    <a:pt x="134" y="105"/>
                  </a:lnTo>
                  <a:lnTo>
                    <a:pt x="118" y="116"/>
                  </a:lnTo>
                  <a:lnTo>
                    <a:pt x="106" y="135"/>
                  </a:lnTo>
                  <a:lnTo>
                    <a:pt x="106" y="151"/>
                  </a:lnTo>
                  <a:lnTo>
                    <a:pt x="100" y="163"/>
                  </a:lnTo>
                  <a:lnTo>
                    <a:pt x="108" y="156"/>
                  </a:lnTo>
                  <a:lnTo>
                    <a:pt x="114" y="142"/>
                  </a:lnTo>
                  <a:lnTo>
                    <a:pt x="120" y="156"/>
                  </a:lnTo>
                  <a:lnTo>
                    <a:pt x="120" y="158"/>
                  </a:lnTo>
                  <a:lnTo>
                    <a:pt x="120" y="160"/>
                  </a:lnTo>
                  <a:lnTo>
                    <a:pt x="122" y="160"/>
                  </a:lnTo>
                  <a:lnTo>
                    <a:pt x="122" y="163"/>
                  </a:lnTo>
                  <a:lnTo>
                    <a:pt x="122" y="165"/>
                  </a:lnTo>
                  <a:lnTo>
                    <a:pt x="124" y="165"/>
                  </a:lnTo>
                  <a:lnTo>
                    <a:pt x="124" y="167"/>
                  </a:lnTo>
                  <a:lnTo>
                    <a:pt x="124" y="170"/>
                  </a:lnTo>
                  <a:lnTo>
                    <a:pt x="122" y="170"/>
                  </a:lnTo>
                  <a:lnTo>
                    <a:pt x="122" y="172"/>
                  </a:lnTo>
                  <a:lnTo>
                    <a:pt x="122" y="174"/>
                  </a:lnTo>
                  <a:lnTo>
                    <a:pt x="120" y="174"/>
                  </a:lnTo>
                  <a:lnTo>
                    <a:pt x="120" y="177"/>
                  </a:lnTo>
                  <a:lnTo>
                    <a:pt x="118" y="179"/>
                  </a:lnTo>
                  <a:lnTo>
                    <a:pt x="116" y="179"/>
                  </a:lnTo>
                  <a:lnTo>
                    <a:pt x="114" y="181"/>
                  </a:lnTo>
                  <a:lnTo>
                    <a:pt x="114" y="184"/>
                  </a:lnTo>
                  <a:lnTo>
                    <a:pt x="110" y="190"/>
                  </a:lnTo>
                  <a:lnTo>
                    <a:pt x="106" y="197"/>
                  </a:lnTo>
                  <a:lnTo>
                    <a:pt x="104" y="193"/>
                  </a:lnTo>
                  <a:lnTo>
                    <a:pt x="98" y="193"/>
                  </a:lnTo>
                  <a:lnTo>
                    <a:pt x="102" y="214"/>
                  </a:lnTo>
                  <a:lnTo>
                    <a:pt x="106" y="218"/>
                  </a:lnTo>
                  <a:lnTo>
                    <a:pt x="106" y="204"/>
                  </a:lnTo>
                  <a:lnTo>
                    <a:pt x="114" y="214"/>
                  </a:lnTo>
                  <a:lnTo>
                    <a:pt x="120" y="216"/>
                  </a:lnTo>
                  <a:lnTo>
                    <a:pt x="120" y="207"/>
                  </a:lnTo>
                  <a:lnTo>
                    <a:pt x="128" y="211"/>
                  </a:lnTo>
                  <a:lnTo>
                    <a:pt x="146" y="211"/>
                  </a:lnTo>
                  <a:lnTo>
                    <a:pt x="150" y="214"/>
                  </a:lnTo>
                  <a:lnTo>
                    <a:pt x="140" y="228"/>
                  </a:lnTo>
                  <a:lnTo>
                    <a:pt x="134" y="234"/>
                  </a:lnTo>
                  <a:lnTo>
                    <a:pt x="136" y="258"/>
                  </a:lnTo>
                  <a:lnTo>
                    <a:pt x="150" y="260"/>
                  </a:lnTo>
                  <a:lnTo>
                    <a:pt x="150" y="265"/>
                  </a:lnTo>
                  <a:lnTo>
                    <a:pt x="148" y="265"/>
                  </a:lnTo>
                  <a:lnTo>
                    <a:pt x="148" y="267"/>
                  </a:lnTo>
                  <a:lnTo>
                    <a:pt x="146" y="269"/>
                  </a:lnTo>
                  <a:lnTo>
                    <a:pt x="144" y="272"/>
                  </a:lnTo>
                  <a:lnTo>
                    <a:pt x="144" y="274"/>
                  </a:lnTo>
                  <a:lnTo>
                    <a:pt x="142" y="274"/>
                  </a:lnTo>
                  <a:lnTo>
                    <a:pt x="142" y="276"/>
                  </a:lnTo>
                  <a:lnTo>
                    <a:pt x="140" y="276"/>
                  </a:lnTo>
                  <a:lnTo>
                    <a:pt x="138" y="276"/>
                  </a:lnTo>
                  <a:lnTo>
                    <a:pt x="138" y="279"/>
                  </a:lnTo>
                  <a:lnTo>
                    <a:pt x="138" y="281"/>
                  </a:lnTo>
                  <a:lnTo>
                    <a:pt x="136" y="281"/>
                  </a:lnTo>
                  <a:lnTo>
                    <a:pt x="136" y="283"/>
                  </a:lnTo>
                  <a:lnTo>
                    <a:pt x="134" y="285"/>
                  </a:lnTo>
                  <a:lnTo>
                    <a:pt x="134" y="288"/>
                  </a:lnTo>
                  <a:lnTo>
                    <a:pt x="134" y="290"/>
                  </a:lnTo>
                  <a:lnTo>
                    <a:pt x="132" y="292"/>
                  </a:lnTo>
                  <a:lnTo>
                    <a:pt x="132" y="295"/>
                  </a:lnTo>
                  <a:lnTo>
                    <a:pt x="132" y="297"/>
                  </a:lnTo>
                  <a:lnTo>
                    <a:pt x="132" y="299"/>
                  </a:lnTo>
                  <a:lnTo>
                    <a:pt x="134" y="302"/>
                  </a:lnTo>
                  <a:lnTo>
                    <a:pt x="130" y="309"/>
                  </a:lnTo>
                  <a:lnTo>
                    <a:pt x="128" y="309"/>
                  </a:lnTo>
                  <a:lnTo>
                    <a:pt x="128" y="306"/>
                  </a:lnTo>
                  <a:lnTo>
                    <a:pt x="126" y="304"/>
                  </a:lnTo>
                  <a:lnTo>
                    <a:pt x="126" y="302"/>
                  </a:lnTo>
                  <a:lnTo>
                    <a:pt x="124" y="302"/>
                  </a:lnTo>
                  <a:lnTo>
                    <a:pt x="122" y="302"/>
                  </a:lnTo>
                  <a:lnTo>
                    <a:pt x="120" y="299"/>
                  </a:lnTo>
                  <a:lnTo>
                    <a:pt x="118" y="299"/>
                  </a:lnTo>
                  <a:lnTo>
                    <a:pt x="114" y="299"/>
                  </a:lnTo>
                  <a:lnTo>
                    <a:pt x="112" y="299"/>
                  </a:lnTo>
                  <a:lnTo>
                    <a:pt x="110" y="299"/>
                  </a:lnTo>
                  <a:lnTo>
                    <a:pt x="106" y="299"/>
                  </a:lnTo>
                  <a:lnTo>
                    <a:pt x="104" y="299"/>
                  </a:lnTo>
                  <a:lnTo>
                    <a:pt x="102" y="302"/>
                  </a:lnTo>
                  <a:lnTo>
                    <a:pt x="100" y="302"/>
                  </a:lnTo>
                  <a:lnTo>
                    <a:pt x="98" y="302"/>
                  </a:lnTo>
                  <a:lnTo>
                    <a:pt x="96" y="304"/>
                  </a:lnTo>
                  <a:lnTo>
                    <a:pt x="92" y="304"/>
                  </a:lnTo>
                  <a:lnTo>
                    <a:pt x="90" y="304"/>
                  </a:lnTo>
                  <a:lnTo>
                    <a:pt x="88" y="306"/>
                  </a:lnTo>
                  <a:lnTo>
                    <a:pt x="86" y="306"/>
                  </a:lnTo>
                  <a:lnTo>
                    <a:pt x="84" y="309"/>
                  </a:lnTo>
                  <a:lnTo>
                    <a:pt x="82" y="309"/>
                  </a:lnTo>
                  <a:lnTo>
                    <a:pt x="80" y="311"/>
                  </a:lnTo>
                  <a:lnTo>
                    <a:pt x="78" y="311"/>
                  </a:lnTo>
                  <a:lnTo>
                    <a:pt x="76" y="311"/>
                  </a:lnTo>
                  <a:lnTo>
                    <a:pt x="74" y="313"/>
                  </a:lnTo>
                  <a:lnTo>
                    <a:pt x="72" y="316"/>
                  </a:lnTo>
                  <a:lnTo>
                    <a:pt x="70" y="323"/>
                  </a:lnTo>
                  <a:lnTo>
                    <a:pt x="80" y="325"/>
                  </a:lnTo>
                  <a:lnTo>
                    <a:pt x="88" y="320"/>
                  </a:lnTo>
                  <a:lnTo>
                    <a:pt x="94" y="323"/>
                  </a:lnTo>
                  <a:lnTo>
                    <a:pt x="90" y="329"/>
                  </a:lnTo>
                  <a:lnTo>
                    <a:pt x="92" y="339"/>
                  </a:lnTo>
                  <a:lnTo>
                    <a:pt x="90" y="341"/>
                  </a:lnTo>
                  <a:lnTo>
                    <a:pt x="88" y="343"/>
                  </a:lnTo>
                  <a:lnTo>
                    <a:pt x="84" y="343"/>
                  </a:lnTo>
                  <a:lnTo>
                    <a:pt x="84" y="346"/>
                  </a:lnTo>
                  <a:lnTo>
                    <a:pt x="82" y="346"/>
                  </a:lnTo>
                  <a:lnTo>
                    <a:pt x="80" y="346"/>
                  </a:lnTo>
                  <a:lnTo>
                    <a:pt x="80" y="348"/>
                  </a:lnTo>
                  <a:lnTo>
                    <a:pt x="76" y="348"/>
                  </a:lnTo>
                  <a:lnTo>
                    <a:pt x="74" y="348"/>
                  </a:lnTo>
                  <a:lnTo>
                    <a:pt x="72" y="350"/>
                  </a:lnTo>
                  <a:lnTo>
                    <a:pt x="68" y="350"/>
                  </a:lnTo>
                  <a:lnTo>
                    <a:pt x="68" y="353"/>
                  </a:lnTo>
                  <a:lnTo>
                    <a:pt x="66" y="353"/>
                  </a:lnTo>
                  <a:lnTo>
                    <a:pt x="64" y="353"/>
                  </a:lnTo>
                  <a:lnTo>
                    <a:pt x="62" y="353"/>
                  </a:lnTo>
                  <a:lnTo>
                    <a:pt x="60" y="353"/>
                  </a:lnTo>
                  <a:lnTo>
                    <a:pt x="58" y="353"/>
                  </a:lnTo>
                  <a:lnTo>
                    <a:pt x="54" y="353"/>
                  </a:lnTo>
                  <a:lnTo>
                    <a:pt x="52" y="353"/>
                  </a:lnTo>
                  <a:lnTo>
                    <a:pt x="50" y="353"/>
                  </a:lnTo>
                  <a:lnTo>
                    <a:pt x="48" y="353"/>
                  </a:lnTo>
                  <a:lnTo>
                    <a:pt x="46" y="353"/>
                  </a:lnTo>
                  <a:lnTo>
                    <a:pt x="44" y="355"/>
                  </a:lnTo>
                  <a:lnTo>
                    <a:pt x="42" y="355"/>
                  </a:lnTo>
                  <a:lnTo>
                    <a:pt x="38" y="355"/>
                  </a:lnTo>
                  <a:lnTo>
                    <a:pt x="36" y="364"/>
                  </a:lnTo>
                  <a:lnTo>
                    <a:pt x="38" y="371"/>
                  </a:lnTo>
                  <a:lnTo>
                    <a:pt x="44" y="380"/>
                  </a:lnTo>
                  <a:lnTo>
                    <a:pt x="52" y="380"/>
                  </a:lnTo>
                  <a:lnTo>
                    <a:pt x="62" y="376"/>
                  </a:lnTo>
                  <a:lnTo>
                    <a:pt x="64" y="378"/>
                  </a:lnTo>
                  <a:lnTo>
                    <a:pt x="66" y="378"/>
                  </a:lnTo>
                  <a:lnTo>
                    <a:pt x="68" y="378"/>
                  </a:lnTo>
                  <a:lnTo>
                    <a:pt x="68" y="380"/>
                  </a:lnTo>
                  <a:lnTo>
                    <a:pt x="70" y="380"/>
                  </a:lnTo>
                  <a:lnTo>
                    <a:pt x="72" y="380"/>
                  </a:lnTo>
                  <a:lnTo>
                    <a:pt x="74" y="380"/>
                  </a:lnTo>
                  <a:lnTo>
                    <a:pt x="76" y="383"/>
                  </a:lnTo>
                  <a:lnTo>
                    <a:pt x="78" y="383"/>
                  </a:lnTo>
                  <a:lnTo>
                    <a:pt x="80" y="385"/>
                  </a:lnTo>
                  <a:lnTo>
                    <a:pt x="80" y="387"/>
                  </a:lnTo>
                  <a:lnTo>
                    <a:pt x="82" y="387"/>
                  </a:lnTo>
                  <a:lnTo>
                    <a:pt x="82" y="390"/>
                  </a:lnTo>
                  <a:lnTo>
                    <a:pt x="82" y="392"/>
                  </a:lnTo>
                  <a:lnTo>
                    <a:pt x="84" y="392"/>
                  </a:lnTo>
                  <a:lnTo>
                    <a:pt x="84" y="394"/>
                  </a:lnTo>
                  <a:lnTo>
                    <a:pt x="84" y="397"/>
                  </a:lnTo>
                  <a:lnTo>
                    <a:pt x="86" y="399"/>
                  </a:lnTo>
                  <a:lnTo>
                    <a:pt x="96" y="406"/>
                  </a:lnTo>
                  <a:lnTo>
                    <a:pt x="104" y="406"/>
                  </a:lnTo>
                  <a:lnTo>
                    <a:pt x="124" y="397"/>
                  </a:lnTo>
                  <a:lnTo>
                    <a:pt x="108" y="411"/>
                  </a:lnTo>
                  <a:lnTo>
                    <a:pt x="102" y="415"/>
                  </a:lnTo>
                  <a:lnTo>
                    <a:pt x="102" y="422"/>
                  </a:lnTo>
                  <a:lnTo>
                    <a:pt x="88" y="418"/>
                  </a:lnTo>
                  <a:lnTo>
                    <a:pt x="72" y="413"/>
                  </a:lnTo>
                  <a:lnTo>
                    <a:pt x="64" y="408"/>
                  </a:lnTo>
                  <a:lnTo>
                    <a:pt x="66" y="415"/>
                  </a:lnTo>
                  <a:lnTo>
                    <a:pt x="56" y="415"/>
                  </a:lnTo>
                  <a:lnTo>
                    <a:pt x="54" y="415"/>
                  </a:lnTo>
                  <a:lnTo>
                    <a:pt x="54" y="418"/>
                  </a:lnTo>
                  <a:lnTo>
                    <a:pt x="52" y="418"/>
                  </a:lnTo>
                  <a:lnTo>
                    <a:pt x="50" y="420"/>
                  </a:lnTo>
                  <a:lnTo>
                    <a:pt x="48" y="422"/>
                  </a:lnTo>
                  <a:lnTo>
                    <a:pt x="46" y="422"/>
                  </a:lnTo>
                  <a:lnTo>
                    <a:pt x="44" y="424"/>
                  </a:lnTo>
                  <a:lnTo>
                    <a:pt x="42" y="424"/>
                  </a:lnTo>
                  <a:lnTo>
                    <a:pt x="40" y="424"/>
                  </a:lnTo>
                  <a:lnTo>
                    <a:pt x="38" y="427"/>
                  </a:lnTo>
                  <a:lnTo>
                    <a:pt x="36" y="427"/>
                  </a:lnTo>
                  <a:lnTo>
                    <a:pt x="36" y="429"/>
                  </a:lnTo>
                  <a:lnTo>
                    <a:pt x="34" y="429"/>
                  </a:lnTo>
                  <a:lnTo>
                    <a:pt x="32" y="431"/>
                  </a:lnTo>
                  <a:lnTo>
                    <a:pt x="30" y="431"/>
                  </a:lnTo>
                  <a:lnTo>
                    <a:pt x="30" y="434"/>
                  </a:lnTo>
                  <a:lnTo>
                    <a:pt x="28" y="434"/>
                  </a:lnTo>
                  <a:lnTo>
                    <a:pt x="26" y="436"/>
                  </a:lnTo>
                  <a:lnTo>
                    <a:pt x="24" y="436"/>
                  </a:lnTo>
                  <a:lnTo>
                    <a:pt x="24" y="438"/>
                  </a:lnTo>
                  <a:lnTo>
                    <a:pt x="22" y="438"/>
                  </a:lnTo>
                  <a:lnTo>
                    <a:pt x="22" y="441"/>
                  </a:lnTo>
                  <a:lnTo>
                    <a:pt x="20" y="441"/>
                  </a:lnTo>
                  <a:lnTo>
                    <a:pt x="14" y="443"/>
                  </a:lnTo>
                  <a:lnTo>
                    <a:pt x="6" y="443"/>
                  </a:lnTo>
                  <a:lnTo>
                    <a:pt x="0" y="450"/>
                  </a:lnTo>
                  <a:lnTo>
                    <a:pt x="4" y="457"/>
                  </a:lnTo>
                  <a:lnTo>
                    <a:pt x="10" y="452"/>
                  </a:lnTo>
                  <a:lnTo>
                    <a:pt x="14" y="457"/>
                  </a:lnTo>
                  <a:lnTo>
                    <a:pt x="12" y="462"/>
                  </a:lnTo>
                </a:path>
              </a:pathLst>
            </a:custGeom>
            <a:noFill/>
            <a:ln w="508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12" name="Freeform 12">
              <a:extLst>
                <a:ext uri="{FF2B5EF4-FFF2-40B4-BE49-F238E27FC236}">
                  <a16:creationId xmlns:a16="http://schemas.microsoft.com/office/drawing/2014/main" id="{167CDC9B-186A-22DB-4345-3CF363617184}"/>
                </a:ext>
              </a:extLst>
            </p:cNvPr>
            <p:cNvSpPr>
              <a:spLocks/>
            </p:cNvSpPr>
            <p:nvPr/>
          </p:nvSpPr>
          <p:spPr bwMode="auto">
            <a:xfrm>
              <a:off x="2662" y="1806"/>
              <a:ext cx="54" cy="116"/>
            </a:xfrm>
            <a:custGeom>
              <a:avLst/>
              <a:gdLst>
                <a:gd name="T0" fmla="*/ 0 w 54"/>
                <a:gd name="T1" fmla="*/ 116 h 116"/>
                <a:gd name="T2" fmla="*/ 0 w 54"/>
                <a:gd name="T3" fmla="*/ 113 h 116"/>
                <a:gd name="T4" fmla="*/ 0 w 54"/>
                <a:gd name="T5" fmla="*/ 111 h 116"/>
                <a:gd name="T6" fmla="*/ 0 w 54"/>
                <a:gd name="T7" fmla="*/ 109 h 116"/>
                <a:gd name="T8" fmla="*/ 0 w 54"/>
                <a:gd name="T9" fmla="*/ 106 h 116"/>
                <a:gd name="T10" fmla="*/ 0 w 54"/>
                <a:gd name="T11" fmla="*/ 104 h 116"/>
                <a:gd name="T12" fmla="*/ 0 w 54"/>
                <a:gd name="T13" fmla="*/ 102 h 116"/>
                <a:gd name="T14" fmla="*/ 0 w 54"/>
                <a:gd name="T15" fmla="*/ 100 h 116"/>
                <a:gd name="T16" fmla="*/ 0 w 54"/>
                <a:gd name="T17" fmla="*/ 97 h 116"/>
                <a:gd name="T18" fmla="*/ 0 w 54"/>
                <a:gd name="T19" fmla="*/ 95 h 116"/>
                <a:gd name="T20" fmla="*/ 2 w 54"/>
                <a:gd name="T21" fmla="*/ 93 h 116"/>
                <a:gd name="T22" fmla="*/ 2 w 54"/>
                <a:gd name="T23" fmla="*/ 90 h 116"/>
                <a:gd name="T24" fmla="*/ 2 w 54"/>
                <a:gd name="T25" fmla="*/ 88 h 116"/>
                <a:gd name="T26" fmla="*/ 2 w 54"/>
                <a:gd name="T27" fmla="*/ 86 h 116"/>
                <a:gd name="T28" fmla="*/ 2 w 54"/>
                <a:gd name="T29" fmla="*/ 83 h 116"/>
                <a:gd name="T30" fmla="*/ 2 w 54"/>
                <a:gd name="T31" fmla="*/ 81 h 116"/>
                <a:gd name="T32" fmla="*/ 4 w 54"/>
                <a:gd name="T33" fmla="*/ 79 h 116"/>
                <a:gd name="T34" fmla="*/ 6 w 54"/>
                <a:gd name="T35" fmla="*/ 74 h 116"/>
                <a:gd name="T36" fmla="*/ 6 w 54"/>
                <a:gd name="T37" fmla="*/ 72 h 116"/>
                <a:gd name="T38" fmla="*/ 8 w 54"/>
                <a:gd name="T39" fmla="*/ 69 h 116"/>
                <a:gd name="T40" fmla="*/ 8 w 54"/>
                <a:gd name="T41" fmla="*/ 67 h 116"/>
                <a:gd name="T42" fmla="*/ 10 w 54"/>
                <a:gd name="T43" fmla="*/ 65 h 116"/>
                <a:gd name="T44" fmla="*/ 20 w 54"/>
                <a:gd name="T45" fmla="*/ 67 h 116"/>
                <a:gd name="T46" fmla="*/ 26 w 54"/>
                <a:gd name="T47" fmla="*/ 67 h 116"/>
                <a:gd name="T48" fmla="*/ 38 w 54"/>
                <a:gd name="T49" fmla="*/ 53 h 116"/>
                <a:gd name="T50" fmla="*/ 44 w 54"/>
                <a:gd name="T51" fmla="*/ 39 h 116"/>
                <a:gd name="T52" fmla="*/ 38 w 54"/>
                <a:gd name="T53" fmla="*/ 37 h 116"/>
                <a:gd name="T54" fmla="*/ 40 w 54"/>
                <a:gd name="T55" fmla="*/ 25 h 116"/>
                <a:gd name="T56" fmla="*/ 50 w 54"/>
                <a:gd name="T57" fmla="*/ 14 h 116"/>
                <a:gd name="T58" fmla="*/ 54 w 54"/>
                <a:gd name="T59" fmla="*/ 5 h 116"/>
                <a:gd name="T60" fmla="*/ 54 w 54"/>
                <a:gd name="T61" fmla="*/ 0 h 11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4"/>
                <a:gd name="T94" fmla="*/ 0 h 116"/>
                <a:gd name="T95" fmla="*/ 54 w 54"/>
                <a:gd name="T96" fmla="*/ 116 h 11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4" h="116">
                  <a:moveTo>
                    <a:pt x="0" y="116"/>
                  </a:moveTo>
                  <a:lnTo>
                    <a:pt x="0" y="113"/>
                  </a:lnTo>
                  <a:lnTo>
                    <a:pt x="0" y="111"/>
                  </a:lnTo>
                  <a:lnTo>
                    <a:pt x="0" y="109"/>
                  </a:lnTo>
                  <a:lnTo>
                    <a:pt x="0" y="106"/>
                  </a:lnTo>
                  <a:lnTo>
                    <a:pt x="0" y="104"/>
                  </a:lnTo>
                  <a:lnTo>
                    <a:pt x="0" y="102"/>
                  </a:lnTo>
                  <a:lnTo>
                    <a:pt x="0" y="100"/>
                  </a:lnTo>
                  <a:lnTo>
                    <a:pt x="0" y="97"/>
                  </a:lnTo>
                  <a:lnTo>
                    <a:pt x="0" y="95"/>
                  </a:lnTo>
                  <a:lnTo>
                    <a:pt x="2" y="93"/>
                  </a:lnTo>
                  <a:lnTo>
                    <a:pt x="2" y="90"/>
                  </a:lnTo>
                  <a:lnTo>
                    <a:pt x="2" y="88"/>
                  </a:lnTo>
                  <a:lnTo>
                    <a:pt x="2" y="86"/>
                  </a:lnTo>
                  <a:lnTo>
                    <a:pt x="2" y="83"/>
                  </a:lnTo>
                  <a:lnTo>
                    <a:pt x="2" y="81"/>
                  </a:lnTo>
                  <a:lnTo>
                    <a:pt x="4" y="79"/>
                  </a:lnTo>
                  <a:lnTo>
                    <a:pt x="6" y="74"/>
                  </a:lnTo>
                  <a:lnTo>
                    <a:pt x="6" y="72"/>
                  </a:lnTo>
                  <a:lnTo>
                    <a:pt x="8" y="69"/>
                  </a:lnTo>
                  <a:lnTo>
                    <a:pt x="8" y="67"/>
                  </a:lnTo>
                  <a:lnTo>
                    <a:pt x="10" y="65"/>
                  </a:lnTo>
                  <a:lnTo>
                    <a:pt x="20" y="67"/>
                  </a:lnTo>
                  <a:lnTo>
                    <a:pt x="26" y="67"/>
                  </a:lnTo>
                  <a:lnTo>
                    <a:pt x="38" y="53"/>
                  </a:lnTo>
                  <a:lnTo>
                    <a:pt x="44" y="39"/>
                  </a:lnTo>
                  <a:lnTo>
                    <a:pt x="38" y="37"/>
                  </a:lnTo>
                  <a:lnTo>
                    <a:pt x="40" y="25"/>
                  </a:lnTo>
                  <a:lnTo>
                    <a:pt x="50" y="14"/>
                  </a:lnTo>
                  <a:lnTo>
                    <a:pt x="54" y="5"/>
                  </a:lnTo>
                  <a:lnTo>
                    <a:pt x="54" y="0"/>
                  </a:lnTo>
                </a:path>
              </a:pathLst>
            </a:custGeom>
            <a:noFill/>
            <a:ln w="508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13" name="Freeform 13">
              <a:extLst>
                <a:ext uri="{FF2B5EF4-FFF2-40B4-BE49-F238E27FC236}">
                  <a16:creationId xmlns:a16="http://schemas.microsoft.com/office/drawing/2014/main" id="{F4293E2A-13A6-5E7B-4878-BAFC2519D13F}"/>
                </a:ext>
              </a:extLst>
            </p:cNvPr>
            <p:cNvSpPr>
              <a:spLocks/>
            </p:cNvSpPr>
            <p:nvPr/>
          </p:nvSpPr>
          <p:spPr bwMode="auto">
            <a:xfrm>
              <a:off x="2658" y="1957"/>
              <a:ext cx="12" cy="44"/>
            </a:xfrm>
            <a:custGeom>
              <a:avLst/>
              <a:gdLst>
                <a:gd name="T0" fmla="*/ 4 w 12"/>
                <a:gd name="T1" fmla="*/ 0 h 44"/>
                <a:gd name="T2" fmla="*/ 0 w 12"/>
                <a:gd name="T3" fmla="*/ 9 h 44"/>
                <a:gd name="T4" fmla="*/ 2 w 12"/>
                <a:gd name="T5" fmla="*/ 18 h 44"/>
                <a:gd name="T6" fmla="*/ 8 w 12"/>
                <a:gd name="T7" fmla="*/ 23 h 44"/>
                <a:gd name="T8" fmla="*/ 12 w 12"/>
                <a:gd name="T9" fmla="*/ 30 h 44"/>
                <a:gd name="T10" fmla="*/ 8 w 12"/>
                <a:gd name="T11" fmla="*/ 34 h 44"/>
                <a:gd name="T12" fmla="*/ 2 w 12"/>
                <a:gd name="T13" fmla="*/ 37 h 44"/>
                <a:gd name="T14" fmla="*/ 2 w 12"/>
                <a:gd name="T15" fmla="*/ 44 h 44"/>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44"/>
                <a:gd name="T26" fmla="*/ 12 w 12"/>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44">
                  <a:moveTo>
                    <a:pt x="4" y="0"/>
                  </a:moveTo>
                  <a:lnTo>
                    <a:pt x="0" y="9"/>
                  </a:lnTo>
                  <a:lnTo>
                    <a:pt x="2" y="18"/>
                  </a:lnTo>
                  <a:lnTo>
                    <a:pt x="8" y="23"/>
                  </a:lnTo>
                  <a:lnTo>
                    <a:pt x="12" y="30"/>
                  </a:lnTo>
                  <a:lnTo>
                    <a:pt x="8" y="34"/>
                  </a:lnTo>
                  <a:lnTo>
                    <a:pt x="2" y="37"/>
                  </a:lnTo>
                  <a:lnTo>
                    <a:pt x="2" y="44"/>
                  </a:lnTo>
                </a:path>
              </a:pathLst>
            </a:custGeom>
            <a:noFill/>
            <a:ln w="508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14" name="Freeform 14">
              <a:extLst>
                <a:ext uri="{FF2B5EF4-FFF2-40B4-BE49-F238E27FC236}">
                  <a16:creationId xmlns:a16="http://schemas.microsoft.com/office/drawing/2014/main" id="{B1CA4BB8-E27B-86F1-6ECE-C5FD007D05D0}"/>
                </a:ext>
              </a:extLst>
            </p:cNvPr>
            <p:cNvSpPr>
              <a:spLocks/>
            </p:cNvSpPr>
            <p:nvPr/>
          </p:nvSpPr>
          <p:spPr bwMode="auto">
            <a:xfrm>
              <a:off x="2682" y="2119"/>
              <a:ext cx="64" cy="18"/>
            </a:xfrm>
            <a:custGeom>
              <a:avLst/>
              <a:gdLst>
                <a:gd name="T0" fmla="*/ 0 w 64"/>
                <a:gd name="T1" fmla="*/ 7 h 18"/>
                <a:gd name="T2" fmla="*/ 12 w 64"/>
                <a:gd name="T3" fmla="*/ 4 h 18"/>
                <a:gd name="T4" fmla="*/ 22 w 64"/>
                <a:gd name="T5" fmla="*/ 4 h 18"/>
                <a:gd name="T6" fmla="*/ 32 w 64"/>
                <a:gd name="T7" fmla="*/ 0 h 18"/>
                <a:gd name="T8" fmla="*/ 36 w 64"/>
                <a:gd name="T9" fmla="*/ 0 h 18"/>
                <a:gd name="T10" fmla="*/ 52 w 64"/>
                <a:gd name="T11" fmla="*/ 4 h 18"/>
                <a:gd name="T12" fmla="*/ 60 w 64"/>
                <a:gd name="T13" fmla="*/ 18 h 18"/>
                <a:gd name="T14" fmla="*/ 64 w 64"/>
                <a:gd name="T15" fmla="*/ 18 h 18"/>
                <a:gd name="T16" fmla="*/ 0 60000 65536"/>
                <a:gd name="T17" fmla="*/ 0 60000 65536"/>
                <a:gd name="T18" fmla="*/ 0 60000 65536"/>
                <a:gd name="T19" fmla="*/ 0 60000 65536"/>
                <a:gd name="T20" fmla="*/ 0 60000 65536"/>
                <a:gd name="T21" fmla="*/ 0 60000 65536"/>
                <a:gd name="T22" fmla="*/ 0 60000 65536"/>
                <a:gd name="T23" fmla="*/ 0 60000 65536"/>
                <a:gd name="T24" fmla="*/ 0 w 64"/>
                <a:gd name="T25" fmla="*/ 0 h 18"/>
                <a:gd name="T26" fmla="*/ 64 w 64"/>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 h="18">
                  <a:moveTo>
                    <a:pt x="0" y="7"/>
                  </a:moveTo>
                  <a:lnTo>
                    <a:pt x="12" y="4"/>
                  </a:lnTo>
                  <a:lnTo>
                    <a:pt x="22" y="4"/>
                  </a:lnTo>
                  <a:lnTo>
                    <a:pt x="32" y="0"/>
                  </a:lnTo>
                  <a:lnTo>
                    <a:pt x="36" y="0"/>
                  </a:lnTo>
                  <a:lnTo>
                    <a:pt x="52" y="4"/>
                  </a:lnTo>
                  <a:lnTo>
                    <a:pt x="60" y="18"/>
                  </a:lnTo>
                  <a:lnTo>
                    <a:pt x="64" y="18"/>
                  </a:lnTo>
                </a:path>
              </a:pathLst>
            </a:custGeom>
            <a:noFill/>
            <a:ln w="508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15" name="Freeform 15">
              <a:extLst>
                <a:ext uri="{FF2B5EF4-FFF2-40B4-BE49-F238E27FC236}">
                  <a16:creationId xmlns:a16="http://schemas.microsoft.com/office/drawing/2014/main" id="{B140471D-FD8A-025E-1D29-C96C207CEA73}"/>
                </a:ext>
              </a:extLst>
            </p:cNvPr>
            <p:cNvSpPr>
              <a:spLocks/>
            </p:cNvSpPr>
            <p:nvPr/>
          </p:nvSpPr>
          <p:spPr bwMode="auto">
            <a:xfrm>
              <a:off x="2742" y="2091"/>
              <a:ext cx="150" cy="62"/>
            </a:xfrm>
            <a:custGeom>
              <a:avLst/>
              <a:gdLst>
                <a:gd name="T0" fmla="*/ 12 w 150"/>
                <a:gd name="T1" fmla="*/ 51 h 62"/>
                <a:gd name="T2" fmla="*/ 24 w 150"/>
                <a:gd name="T3" fmla="*/ 62 h 62"/>
                <a:gd name="T4" fmla="*/ 32 w 150"/>
                <a:gd name="T5" fmla="*/ 51 h 62"/>
                <a:gd name="T6" fmla="*/ 34 w 150"/>
                <a:gd name="T7" fmla="*/ 53 h 62"/>
                <a:gd name="T8" fmla="*/ 38 w 150"/>
                <a:gd name="T9" fmla="*/ 53 h 62"/>
                <a:gd name="T10" fmla="*/ 42 w 150"/>
                <a:gd name="T11" fmla="*/ 56 h 62"/>
                <a:gd name="T12" fmla="*/ 46 w 150"/>
                <a:gd name="T13" fmla="*/ 58 h 62"/>
                <a:gd name="T14" fmla="*/ 50 w 150"/>
                <a:gd name="T15" fmla="*/ 58 h 62"/>
                <a:gd name="T16" fmla="*/ 54 w 150"/>
                <a:gd name="T17" fmla="*/ 58 h 62"/>
                <a:gd name="T18" fmla="*/ 58 w 150"/>
                <a:gd name="T19" fmla="*/ 58 h 62"/>
                <a:gd name="T20" fmla="*/ 60 w 150"/>
                <a:gd name="T21" fmla="*/ 60 h 62"/>
                <a:gd name="T22" fmla="*/ 64 w 150"/>
                <a:gd name="T23" fmla="*/ 58 h 62"/>
                <a:gd name="T24" fmla="*/ 68 w 150"/>
                <a:gd name="T25" fmla="*/ 58 h 62"/>
                <a:gd name="T26" fmla="*/ 72 w 150"/>
                <a:gd name="T27" fmla="*/ 58 h 62"/>
                <a:gd name="T28" fmla="*/ 76 w 150"/>
                <a:gd name="T29" fmla="*/ 56 h 62"/>
                <a:gd name="T30" fmla="*/ 80 w 150"/>
                <a:gd name="T31" fmla="*/ 53 h 62"/>
                <a:gd name="T32" fmla="*/ 86 w 150"/>
                <a:gd name="T33" fmla="*/ 39 h 62"/>
                <a:gd name="T34" fmla="*/ 96 w 150"/>
                <a:gd name="T35" fmla="*/ 28 h 62"/>
                <a:gd name="T36" fmla="*/ 100 w 150"/>
                <a:gd name="T37" fmla="*/ 28 h 62"/>
                <a:gd name="T38" fmla="*/ 104 w 150"/>
                <a:gd name="T39" fmla="*/ 25 h 62"/>
                <a:gd name="T40" fmla="*/ 110 w 150"/>
                <a:gd name="T41" fmla="*/ 25 h 62"/>
                <a:gd name="T42" fmla="*/ 116 w 150"/>
                <a:gd name="T43" fmla="*/ 25 h 62"/>
                <a:gd name="T44" fmla="*/ 120 w 150"/>
                <a:gd name="T45" fmla="*/ 23 h 62"/>
                <a:gd name="T46" fmla="*/ 124 w 150"/>
                <a:gd name="T47" fmla="*/ 23 h 62"/>
                <a:gd name="T48" fmla="*/ 128 w 150"/>
                <a:gd name="T49" fmla="*/ 21 h 62"/>
                <a:gd name="T50" fmla="*/ 132 w 150"/>
                <a:gd name="T51" fmla="*/ 18 h 62"/>
                <a:gd name="T52" fmla="*/ 134 w 150"/>
                <a:gd name="T53" fmla="*/ 16 h 62"/>
                <a:gd name="T54" fmla="*/ 138 w 150"/>
                <a:gd name="T55" fmla="*/ 14 h 62"/>
                <a:gd name="T56" fmla="*/ 142 w 150"/>
                <a:gd name="T57" fmla="*/ 12 h 62"/>
                <a:gd name="T58" fmla="*/ 144 w 150"/>
                <a:gd name="T59" fmla="*/ 9 h 62"/>
                <a:gd name="T60" fmla="*/ 148 w 150"/>
                <a:gd name="T61" fmla="*/ 5 h 62"/>
                <a:gd name="T62" fmla="*/ 150 w 150"/>
                <a:gd name="T63" fmla="*/ 0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0"/>
                <a:gd name="T97" fmla="*/ 0 h 62"/>
                <a:gd name="T98" fmla="*/ 150 w 150"/>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0" h="62">
                  <a:moveTo>
                    <a:pt x="0" y="46"/>
                  </a:moveTo>
                  <a:lnTo>
                    <a:pt x="12" y="51"/>
                  </a:lnTo>
                  <a:lnTo>
                    <a:pt x="18" y="60"/>
                  </a:lnTo>
                  <a:lnTo>
                    <a:pt x="24" y="62"/>
                  </a:lnTo>
                  <a:lnTo>
                    <a:pt x="30" y="60"/>
                  </a:lnTo>
                  <a:lnTo>
                    <a:pt x="32" y="51"/>
                  </a:lnTo>
                  <a:lnTo>
                    <a:pt x="34" y="51"/>
                  </a:lnTo>
                  <a:lnTo>
                    <a:pt x="34" y="53"/>
                  </a:lnTo>
                  <a:lnTo>
                    <a:pt x="36" y="53"/>
                  </a:lnTo>
                  <a:lnTo>
                    <a:pt x="38" y="53"/>
                  </a:lnTo>
                  <a:lnTo>
                    <a:pt x="40" y="53"/>
                  </a:lnTo>
                  <a:lnTo>
                    <a:pt x="42" y="56"/>
                  </a:lnTo>
                  <a:lnTo>
                    <a:pt x="44" y="56"/>
                  </a:lnTo>
                  <a:lnTo>
                    <a:pt x="46" y="58"/>
                  </a:lnTo>
                  <a:lnTo>
                    <a:pt x="48" y="58"/>
                  </a:lnTo>
                  <a:lnTo>
                    <a:pt x="50" y="58"/>
                  </a:lnTo>
                  <a:lnTo>
                    <a:pt x="52" y="58"/>
                  </a:lnTo>
                  <a:lnTo>
                    <a:pt x="54" y="58"/>
                  </a:lnTo>
                  <a:lnTo>
                    <a:pt x="56" y="58"/>
                  </a:lnTo>
                  <a:lnTo>
                    <a:pt x="58" y="58"/>
                  </a:lnTo>
                  <a:lnTo>
                    <a:pt x="58" y="60"/>
                  </a:lnTo>
                  <a:lnTo>
                    <a:pt x="60" y="60"/>
                  </a:lnTo>
                  <a:lnTo>
                    <a:pt x="62" y="60"/>
                  </a:lnTo>
                  <a:lnTo>
                    <a:pt x="64" y="58"/>
                  </a:lnTo>
                  <a:lnTo>
                    <a:pt x="66" y="58"/>
                  </a:lnTo>
                  <a:lnTo>
                    <a:pt x="68" y="58"/>
                  </a:lnTo>
                  <a:lnTo>
                    <a:pt x="70" y="58"/>
                  </a:lnTo>
                  <a:lnTo>
                    <a:pt x="72" y="58"/>
                  </a:lnTo>
                  <a:lnTo>
                    <a:pt x="74" y="58"/>
                  </a:lnTo>
                  <a:lnTo>
                    <a:pt x="76" y="56"/>
                  </a:lnTo>
                  <a:lnTo>
                    <a:pt x="78" y="56"/>
                  </a:lnTo>
                  <a:lnTo>
                    <a:pt x="80" y="53"/>
                  </a:lnTo>
                  <a:lnTo>
                    <a:pt x="82" y="53"/>
                  </a:lnTo>
                  <a:lnTo>
                    <a:pt x="86" y="39"/>
                  </a:lnTo>
                  <a:lnTo>
                    <a:pt x="94" y="28"/>
                  </a:lnTo>
                  <a:lnTo>
                    <a:pt x="96" y="28"/>
                  </a:lnTo>
                  <a:lnTo>
                    <a:pt x="98" y="28"/>
                  </a:lnTo>
                  <a:lnTo>
                    <a:pt x="100" y="28"/>
                  </a:lnTo>
                  <a:lnTo>
                    <a:pt x="102" y="28"/>
                  </a:lnTo>
                  <a:lnTo>
                    <a:pt x="104" y="25"/>
                  </a:lnTo>
                  <a:lnTo>
                    <a:pt x="106" y="25"/>
                  </a:lnTo>
                  <a:lnTo>
                    <a:pt x="110" y="25"/>
                  </a:lnTo>
                  <a:lnTo>
                    <a:pt x="112" y="25"/>
                  </a:lnTo>
                  <a:lnTo>
                    <a:pt x="116" y="25"/>
                  </a:lnTo>
                  <a:lnTo>
                    <a:pt x="118" y="25"/>
                  </a:lnTo>
                  <a:lnTo>
                    <a:pt x="120" y="23"/>
                  </a:lnTo>
                  <a:lnTo>
                    <a:pt x="122" y="23"/>
                  </a:lnTo>
                  <a:lnTo>
                    <a:pt x="124" y="23"/>
                  </a:lnTo>
                  <a:lnTo>
                    <a:pt x="126" y="23"/>
                  </a:lnTo>
                  <a:lnTo>
                    <a:pt x="128" y="21"/>
                  </a:lnTo>
                  <a:lnTo>
                    <a:pt x="130" y="18"/>
                  </a:lnTo>
                  <a:lnTo>
                    <a:pt x="132" y="18"/>
                  </a:lnTo>
                  <a:lnTo>
                    <a:pt x="134" y="18"/>
                  </a:lnTo>
                  <a:lnTo>
                    <a:pt x="134" y="16"/>
                  </a:lnTo>
                  <a:lnTo>
                    <a:pt x="136" y="16"/>
                  </a:lnTo>
                  <a:lnTo>
                    <a:pt x="138" y="14"/>
                  </a:lnTo>
                  <a:lnTo>
                    <a:pt x="140" y="14"/>
                  </a:lnTo>
                  <a:lnTo>
                    <a:pt x="142" y="12"/>
                  </a:lnTo>
                  <a:lnTo>
                    <a:pt x="142" y="9"/>
                  </a:lnTo>
                  <a:lnTo>
                    <a:pt x="144" y="9"/>
                  </a:lnTo>
                  <a:lnTo>
                    <a:pt x="146" y="7"/>
                  </a:lnTo>
                  <a:lnTo>
                    <a:pt x="148" y="5"/>
                  </a:lnTo>
                  <a:lnTo>
                    <a:pt x="148" y="2"/>
                  </a:lnTo>
                  <a:lnTo>
                    <a:pt x="150" y="0"/>
                  </a:lnTo>
                </a:path>
              </a:pathLst>
            </a:custGeom>
            <a:noFill/>
            <a:ln w="508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16" name="Freeform 16">
              <a:extLst>
                <a:ext uri="{FF2B5EF4-FFF2-40B4-BE49-F238E27FC236}">
                  <a16:creationId xmlns:a16="http://schemas.microsoft.com/office/drawing/2014/main" id="{F1C0B6B7-FAAC-FD33-BF31-BD874520C98F}"/>
                </a:ext>
              </a:extLst>
            </p:cNvPr>
            <p:cNvSpPr>
              <a:spLocks/>
            </p:cNvSpPr>
            <p:nvPr/>
          </p:nvSpPr>
          <p:spPr bwMode="auto">
            <a:xfrm>
              <a:off x="2848" y="1957"/>
              <a:ext cx="88" cy="132"/>
            </a:xfrm>
            <a:custGeom>
              <a:avLst/>
              <a:gdLst>
                <a:gd name="T0" fmla="*/ 42 w 88"/>
                <a:gd name="T1" fmla="*/ 129 h 132"/>
                <a:gd name="T2" fmla="*/ 40 w 88"/>
                <a:gd name="T3" fmla="*/ 125 h 132"/>
                <a:gd name="T4" fmla="*/ 38 w 88"/>
                <a:gd name="T5" fmla="*/ 118 h 132"/>
                <a:gd name="T6" fmla="*/ 34 w 88"/>
                <a:gd name="T7" fmla="*/ 113 h 132"/>
                <a:gd name="T8" fmla="*/ 32 w 88"/>
                <a:gd name="T9" fmla="*/ 108 h 132"/>
                <a:gd name="T10" fmla="*/ 28 w 88"/>
                <a:gd name="T11" fmla="*/ 104 h 132"/>
                <a:gd name="T12" fmla="*/ 26 w 88"/>
                <a:gd name="T13" fmla="*/ 99 h 132"/>
                <a:gd name="T14" fmla="*/ 22 w 88"/>
                <a:gd name="T15" fmla="*/ 95 h 132"/>
                <a:gd name="T16" fmla="*/ 20 w 88"/>
                <a:gd name="T17" fmla="*/ 88 h 132"/>
                <a:gd name="T18" fmla="*/ 18 w 88"/>
                <a:gd name="T19" fmla="*/ 83 h 132"/>
                <a:gd name="T20" fmla="*/ 14 w 88"/>
                <a:gd name="T21" fmla="*/ 78 h 132"/>
                <a:gd name="T22" fmla="*/ 12 w 88"/>
                <a:gd name="T23" fmla="*/ 71 h 132"/>
                <a:gd name="T24" fmla="*/ 10 w 88"/>
                <a:gd name="T25" fmla="*/ 67 h 132"/>
                <a:gd name="T26" fmla="*/ 6 w 88"/>
                <a:gd name="T27" fmla="*/ 60 h 132"/>
                <a:gd name="T28" fmla="*/ 4 w 88"/>
                <a:gd name="T29" fmla="*/ 55 h 132"/>
                <a:gd name="T30" fmla="*/ 2 w 88"/>
                <a:gd name="T31" fmla="*/ 48 h 132"/>
                <a:gd name="T32" fmla="*/ 4 w 88"/>
                <a:gd name="T33" fmla="*/ 37 h 132"/>
                <a:gd name="T34" fmla="*/ 10 w 88"/>
                <a:gd name="T35" fmla="*/ 34 h 132"/>
                <a:gd name="T36" fmla="*/ 14 w 88"/>
                <a:gd name="T37" fmla="*/ 32 h 132"/>
                <a:gd name="T38" fmla="*/ 18 w 88"/>
                <a:gd name="T39" fmla="*/ 30 h 132"/>
                <a:gd name="T40" fmla="*/ 22 w 88"/>
                <a:gd name="T41" fmla="*/ 27 h 132"/>
                <a:gd name="T42" fmla="*/ 28 w 88"/>
                <a:gd name="T43" fmla="*/ 25 h 132"/>
                <a:gd name="T44" fmla="*/ 30 w 88"/>
                <a:gd name="T45" fmla="*/ 20 h 132"/>
                <a:gd name="T46" fmla="*/ 36 w 88"/>
                <a:gd name="T47" fmla="*/ 18 h 132"/>
                <a:gd name="T48" fmla="*/ 40 w 88"/>
                <a:gd name="T49" fmla="*/ 18 h 132"/>
                <a:gd name="T50" fmla="*/ 44 w 88"/>
                <a:gd name="T51" fmla="*/ 16 h 132"/>
                <a:gd name="T52" fmla="*/ 48 w 88"/>
                <a:gd name="T53" fmla="*/ 11 h 132"/>
                <a:gd name="T54" fmla="*/ 52 w 88"/>
                <a:gd name="T55" fmla="*/ 9 h 132"/>
                <a:gd name="T56" fmla="*/ 58 w 88"/>
                <a:gd name="T57" fmla="*/ 6 h 132"/>
                <a:gd name="T58" fmla="*/ 62 w 88"/>
                <a:gd name="T59" fmla="*/ 4 h 132"/>
                <a:gd name="T60" fmla="*/ 66 w 88"/>
                <a:gd name="T61" fmla="*/ 2 h 132"/>
                <a:gd name="T62" fmla="*/ 72 w 88"/>
                <a:gd name="T63" fmla="*/ 0 h 132"/>
                <a:gd name="T64" fmla="*/ 88 w 88"/>
                <a:gd name="T65" fmla="*/ 2 h 1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8"/>
                <a:gd name="T100" fmla="*/ 0 h 132"/>
                <a:gd name="T101" fmla="*/ 88 w 88"/>
                <a:gd name="T102" fmla="*/ 132 h 1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8" h="132">
                  <a:moveTo>
                    <a:pt x="44" y="132"/>
                  </a:moveTo>
                  <a:lnTo>
                    <a:pt x="42" y="129"/>
                  </a:lnTo>
                  <a:lnTo>
                    <a:pt x="42" y="127"/>
                  </a:lnTo>
                  <a:lnTo>
                    <a:pt x="40" y="125"/>
                  </a:lnTo>
                  <a:lnTo>
                    <a:pt x="40" y="122"/>
                  </a:lnTo>
                  <a:lnTo>
                    <a:pt x="38" y="118"/>
                  </a:lnTo>
                  <a:lnTo>
                    <a:pt x="36" y="115"/>
                  </a:lnTo>
                  <a:lnTo>
                    <a:pt x="34" y="113"/>
                  </a:lnTo>
                  <a:lnTo>
                    <a:pt x="34" y="111"/>
                  </a:lnTo>
                  <a:lnTo>
                    <a:pt x="32" y="108"/>
                  </a:lnTo>
                  <a:lnTo>
                    <a:pt x="30" y="106"/>
                  </a:lnTo>
                  <a:lnTo>
                    <a:pt x="28" y="104"/>
                  </a:lnTo>
                  <a:lnTo>
                    <a:pt x="28" y="101"/>
                  </a:lnTo>
                  <a:lnTo>
                    <a:pt x="26" y="99"/>
                  </a:lnTo>
                  <a:lnTo>
                    <a:pt x="26" y="97"/>
                  </a:lnTo>
                  <a:lnTo>
                    <a:pt x="22" y="95"/>
                  </a:lnTo>
                  <a:lnTo>
                    <a:pt x="22" y="90"/>
                  </a:lnTo>
                  <a:lnTo>
                    <a:pt x="20" y="88"/>
                  </a:lnTo>
                  <a:lnTo>
                    <a:pt x="20" y="85"/>
                  </a:lnTo>
                  <a:lnTo>
                    <a:pt x="18" y="83"/>
                  </a:lnTo>
                  <a:lnTo>
                    <a:pt x="16" y="81"/>
                  </a:lnTo>
                  <a:lnTo>
                    <a:pt x="14" y="78"/>
                  </a:lnTo>
                  <a:lnTo>
                    <a:pt x="14" y="74"/>
                  </a:lnTo>
                  <a:lnTo>
                    <a:pt x="12" y="71"/>
                  </a:lnTo>
                  <a:lnTo>
                    <a:pt x="10" y="69"/>
                  </a:lnTo>
                  <a:lnTo>
                    <a:pt x="10" y="67"/>
                  </a:lnTo>
                  <a:lnTo>
                    <a:pt x="8" y="64"/>
                  </a:lnTo>
                  <a:lnTo>
                    <a:pt x="6" y="60"/>
                  </a:lnTo>
                  <a:lnTo>
                    <a:pt x="6" y="57"/>
                  </a:lnTo>
                  <a:lnTo>
                    <a:pt x="4" y="55"/>
                  </a:lnTo>
                  <a:lnTo>
                    <a:pt x="4" y="53"/>
                  </a:lnTo>
                  <a:lnTo>
                    <a:pt x="2" y="48"/>
                  </a:lnTo>
                  <a:lnTo>
                    <a:pt x="0" y="46"/>
                  </a:lnTo>
                  <a:lnTo>
                    <a:pt x="4" y="37"/>
                  </a:lnTo>
                  <a:lnTo>
                    <a:pt x="6" y="34"/>
                  </a:lnTo>
                  <a:lnTo>
                    <a:pt x="10" y="34"/>
                  </a:lnTo>
                  <a:lnTo>
                    <a:pt x="12" y="34"/>
                  </a:lnTo>
                  <a:lnTo>
                    <a:pt x="14" y="32"/>
                  </a:lnTo>
                  <a:lnTo>
                    <a:pt x="16" y="30"/>
                  </a:lnTo>
                  <a:lnTo>
                    <a:pt x="18" y="30"/>
                  </a:lnTo>
                  <a:lnTo>
                    <a:pt x="20" y="27"/>
                  </a:lnTo>
                  <a:lnTo>
                    <a:pt x="22" y="27"/>
                  </a:lnTo>
                  <a:lnTo>
                    <a:pt x="26" y="25"/>
                  </a:lnTo>
                  <a:lnTo>
                    <a:pt x="28" y="25"/>
                  </a:lnTo>
                  <a:lnTo>
                    <a:pt x="28" y="23"/>
                  </a:lnTo>
                  <a:lnTo>
                    <a:pt x="30" y="20"/>
                  </a:lnTo>
                  <a:lnTo>
                    <a:pt x="34" y="20"/>
                  </a:lnTo>
                  <a:lnTo>
                    <a:pt x="36" y="18"/>
                  </a:lnTo>
                  <a:lnTo>
                    <a:pt x="38" y="18"/>
                  </a:lnTo>
                  <a:lnTo>
                    <a:pt x="40" y="18"/>
                  </a:lnTo>
                  <a:lnTo>
                    <a:pt x="42" y="16"/>
                  </a:lnTo>
                  <a:lnTo>
                    <a:pt x="44" y="16"/>
                  </a:lnTo>
                  <a:lnTo>
                    <a:pt x="48" y="13"/>
                  </a:lnTo>
                  <a:lnTo>
                    <a:pt x="48" y="11"/>
                  </a:lnTo>
                  <a:lnTo>
                    <a:pt x="50" y="11"/>
                  </a:lnTo>
                  <a:lnTo>
                    <a:pt x="52" y="9"/>
                  </a:lnTo>
                  <a:lnTo>
                    <a:pt x="56" y="9"/>
                  </a:lnTo>
                  <a:lnTo>
                    <a:pt x="58" y="6"/>
                  </a:lnTo>
                  <a:lnTo>
                    <a:pt x="60" y="4"/>
                  </a:lnTo>
                  <a:lnTo>
                    <a:pt x="62" y="4"/>
                  </a:lnTo>
                  <a:lnTo>
                    <a:pt x="64" y="2"/>
                  </a:lnTo>
                  <a:lnTo>
                    <a:pt x="66" y="2"/>
                  </a:lnTo>
                  <a:lnTo>
                    <a:pt x="68" y="2"/>
                  </a:lnTo>
                  <a:lnTo>
                    <a:pt x="72" y="0"/>
                  </a:lnTo>
                  <a:lnTo>
                    <a:pt x="74" y="0"/>
                  </a:lnTo>
                  <a:lnTo>
                    <a:pt x="88" y="2"/>
                  </a:lnTo>
                </a:path>
              </a:pathLst>
            </a:custGeom>
            <a:noFill/>
            <a:ln w="508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17" name="Freeform 17">
              <a:extLst>
                <a:ext uri="{FF2B5EF4-FFF2-40B4-BE49-F238E27FC236}">
                  <a16:creationId xmlns:a16="http://schemas.microsoft.com/office/drawing/2014/main" id="{1241BF00-F576-C3DF-DA81-754E7D81141D}"/>
                </a:ext>
              </a:extLst>
            </p:cNvPr>
            <p:cNvSpPr>
              <a:spLocks/>
            </p:cNvSpPr>
            <p:nvPr/>
          </p:nvSpPr>
          <p:spPr bwMode="auto">
            <a:xfrm>
              <a:off x="2928" y="1790"/>
              <a:ext cx="14" cy="171"/>
            </a:xfrm>
            <a:custGeom>
              <a:avLst/>
              <a:gdLst>
                <a:gd name="T0" fmla="*/ 8 w 14"/>
                <a:gd name="T1" fmla="*/ 171 h 171"/>
                <a:gd name="T2" fmla="*/ 14 w 14"/>
                <a:gd name="T3" fmla="*/ 153 h 171"/>
                <a:gd name="T4" fmla="*/ 14 w 14"/>
                <a:gd name="T5" fmla="*/ 148 h 171"/>
                <a:gd name="T6" fmla="*/ 12 w 14"/>
                <a:gd name="T7" fmla="*/ 141 h 171"/>
                <a:gd name="T8" fmla="*/ 10 w 14"/>
                <a:gd name="T9" fmla="*/ 136 h 171"/>
                <a:gd name="T10" fmla="*/ 10 w 14"/>
                <a:gd name="T11" fmla="*/ 132 h 171"/>
                <a:gd name="T12" fmla="*/ 8 w 14"/>
                <a:gd name="T13" fmla="*/ 127 h 171"/>
                <a:gd name="T14" fmla="*/ 8 w 14"/>
                <a:gd name="T15" fmla="*/ 122 h 171"/>
                <a:gd name="T16" fmla="*/ 8 w 14"/>
                <a:gd name="T17" fmla="*/ 118 h 171"/>
                <a:gd name="T18" fmla="*/ 6 w 14"/>
                <a:gd name="T19" fmla="*/ 113 h 171"/>
                <a:gd name="T20" fmla="*/ 6 w 14"/>
                <a:gd name="T21" fmla="*/ 109 h 171"/>
                <a:gd name="T22" fmla="*/ 4 w 14"/>
                <a:gd name="T23" fmla="*/ 104 h 171"/>
                <a:gd name="T24" fmla="*/ 2 w 14"/>
                <a:gd name="T25" fmla="*/ 99 h 171"/>
                <a:gd name="T26" fmla="*/ 2 w 14"/>
                <a:gd name="T27" fmla="*/ 95 h 171"/>
                <a:gd name="T28" fmla="*/ 2 w 14"/>
                <a:gd name="T29" fmla="*/ 90 h 171"/>
                <a:gd name="T30" fmla="*/ 0 w 14"/>
                <a:gd name="T31" fmla="*/ 85 h 171"/>
                <a:gd name="T32" fmla="*/ 0 w 14"/>
                <a:gd name="T33" fmla="*/ 81 h 171"/>
                <a:gd name="T34" fmla="*/ 0 w 14"/>
                <a:gd name="T35" fmla="*/ 76 h 171"/>
                <a:gd name="T36" fmla="*/ 0 w 14"/>
                <a:gd name="T37" fmla="*/ 72 h 171"/>
                <a:gd name="T38" fmla="*/ 0 w 14"/>
                <a:gd name="T39" fmla="*/ 69 h 171"/>
                <a:gd name="T40" fmla="*/ 0 w 14"/>
                <a:gd name="T41" fmla="*/ 65 h 171"/>
                <a:gd name="T42" fmla="*/ 0 w 14"/>
                <a:gd name="T43" fmla="*/ 60 h 171"/>
                <a:gd name="T44" fmla="*/ 0 w 14"/>
                <a:gd name="T45" fmla="*/ 55 h 171"/>
                <a:gd name="T46" fmla="*/ 0 w 14"/>
                <a:gd name="T47" fmla="*/ 51 h 171"/>
                <a:gd name="T48" fmla="*/ 0 w 14"/>
                <a:gd name="T49" fmla="*/ 46 h 171"/>
                <a:gd name="T50" fmla="*/ 0 w 14"/>
                <a:gd name="T51" fmla="*/ 41 h 171"/>
                <a:gd name="T52" fmla="*/ 0 w 14"/>
                <a:gd name="T53" fmla="*/ 37 h 171"/>
                <a:gd name="T54" fmla="*/ 2 w 14"/>
                <a:gd name="T55" fmla="*/ 32 h 171"/>
                <a:gd name="T56" fmla="*/ 2 w 14"/>
                <a:gd name="T57" fmla="*/ 27 h 171"/>
                <a:gd name="T58" fmla="*/ 4 w 14"/>
                <a:gd name="T59" fmla="*/ 21 h 171"/>
                <a:gd name="T60" fmla="*/ 6 w 14"/>
                <a:gd name="T61" fmla="*/ 18 h 171"/>
                <a:gd name="T62" fmla="*/ 6 w 14"/>
                <a:gd name="T63" fmla="*/ 11 h 171"/>
                <a:gd name="T64" fmla="*/ 8 w 14"/>
                <a:gd name="T65" fmla="*/ 7 h 171"/>
                <a:gd name="T66" fmla="*/ 10 w 14"/>
                <a:gd name="T67" fmla="*/ 0 h 17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4"/>
                <a:gd name="T103" fmla="*/ 0 h 171"/>
                <a:gd name="T104" fmla="*/ 14 w 14"/>
                <a:gd name="T105" fmla="*/ 171 h 17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4" h="171">
                  <a:moveTo>
                    <a:pt x="8" y="171"/>
                  </a:moveTo>
                  <a:lnTo>
                    <a:pt x="14" y="153"/>
                  </a:lnTo>
                  <a:lnTo>
                    <a:pt x="14" y="148"/>
                  </a:lnTo>
                  <a:lnTo>
                    <a:pt x="12" y="141"/>
                  </a:lnTo>
                  <a:lnTo>
                    <a:pt x="10" y="136"/>
                  </a:lnTo>
                  <a:lnTo>
                    <a:pt x="10" y="132"/>
                  </a:lnTo>
                  <a:lnTo>
                    <a:pt x="8" y="127"/>
                  </a:lnTo>
                  <a:lnTo>
                    <a:pt x="8" y="122"/>
                  </a:lnTo>
                  <a:lnTo>
                    <a:pt x="8" y="118"/>
                  </a:lnTo>
                  <a:lnTo>
                    <a:pt x="6" y="113"/>
                  </a:lnTo>
                  <a:lnTo>
                    <a:pt x="6" y="109"/>
                  </a:lnTo>
                  <a:lnTo>
                    <a:pt x="4" y="104"/>
                  </a:lnTo>
                  <a:lnTo>
                    <a:pt x="2" y="99"/>
                  </a:lnTo>
                  <a:lnTo>
                    <a:pt x="2" y="95"/>
                  </a:lnTo>
                  <a:lnTo>
                    <a:pt x="2" y="90"/>
                  </a:lnTo>
                  <a:lnTo>
                    <a:pt x="0" y="85"/>
                  </a:lnTo>
                  <a:lnTo>
                    <a:pt x="0" y="81"/>
                  </a:lnTo>
                  <a:lnTo>
                    <a:pt x="0" y="76"/>
                  </a:lnTo>
                  <a:lnTo>
                    <a:pt x="0" y="72"/>
                  </a:lnTo>
                  <a:lnTo>
                    <a:pt x="0" y="69"/>
                  </a:lnTo>
                  <a:lnTo>
                    <a:pt x="0" y="65"/>
                  </a:lnTo>
                  <a:lnTo>
                    <a:pt x="0" y="60"/>
                  </a:lnTo>
                  <a:lnTo>
                    <a:pt x="0" y="55"/>
                  </a:lnTo>
                  <a:lnTo>
                    <a:pt x="0" y="51"/>
                  </a:lnTo>
                  <a:lnTo>
                    <a:pt x="0" y="46"/>
                  </a:lnTo>
                  <a:lnTo>
                    <a:pt x="0" y="41"/>
                  </a:lnTo>
                  <a:lnTo>
                    <a:pt x="0" y="37"/>
                  </a:lnTo>
                  <a:lnTo>
                    <a:pt x="2" y="32"/>
                  </a:lnTo>
                  <a:lnTo>
                    <a:pt x="2" y="27"/>
                  </a:lnTo>
                  <a:lnTo>
                    <a:pt x="4" y="21"/>
                  </a:lnTo>
                  <a:lnTo>
                    <a:pt x="6" y="18"/>
                  </a:lnTo>
                  <a:lnTo>
                    <a:pt x="6" y="11"/>
                  </a:lnTo>
                  <a:lnTo>
                    <a:pt x="8" y="7"/>
                  </a:lnTo>
                  <a:lnTo>
                    <a:pt x="10" y="0"/>
                  </a:lnTo>
                </a:path>
              </a:pathLst>
            </a:custGeom>
            <a:noFill/>
            <a:ln w="508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18" name="Freeform 18">
              <a:extLst>
                <a:ext uri="{FF2B5EF4-FFF2-40B4-BE49-F238E27FC236}">
                  <a16:creationId xmlns:a16="http://schemas.microsoft.com/office/drawing/2014/main" id="{F271749C-3CDD-C495-4A95-340FB302A576}"/>
                </a:ext>
              </a:extLst>
            </p:cNvPr>
            <p:cNvSpPr>
              <a:spLocks/>
            </p:cNvSpPr>
            <p:nvPr/>
          </p:nvSpPr>
          <p:spPr bwMode="auto">
            <a:xfrm>
              <a:off x="2772" y="1711"/>
              <a:ext cx="26" cy="11"/>
            </a:xfrm>
            <a:custGeom>
              <a:avLst/>
              <a:gdLst>
                <a:gd name="T0" fmla="*/ 26 w 26"/>
                <a:gd name="T1" fmla="*/ 11 h 11"/>
                <a:gd name="T2" fmla="*/ 16 w 26"/>
                <a:gd name="T3" fmla="*/ 7 h 11"/>
                <a:gd name="T4" fmla="*/ 12 w 26"/>
                <a:gd name="T5" fmla="*/ 0 h 11"/>
                <a:gd name="T6" fmla="*/ 0 w 26"/>
                <a:gd name="T7" fmla="*/ 0 h 11"/>
                <a:gd name="T8" fmla="*/ 0 60000 65536"/>
                <a:gd name="T9" fmla="*/ 0 60000 65536"/>
                <a:gd name="T10" fmla="*/ 0 60000 65536"/>
                <a:gd name="T11" fmla="*/ 0 60000 65536"/>
                <a:gd name="T12" fmla="*/ 0 w 26"/>
                <a:gd name="T13" fmla="*/ 0 h 11"/>
                <a:gd name="T14" fmla="*/ 26 w 26"/>
                <a:gd name="T15" fmla="*/ 11 h 11"/>
              </a:gdLst>
              <a:ahLst/>
              <a:cxnLst>
                <a:cxn ang="T8">
                  <a:pos x="T0" y="T1"/>
                </a:cxn>
                <a:cxn ang="T9">
                  <a:pos x="T2" y="T3"/>
                </a:cxn>
                <a:cxn ang="T10">
                  <a:pos x="T4" y="T5"/>
                </a:cxn>
                <a:cxn ang="T11">
                  <a:pos x="T6" y="T7"/>
                </a:cxn>
              </a:cxnLst>
              <a:rect l="T12" t="T13" r="T14" b="T15"/>
              <a:pathLst>
                <a:path w="26" h="11">
                  <a:moveTo>
                    <a:pt x="26" y="11"/>
                  </a:moveTo>
                  <a:lnTo>
                    <a:pt x="16" y="7"/>
                  </a:lnTo>
                  <a:lnTo>
                    <a:pt x="12" y="0"/>
                  </a:lnTo>
                  <a:lnTo>
                    <a:pt x="0" y="0"/>
                  </a:lnTo>
                </a:path>
              </a:pathLst>
            </a:custGeom>
            <a:noFill/>
            <a:ln w="508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19" name="Freeform 19">
              <a:extLst>
                <a:ext uri="{FF2B5EF4-FFF2-40B4-BE49-F238E27FC236}">
                  <a16:creationId xmlns:a16="http://schemas.microsoft.com/office/drawing/2014/main" id="{B622626F-88C8-EF4F-B262-269F2BB2DA40}"/>
                </a:ext>
              </a:extLst>
            </p:cNvPr>
            <p:cNvSpPr>
              <a:spLocks/>
            </p:cNvSpPr>
            <p:nvPr/>
          </p:nvSpPr>
          <p:spPr bwMode="auto">
            <a:xfrm>
              <a:off x="2798" y="1722"/>
              <a:ext cx="140" cy="70"/>
            </a:xfrm>
            <a:custGeom>
              <a:avLst/>
              <a:gdLst>
                <a:gd name="T0" fmla="*/ 0 w 140"/>
                <a:gd name="T1" fmla="*/ 0 h 70"/>
                <a:gd name="T2" fmla="*/ 8 w 140"/>
                <a:gd name="T3" fmla="*/ 19 h 70"/>
                <a:gd name="T4" fmla="*/ 4 w 140"/>
                <a:gd name="T5" fmla="*/ 33 h 70"/>
                <a:gd name="T6" fmla="*/ 24 w 140"/>
                <a:gd name="T7" fmla="*/ 31 h 70"/>
                <a:gd name="T8" fmla="*/ 34 w 140"/>
                <a:gd name="T9" fmla="*/ 33 h 70"/>
                <a:gd name="T10" fmla="*/ 44 w 140"/>
                <a:gd name="T11" fmla="*/ 42 h 70"/>
                <a:gd name="T12" fmla="*/ 32 w 140"/>
                <a:gd name="T13" fmla="*/ 51 h 70"/>
                <a:gd name="T14" fmla="*/ 32 w 140"/>
                <a:gd name="T15" fmla="*/ 56 h 70"/>
                <a:gd name="T16" fmla="*/ 48 w 140"/>
                <a:gd name="T17" fmla="*/ 56 h 70"/>
                <a:gd name="T18" fmla="*/ 82 w 140"/>
                <a:gd name="T19" fmla="*/ 35 h 70"/>
                <a:gd name="T20" fmla="*/ 92 w 140"/>
                <a:gd name="T21" fmla="*/ 42 h 70"/>
                <a:gd name="T22" fmla="*/ 94 w 140"/>
                <a:gd name="T23" fmla="*/ 42 h 70"/>
                <a:gd name="T24" fmla="*/ 94 w 140"/>
                <a:gd name="T25" fmla="*/ 45 h 70"/>
                <a:gd name="T26" fmla="*/ 96 w 140"/>
                <a:gd name="T27" fmla="*/ 45 h 70"/>
                <a:gd name="T28" fmla="*/ 98 w 140"/>
                <a:gd name="T29" fmla="*/ 47 h 70"/>
                <a:gd name="T30" fmla="*/ 100 w 140"/>
                <a:gd name="T31" fmla="*/ 47 h 70"/>
                <a:gd name="T32" fmla="*/ 100 w 140"/>
                <a:gd name="T33" fmla="*/ 49 h 70"/>
                <a:gd name="T34" fmla="*/ 102 w 140"/>
                <a:gd name="T35" fmla="*/ 49 h 70"/>
                <a:gd name="T36" fmla="*/ 104 w 140"/>
                <a:gd name="T37" fmla="*/ 49 h 70"/>
                <a:gd name="T38" fmla="*/ 106 w 140"/>
                <a:gd name="T39" fmla="*/ 51 h 70"/>
                <a:gd name="T40" fmla="*/ 108 w 140"/>
                <a:gd name="T41" fmla="*/ 51 h 70"/>
                <a:gd name="T42" fmla="*/ 110 w 140"/>
                <a:gd name="T43" fmla="*/ 51 h 70"/>
                <a:gd name="T44" fmla="*/ 112 w 140"/>
                <a:gd name="T45" fmla="*/ 54 h 70"/>
                <a:gd name="T46" fmla="*/ 114 w 140"/>
                <a:gd name="T47" fmla="*/ 54 h 70"/>
                <a:gd name="T48" fmla="*/ 116 w 140"/>
                <a:gd name="T49" fmla="*/ 54 h 70"/>
                <a:gd name="T50" fmla="*/ 118 w 140"/>
                <a:gd name="T51" fmla="*/ 56 h 70"/>
                <a:gd name="T52" fmla="*/ 120 w 140"/>
                <a:gd name="T53" fmla="*/ 56 h 70"/>
                <a:gd name="T54" fmla="*/ 122 w 140"/>
                <a:gd name="T55" fmla="*/ 58 h 70"/>
                <a:gd name="T56" fmla="*/ 124 w 140"/>
                <a:gd name="T57" fmla="*/ 58 h 70"/>
                <a:gd name="T58" fmla="*/ 126 w 140"/>
                <a:gd name="T59" fmla="*/ 61 h 70"/>
                <a:gd name="T60" fmla="*/ 128 w 140"/>
                <a:gd name="T61" fmla="*/ 61 h 70"/>
                <a:gd name="T62" fmla="*/ 130 w 140"/>
                <a:gd name="T63" fmla="*/ 63 h 70"/>
                <a:gd name="T64" fmla="*/ 132 w 140"/>
                <a:gd name="T65" fmla="*/ 63 h 70"/>
                <a:gd name="T66" fmla="*/ 136 w 140"/>
                <a:gd name="T67" fmla="*/ 65 h 70"/>
                <a:gd name="T68" fmla="*/ 136 w 140"/>
                <a:gd name="T69" fmla="*/ 68 h 70"/>
                <a:gd name="T70" fmla="*/ 138 w 140"/>
                <a:gd name="T71" fmla="*/ 68 h 70"/>
                <a:gd name="T72" fmla="*/ 140 w 140"/>
                <a:gd name="T73" fmla="*/ 70 h 7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0"/>
                <a:gd name="T112" fmla="*/ 0 h 70"/>
                <a:gd name="T113" fmla="*/ 140 w 140"/>
                <a:gd name="T114" fmla="*/ 70 h 7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0" h="70">
                  <a:moveTo>
                    <a:pt x="0" y="0"/>
                  </a:moveTo>
                  <a:lnTo>
                    <a:pt x="8" y="19"/>
                  </a:lnTo>
                  <a:lnTo>
                    <a:pt x="4" y="33"/>
                  </a:lnTo>
                  <a:lnTo>
                    <a:pt x="24" y="31"/>
                  </a:lnTo>
                  <a:lnTo>
                    <a:pt x="34" y="33"/>
                  </a:lnTo>
                  <a:lnTo>
                    <a:pt x="44" y="42"/>
                  </a:lnTo>
                  <a:lnTo>
                    <a:pt x="32" y="51"/>
                  </a:lnTo>
                  <a:lnTo>
                    <a:pt x="32" y="56"/>
                  </a:lnTo>
                  <a:lnTo>
                    <a:pt x="48" y="56"/>
                  </a:lnTo>
                  <a:lnTo>
                    <a:pt x="82" y="35"/>
                  </a:lnTo>
                  <a:lnTo>
                    <a:pt x="92" y="42"/>
                  </a:lnTo>
                  <a:lnTo>
                    <a:pt x="94" y="42"/>
                  </a:lnTo>
                  <a:lnTo>
                    <a:pt x="94" y="45"/>
                  </a:lnTo>
                  <a:lnTo>
                    <a:pt x="96" y="45"/>
                  </a:lnTo>
                  <a:lnTo>
                    <a:pt x="98" y="47"/>
                  </a:lnTo>
                  <a:lnTo>
                    <a:pt x="100" y="47"/>
                  </a:lnTo>
                  <a:lnTo>
                    <a:pt x="100" y="49"/>
                  </a:lnTo>
                  <a:lnTo>
                    <a:pt x="102" y="49"/>
                  </a:lnTo>
                  <a:lnTo>
                    <a:pt x="104" y="49"/>
                  </a:lnTo>
                  <a:lnTo>
                    <a:pt x="106" y="51"/>
                  </a:lnTo>
                  <a:lnTo>
                    <a:pt x="108" y="51"/>
                  </a:lnTo>
                  <a:lnTo>
                    <a:pt x="110" y="51"/>
                  </a:lnTo>
                  <a:lnTo>
                    <a:pt x="112" y="54"/>
                  </a:lnTo>
                  <a:lnTo>
                    <a:pt x="114" y="54"/>
                  </a:lnTo>
                  <a:lnTo>
                    <a:pt x="116" y="54"/>
                  </a:lnTo>
                  <a:lnTo>
                    <a:pt x="118" y="56"/>
                  </a:lnTo>
                  <a:lnTo>
                    <a:pt x="120" y="56"/>
                  </a:lnTo>
                  <a:lnTo>
                    <a:pt x="122" y="58"/>
                  </a:lnTo>
                  <a:lnTo>
                    <a:pt x="124" y="58"/>
                  </a:lnTo>
                  <a:lnTo>
                    <a:pt x="126" y="61"/>
                  </a:lnTo>
                  <a:lnTo>
                    <a:pt x="128" y="61"/>
                  </a:lnTo>
                  <a:lnTo>
                    <a:pt x="130" y="63"/>
                  </a:lnTo>
                  <a:lnTo>
                    <a:pt x="132" y="63"/>
                  </a:lnTo>
                  <a:lnTo>
                    <a:pt x="136" y="65"/>
                  </a:lnTo>
                  <a:lnTo>
                    <a:pt x="136" y="68"/>
                  </a:lnTo>
                  <a:lnTo>
                    <a:pt x="138" y="68"/>
                  </a:lnTo>
                  <a:lnTo>
                    <a:pt x="140" y="70"/>
                  </a:lnTo>
                </a:path>
              </a:pathLst>
            </a:custGeom>
            <a:noFill/>
            <a:ln w="508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20" name="Freeform 20">
              <a:extLst>
                <a:ext uri="{FF2B5EF4-FFF2-40B4-BE49-F238E27FC236}">
                  <a16:creationId xmlns:a16="http://schemas.microsoft.com/office/drawing/2014/main" id="{D195F040-2F24-5EB5-DA21-A58C0127F178}"/>
                </a:ext>
              </a:extLst>
            </p:cNvPr>
            <p:cNvSpPr>
              <a:spLocks/>
            </p:cNvSpPr>
            <p:nvPr/>
          </p:nvSpPr>
          <p:spPr bwMode="auto">
            <a:xfrm>
              <a:off x="2718" y="1711"/>
              <a:ext cx="58" cy="93"/>
            </a:xfrm>
            <a:custGeom>
              <a:avLst/>
              <a:gdLst>
                <a:gd name="T0" fmla="*/ 54 w 58"/>
                <a:gd name="T1" fmla="*/ 0 h 93"/>
                <a:gd name="T2" fmla="*/ 54 w 58"/>
                <a:gd name="T3" fmla="*/ 16 h 93"/>
                <a:gd name="T4" fmla="*/ 58 w 58"/>
                <a:gd name="T5" fmla="*/ 21 h 93"/>
                <a:gd name="T6" fmla="*/ 58 w 58"/>
                <a:gd name="T7" fmla="*/ 28 h 93"/>
                <a:gd name="T8" fmla="*/ 54 w 58"/>
                <a:gd name="T9" fmla="*/ 35 h 93"/>
                <a:gd name="T10" fmla="*/ 50 w 58"/>
                <a:gd name="T11" fmla="*/ 37 h 93"/>
                <a:gd name="T12" fmla="*/ 52 w 58"/>
                <a:gd name="T13" fmla="*/ 44 h 93"/>
                <a:gd name="T14" fmla="*/ 56 w 58"/>
                <a:gd name="T15" fmla="*/ 53 h 93"/>
                <a:gd name="T16" fmla="*/ 56 w 58"/>
                <a:gd name="T17" fmla="*/ 62 h 93"/>
                <a:gd name="T18" fmla="*/ 44 w 58"/>
                <a:gd name="T19" fmla="*/ 65 h 93"/>
                <a:gd name="T20" fmla="*/ 34 w 58"/>
                <a:gd name="T21" fmla="*/ 83 h 93"/>
                <a:gd name="T22" fmla="*/ 28 w 58"/>
                <a:gd name="T23" fmla="*/ 86 h 93"/>
                <a:gd name="T24" fmla="*/ 28 w 58"/>
                <a:gd name="T25" fmla="*/ 69 h 93"/>
                <a:gd name="T26" fmla="*/ 18 w 58"/>
                <a:gd name="T27" fmla="*/ 72 h 93"/>
                <a:gd name="T28" fmla="*/ 14 w 58"/>
                <a:gd name="T29" fmla="*/ 69 h 93"/>
                <a:gd name="T30" fmla="*/ 12 w 58"/>
                <a:gd name="T31" fmla="*/ 69 h 93"/>
                <a:gd name="T32" fmla="*/ 4 w 58"/>
                <a:gd name="T33" fmla="*/ 79 h 93"/>
                <a:gd name="T34" fmla="*/ 0 w 58"/>
                <a:gd name="T35" fmla="*/ 93 h 9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8"/>
                <a:gd name="T55" fmla="*/ 0 h 93"/>
                <a:gd name="T56" fmla="*/ 58 w 58"/>
                <a:gd name="T57" fmla="*/ 93 h 9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8" h="93">
                  <a:moveTo>
                    <a:pt x="54" y="0"/>
                  </a:moveTo>
                  <a:lnTo>
                    <a:pt x="54" y="16"/>
                  </a:lnTo>
                  <a:lnTo>
                    <a:pt x="58" y="21"/>
                  </a:lnTo>
                  <a:lnTo>
                    <a:pt x="58" y="28"/>
                  </a:lnTo>
                  <a:lnTo>
                    <a:pt x="54" y="35"/>
                  </a:lnTo>
                  <a:lnTo>
                    <a:pt x="50" y="37"/>
                  </a:lnTo>
                  <a:lnTo>
                    <a:pt x="52" y="44"/>
                  </a:lnTo>
                  <a:lnTo>
                    <a:pt x="56" y="53"/>
                  </a:lnTo>
                  <a:lnTo>
                    <a:pt x="56" y="62"/>
                  </a:lnTo>
                  <a:lnTo>
                    <a:pt x="44" y="65"/>
                  </a:lnTo>
                  <a:lnTo>
                    <a:pt x="34" y="83"/>
                  </a:lnTo>
                  <a:lnTo>
                    <a:pt x="28" y="86"/>
                  </a:lnTo>
                  <a:lnTo>
                    <a:pt x="28" y="69"/>
                  </a:lnTo>
                  <a:lnTo>
                    <a:pt x="18" y="72"/>
                  </a:lnTo>
                  <a:lnTo>
                    <a:pt x="14" y="69"/>
                  </a:lnTo>
                  <a:lnTo>
                    <a:pt x="12" y="69"/>
                  </a:lnTo>
                  <a:lnTo>
                    <a:pt x="4" y="79"/>
                  </a:lnTo>
                  <a:lnTo>
                    <a:pt x="0" y="93"/>
                  </a:lnTo>
                </a:path>
              </a:pathLst>
            </a:custGeom>
            <a:noFill/>
            <a:ln w="508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21" name="Freeform 21">
              <a:extLst>
                <a:ext uri="{FF2B5EF4-FFF2-40B4-BE49-F238E27FC236}">
                  <a16:creationId xmlns:a16="http://schemas.microsoft.com/office/drawing/2014/main" id="{BD1106E2-F7FA-1F43-F6D8-A3987CFCAF66}"/>
                </a:ext>
              </a:extLst>
            </p:cNvPr>
            <p:cNvSpPr>
              <a:spLocks/>
            </p:cNvSpPr>
            <p:nvPr/>
          </p:nvSpPr>
          <p:spPr bwMode="auto">
            <a:xfrm>
              <a:off x="2571" y="1780"/>
              <a:ext cx="145" cy="93"/>
            </a:xfrm>
            <a:custGeom>
              <a:avLst/>
              <a:gdLst>
                <a:gd name="T0" fmla="*/ 8 w 145"/>
                <a:gd name="T1" fmla="*/ 91 h 93"/>
                <a:gd name="T2" fmla="*/ 18 w 145"/>
                <a:gd name="T3" fmla="*/ 79 h 93"/>
                <a:gd name="T4" fmla="*/ 30 w 145"/>
                <a:gd name="T5" fmla="*/ 79 h 93"/>
                <a:gd name="T6" fmla="*/ 34 w 145"/>
                <a:gd name="T7" fmla="*/ 75 h 93"/>
                <a:gd name="T8" fmla="*/ 38 w 145"/>
                <a:gd name="T9" fmla="*/ 72 h 93"/>
                <a:gd name="T10" fmla="*/ 42 w 145"/>
                <a:gd name="T11" fmla="*/ 68 h 93"/>
                <a:gd name="T12" fmla="*/ 46 w 145"/>
                <a:gd name="T13" fmla="*/ 65 h 93"/>
                <a:gd name="T14" fmla="*/ 48 w 145"/>
                <a:gd name="T15" fmla="*/ 61 h 93"/>
                <a:gd name="T16" fmla="*/ 52 w 145"/>
                <a:gd name="T17" fmla="*/ 56 h 93"/>
                <a:gd name="T18" fmla="*/ 54 w 145"/>
                <a:gd name="T19" fmla="*/ 51 h 93"/>
                <a:gd name="T20" fmla="*/ 56 w 145"/>
                <a:gd name="T21" fmla="*/ 47 h 93"/>
                <a:gd name="T22" fmla="*/ 58 w 145"/>
                <a:gd name="T23" fmla="*/ 44 h 93"/>
                <a:gd name="T24" fmla="*/ 60 w 145"/>
                <a:gd name="T25" fmla="*/ 37 h 93"/>
                <a:gd name="T26" fmla="*/ 62 w 145"/>
                <a:gd name="T27" fmla="*/ 35 h 93"/>
                <a:gd name="T28" fmla="*/ 64 w 145"/>
                <a:gd name="T29" fmla="*/ 28 h 93"/>
                <a:gd name="T30" fmla="*/ 67 w 145"/>
                <a:gd name="T31" fmla="*/ 24 h 93"/>
                <a:gd name="T32" fmla="*/ 69 w 145"/>
                <a:gd name="T33" fmla="*/ 19 h 93"/>
                <a:gd name="T34" fmla="*/ 71 w 145"/>
                <a:gd name="T35" fmla="*/ 14 h 93"/>
                <a:gd name="T36" fmla="*/ 85 w 145"/>
                <a:gd name="T37" fmla="*/ 0 h 93"/>
                <a:gd name="T38" fmla="*/ 85 w 145"/>
                <a:gd name="T39" fmla="*/ 31 h 93"/>
                <a:gd name="T40" fmla="*/ 79 w 145"/>
                <a:gd name="T41" fmla="*/ 51 h 93"/>
                <a:gd name="T42" fmla="*/ 95 w 145"/>
                <a:gd name="T43" fmla="*/ 35 h 93"/>
                <a:gd name="T44" fmla="*/ 95 w 145"/>
                <a:gd name="T45" fmla="*/ 19 h 93"/>
                <a:gd name="T46" fmla="*/ 97 w 145"/>
                <a:gd name="T47" fmla="*/ 14 h 93"/>
                <a:gd name="T48" fmla="*/ 99 w 145"/>
                <a:gd name="T49" fmla="*/ 10 h 93"/>
                <a:gd name="T50" fmla="*/ 101 w 145"/>
                <a:gd name="T51" fmla="*/ 7 h 93"/>
                <a:gd name="T52" fmla="*/ 105 w 145"/>
                <a:gd name="T53" fmla="*/ 5 h 93"/>
                <a:gd name="T54" fmla="*/ 109 w 145"/>
                <a:gd name="T55" fmla="*/ 5 h 93"/>
                <a:gd name="T56" fmla="*/ 113 w 145"/>
                <a:gd name="T57" fmla="*/ 5 h 93"/>
                <a:gd name="T58" fmla="*/ 117 w 145"/>
                <a:gd name="T59" fmla="*/ 7 h 93"/>
                <a:gd name="T60" fmla="*/ 121 w 145"/>
                <a:gd name="T61" fmla="*/ 10 h 93"/>
                <a:gd name="T62" fmla="*/ 125 w 145"/>
                <a:gd name="T63" fmla="*/ 10 h 93"/>
                <a:gd name="T64" fmla="*/ 129 w 145"/>
                <a:gd name="T65" fmla="*/ 12 h 93"/>
                <a:gd name="T66" fmla="*/ 133 w 145"/>
                <a:gd name="T67" fmla="*/ 14 h 93"/>
                <a:gd name="T68" fmla="*/ 135 w 145"/>
                <a:gd name="T69" fmla="*/ 17 h 93"/>
                <a:gd name="T70" fmla="*/ 145 w 145"/>
                <a:gd name="T71" fmla="*/ 26 h 9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5"/>
                <a:gd name="T109" fmla="*/ 0 h 93"/>
                <a:gd name="T110" fmla="*/ 145 w 145"/>
                <a:gd name="T111" fmla="*/ 93 h 9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5" h="93">
                  <a:moveTo>
                    <a:pt x="0" y="93"/>
                  </a:moveTo>
                  <a:lnTo>
                    <a:pt x="8" y="91"/>
                  </a:lnTo>
                  <a:lnTo>
                    <a:pt x="10" y="79"/>
                  </a:lnTo>
                  <a:lnTo>
                    <a:pt x="18" y="79"/>
                  </a:lnTo>
                  <a:lnTo>
                    <a:pt x="28" y="79"/>
                  </a:lnTo>
                  <a:lnTo>
                    <a:pt x="30" y="79"/>
                  </a:lnTo>
                  <a:lnTo>
                    <a:pt x="32" y="77"/>
                  </a:lnTo>
                  <a:lnTo>
                    <a:pt x="34" y="75"/>
                  </a:lnTo>
                  <a:lnTo>
                    <a:pt x="36" y="72"/>
                  </a:lnTo>
                  <a:lnTo>
                    <a:pt x="38" y="72"/>
                  </a:lnTo>
                  <a:lnTo>
                    <a:pt x="40" y="70"/>
                  </a:lnTo>
                  <a:lnTo>
                    <a:pt x="42" y="68"/>
                  </a:lnTo>
                  <a:lnTo>
                    <a:pt x="44" y="65"/>
                  </a:lnTo>
                  <a:lnTo>
                    <a:pt x="46" y="65"/>
                  </a:lnTo>
                  <a:lnTo>
                    <a:pt x="46" y="63"/>
                  </a:lnTo>
                  <a:lnTo>
                    <a:pt x="48" y="61"/>
                  </a:lnTo>
                  <a:lnTo>
                    <a:pt x="50" y="58"/>
                  </a:lnTo>
                  <a:lnTo>
                    <a:pt x="52" y="56"/>
                  </a:lnTo>
                  <a:lnTo>
                    <a:pt x="52" y="54"/>
                  </a:lnTo>
                  <a:lnTo>
                    <a:pt x="54" y="51"/>
                  </a:lnTo>
                  <a:lnTo>
                    <a:pt x="54" y="49"/>
                  </a:lnTo>
                  <a:lnTo>
                    <a:pt x="56" y="47"/>
                  </a:lnTo>
                  <a:lnTo>
                    <a:pt x="58" y="47"/>
                  </a:lnTo>
                  <a:lnTo>
                    <a:pt x="58" y="44"/>
                  </a:lnTo>
                  <a:lnTo>
                    <a:pt x="60" y="40"/>
                  </a:lnTo>
                  <a:lnTo>
                    <a:pt x="60" y="37"/>
                  </a:lnTo>
                  <a:lnTo>
                    <a:pt x="62" y="37"/>
                  </a:lnTo>
                  <a:lnTo>
                    <a:pt x="62" y="35"/>
                  </a:lnTo>
                  <a:lnTo>
                    <a:pt x="62" y="31"/>
                  </a:lnTo>
                  <a:lnTo>
                    <a:pt x="64" y="28"/>
                  </a:lnTo>
                  <a:lnTo>
                    <a:pt x="67" y="26"/>
                  </a:lnTo>
                  <a:lnTo>
                    <a:pt x="67" y="24"/>
                  </a:lnTo>
                  <a:lnTo>
                    <a:pt x="69" y="21"/>
                  </a:lnTo>
                  <a:lnTo>
                    <a:pt x="69" y="19"/>
                  </a:lnTo>
                  <a:lnTo>
                    <a:pt x="71" y="17"/>
                  </a:lnTo>
                  <a:lnTo>
                    <a:pt x="71" y="14"/>
                  </a:lnTo>
                  <a:lnTo>
                    <a:pt x="73" y="10"/>
                  </a:lnTo>
                  <a:lnTo>
                    <a:pt x="85" y="0"/>
                  </a:lnTo>
                  <a:lnTo>
                    <a:pt x="85" y="17"/>
                  </a:lnTo>
                  <a:lnTo>
                    <a:pt x="85" y="31"/>
                  </a:lnTo>
                  <a:lnTo>
                    <a:pt x="79" y="40"/>
                  </a:lnTo>
                  <a:lnTo>
                    <a:pt x="79" y="51"/>
                  </a:lnTo>
                  <a:lnTo>
                    <a:pt x="87" y="47"/>
                  </a:lnTo>
                  <a:lnTo>
                    <a:pt x="95" y="35"/>
                  </a:lnTo>
                  <a:lnTo>
                    <a:pt x="95" y="21"/>
                  </a:lnTo>
                  <a:lnTo>
                    <a:pt x="95" y="19"/>
                  </a:lnTo>
                  <a:lnTo>
                    <a:pt x="95" y="17"/>
                  </a:lnTo>
                  <a:lnTo>
                    <a:pt x="97" y="14"/>
                  </a:lnTo>
                  <a:lnTo>
                    <a:pt x="97" y="12"/>
                  </a:lnTo>
                  <a:lnTo>
                    <a:pt x="99" y="10"/>
                  </a:lnTo>
                  <a:lnTo>
                    <a:pt x="101" y="10"/>
                  </a:lnTo>
                  <a:lnTo>
                    <a:pt x="101" y="7"/>
                  </a:lnTo>
                  <a:lnTo>
                    <a:pt x="103" y="7"/>
                  </a:lnTo>
                  <a:lnTo>
                    <a:pt x="105" y="5"/>
                  </a:lnTo>
                  <a:lnTo>
                    <a:pt x="107" y="5"/>
                  </a:lnTo>
                  <a:lnTo>
                    <a:pt x="109" y="5"/>
                  </a:lnTo>
                  <a:lnTo>
                    <a:pt x="111" y="5"/>
                  </a:lnTo>
                  <a:lnTo>
                    <a:pt x="113" y="5"/>
                  </a:lnTo>
                  <a:lnTo>
                    <a:pt x="115" y="5"/>
                  </a:lnTo>
                  <a:lnTo>
                    <a:pt x="117" y="7"/>
                  </a:lnTo>
                  <a:lnTo>
                    <a:pt x="121" y="7"/>
                  </a:lnTo>
                  <a:lnTo>
                    <a:pt x="121" y="10"/>
                  </a:lnTo>
                  <a:lnTo>
                    <a:pt x="123" y="10"/>
                  </a:lnTo>
                  <a:lnTo>
                    <a:pt x="125" y="10"/>
                  </a:lnTo>
                  <a:lnTo>
                    <a:pt x="127" y="10"/>
                  </a:lnTo>
                  <a:lnTo>
                    <a:pt x="129" y="12"/>
                  </a:lnTo>
                  <a:lnTo>
                    <a:pt x="131" y="12"/>
                  </a:lnTo>
                  <a:lnTo>
                    <a:pt x="133" y="14"/>
                  </a:lnTo>
                  <a:lnTo>
                    <a:pt x="135" y="14"/>
                  </a:lnTo>
                  <a:lnTo>
                    <a:pt x="135" y="17"/>
                  </a:lnTo>
                  <a:lnTo>
                    <a:pt x="137" y="17"/>
                  </a:lnTo>
                  <a:lnTo>
                    <a:pt x="145" y="26"/>
                  </a:lnTo>
                </a:path>
              </a:pathLst>
            </a:custGeom>
            <a:noFill/>
            <a:ln w="508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22" name="Freeform 22">
              <a:extLst>
                <a:ext uri="{FF2B5EF4-FFF2-40B4-BE49-F238E27FC236}">
                  <a16:creationId xmlns:a16="http://schemas.microsoft.com/office/drawing/2014/main" id="{378EDB27-C62A-93A1-E27A-1F9F055B400A}"/>
                </a:ext>
              </a:extLst>
            </p:cNvPr>
            <p:cNvSpPr>
              <a:spLocks/>
            </p:cNvSpPr>
            <p:nvPr/>
          </p:nvSpPr>
          <p:spPr bwMode="auto">
            <a:xfrm>
              <a:off x="2285" y="1880"/>
              <a:ext cx="270" cy="385"/>
            </a:xfrm>
            <a:custGeom>
              <a:avLst/>
              <a:gdLst>
                <a:gd name="T0" fmla="*/ 48 w 270"/>
                <a:gd name="T1" fmla="*/ 375 h 385"/>
                <a:gd name="T2" fmla="*/ 52 w 270"/>
                <a:gd name="T3" fmla="*/ 373 h 385"/>
                <a:gd name="T4" fmla="*/ 58 w 270"/>
                <a:gd name="T5" fmla="*/ 368 h 385"/>
                <a:gd name="T6" fmla="*/ 64 w 270"/>
                <a:gd name="T7" fmla="*/ 366 h 385"/>
                <a:gd name="T8" fmla="*/ 68 w 270"/>
                <a:gd name="T9" fmla="*/ 359 h 385"/>
                <a:gd name="T10" fmla="*/ 70 w 270"/>
                <a:gd name="T11" fmla="*/ 352 h 385"/>
                <a:gd name="T12" fmla="*/ 72 w 270"/>
                <a:gd name="T13" fmla="*/ 348 h 385"/>
                <a:gd name="T14" fmla="*/ 74 w 270"/>
                <a:gd name="T15" fmla="*/ 341 h 385"/>
                <a:gd name="T16" fmla="*/ 74 w 270"/>
                <a:gd name="T17" fmla="*/ 331 h 385"/>
                <a:gd name="T18" fmla="*/ 96 w 270"/>
                <a:gd name="T19" fmla="*/ 297 h 385"/>
                <a:gd name="T20" fmla="*/ 86 w 270"/>
                <a:gd name="T21" fmla="*/ 255 h 385"/>
                <a:gd name="T22" fmla="*/ 88 w 270"/>
                <a:gd name="T23" fmla="*/ 248 h 385"/>
                <a:gd name="T24" fmla="*/ 90 w 270"/>
                <a:gd name="T25" fmla="*/ 243 h 385"/>
                <a:gd name="T26" fmla="*/ 90 w 270"/>
                <a:gd name="T27" fmla="*/ 236 h 385"/>
                <a:gd name="T28" fmla="*/ 92 w 270"/>
                <a:gd name="T29" fmla="*/ 232 h 385"/>
                <a:gd name="T30" fmla="*/ 72 w 270"/>
                <a:gd name="T31" fmla="*/ 197 h 385"/>
                <a:gd name="T32" fmla="*/ 66 w 270"/>
                <a:gd name="T33" fmla="*/ 155 h 385"/>
                <a:gd name="T34" fmla="*/ 62 w 270"/>
                <a:gd name="T35" fmla="*/ 148 h 385"/>
                <a:gd name="T36" fmla="*/ 58 w 270"/>
                <a:gd name="T37" fmla="*/ 141 h 385"/>
                <a:gd name="T38" fmla="*/ 54 w 270"/>
                <a:gd name="T39" fmla="*/ 139 h 385"/>
                <a:gd name="T40" fmla="*/ 52 w 270"/>
                <a:gd name="T41" fmla="*/ 134 h 385"/>
                <a:gd name="T42" fmla="*/ 46 w 270"/>
                <a:gd name="T43" fmla="*/ 130 h 385"/>
                <a:gd name="T44" fmla="*/ 42 w 270"/>
                <a:gd name="T45" fmla="*/ 123 h 385"/>
                <a:gd name="T46" fmla="*/ 38 w 270"/>
                <a:gd name="T47" fmla="*/ 118 h 385"/>
                <a:gd name="T48" fmla="*/ 36 w 270"/>
                <a:gd name="T49" fmla="*/ 114 h 385"/>
                <a:gd name="T50" fmla="*/ 26 w 270"/>
                <a:gd name="T51" fmla="*/ 102 h 385"/>
                <a:gd name="T52" fmla="*/ 0 w 270"/>
                <a:gd name="T53" fmla="*/ 83 h 385"/>
                <a:gd name="T54" fmla="*/ 6 w 270"/>
                <a:gd name="T55" fmla="*/ 67 h 385"/>
                <a:gd name="T56" fmla="*/ 26 w 270"/>
                <a:gd name="T57" fmla="*/ 60 h 385"/>
                <a:gd name="T58" fmla="*/ 50 w 270"/>
                <a:gd name="T59" fmla="*/ 67 h 385"/>
                <a:gd name="T60" fmla="*/ 72 w 270"/>
                <a:gd name="T61" fmla="*/ 63 h 385"/>
                <a:gd name="T62" fmla="*/ 94 w 270"/>
                <a:gd name="T63" fmla="*/ 83 h 385"/>
                <a:gd name="T64" fmla="*/ 100 w 270"/>
                <a:gd name="T65" fmla="*/ 97 h 385"/>
                <a:gd name="T66" fmla="*/ 112 w 270"/>
                <a:gd name="T67" fmla="*/ 97 h 385"/>
                <a:gd name="T68" fmla="*/ 116 w 270"/>
                <a:gd name="T69" fmla="*/ 77 h 385"/>
                <a:gd name="T70" fmla="*/ 118 w 270"/>
                <a:gd name="T71" fmla="*/ 65 h 385"/>
                <a:gd name="T72" fmla="*/ 116 w 270"/>
                <a:gd name="T73" fmla="*/ 60 h 385"/>
                <a:gd name="T74" fmla="*/ 116 w 270"/>
                <a:gd name="T75" fmla="*/ 53 h 385"/>
                <a:gd name="T76" fmla="*/ 116 w 270"/>
                <a:gd name="T77" fmla="*/ 46 h 385"/>
                <a:gd name="T78" fmla="*/ 136 w 270"/>
                <a:gd name="T79" fmla="*/ 32 h 385"/>
                <a:gd name="T80" fmla="*/ 136 w 270"/>
                <a:gd name="T81" fmla="*/ 56 h 385"/>
                <a:gd name="T82" fmla="*/ 136 w 270"/>
                <a:gd name="T83" fmla="*/ 65 h 385"/>
                <a:gd name="T84" fmla="*/ 142 w 270"/>
                <a:gd name="T85" fmla="*/ 67 h 385"/>
                <a:gd name="T86" fmla="*/ 148 w 270"/>
                <a:gd name="T87" fmla="*/ 67 h 385"/>
                <a:gd name="T88" fmla="*/ 154 w 270"/>
                <a:gd name="T89" fmla="*/ 70 h 385"/>
                <a:gd name="T90" fmla="*/ 160 w 270"/>
                <a:gd name="T91" fmla="*/ 72 h 385"/>
                <a:gd name="T92" fmla="*/ 180 w 270"/>
                <a:gd name="T93" fmla="*/ 77 h 385"/>
                <a:gd name="T94" fmla="*/ 186 w 270"/>
                <a:gd name="T95" fmla="*/ 58 h 385"/>
                <a:gd name="T96" fmla="*/ 192 w 270"/>
                <a:gd name="T97" fmla="*/ 56 h 385"/>
                <a:gd name="T98" fmla="*/ 200 w 270"/>
                <a:gd name="T99" fmla="*/ 53 h 385"/>
                <a:gd name="T100" fmla="*/ 206 w 270"/>
                <a:gd name="T101" fmla="*/ 51 h 385"/>
                <a:gd name="T102" fmla="*/ 212 w 270"/>
                <a:gd name="T103" fmla="*/ 51 h 385"/>
                <a:gd name="T104" fmla="*/ 218 w 270"/>
                <a:gd name="T105" fmla="*/ 49 h 385"/>
                <a:gd name="T106" fmla="*/ 222 w 270"/>
                <a:gd name="T107" fmla="*/ 46 h 385"/>
                <a:gd name="T108" fmla="*/ 226 w 270"/>
                <a:gd name="T109" fmla="*/ 44 h 385"/>
                <a:gd name="T110" fmla="*/ 238 w 270"/>
                <a:gd name="T111" fmla="*/ 12 h 385"/>
                <a:gd name="T112" fmla="*/ 244 w 270"/>
                <a:gd name="T113" fmla="*/ 7 h 385"/>
                <a:gd name="T114" fmla="*/ 250 w 270"/>
                <a:gd name="T115" fmla="*/ 5 h 385"/>
                <a:gd name="T116" fmla="*/ 256 w 270"/>
                <a:gd name="T117" fmla="*/ 5 h 385"/>
                <a:gd name="T118" fmla="*/ 262 w 270"/>
                <a:gd name="T119" fmla="*/ 5 h 385"/>
                <a:gd name="T120" fmla="*/ 266 w 270"/>
                <a:gd name="T121" fmla="*/ 2 h 385"/>
                <a:gd name="T122" fmla="*/ 270 w 270"/>
                <a:gd name="T123" fmla="*/ 0 h 38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70"/>
                <a:gd name="T187" fmla="*/ 0 h 385"/>
                <a:gd name="T188" fmla="*/ 270 w 270"/>
                <a:gd name="T189" fmla="*/ 385 h 38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70" h="385">
                  <a:moveTo>
                    <a:pt x="38" y="385"/>
                  </a:moveTo>
                  <a:lnTo>
                    <a:pt x="44" y="382"/>
                  </a:lnTo>
                  <a:lnTo>
                    <a:pt x="48" y="375"/>
                  </a:lnTo>
                  <a:lnTo>
                    <a:pt x="50" y="375"/>
                  </a:lnTo>
                  <a:lnTo>
                    <a:pt x="52" y="375"/>
                  </a:lnTo>
                  <a:lnTo>
                    <a:pt x="52" y="373"/>
                  </a:lnTo>
                  <a:lnTo>
                    <a:pt x="56" y="371"/>
                  </a:lnTo>
                  <a:lnTo>
                    <a:pt x="58" y="371"/>
                  </a:lnTo>
                  <a:lnTo>
                    <a:pt x="58" y="368"/>
                  </a:lnTo>
                  <a:lnTo>
                    <a:pt x="60" y="368"/>
                  </a:lnTo>
                  <a:lnTo>
                    <a:pt x="62" y="366"/>
                  </a:lnTo>
                  <a:lnTo>
                    <a:pt x="64" y="366"/>
                  </a:lnTo>
                  <a:lnTo>
                    <a:pt x="64" y="364"/>
                  </a:lnTo>
                  <a:lnTo>
                    <a:pt x="66" y="362"/>
                  </a:lnTo>
                  <a:lnTo>
                    <a:pt x="68" y="359"/>
                  </a:lnTo>
                  <a:lnTo>
                    <a:pt x="68" y="357"/>
                  </a:lnTo>
                  <a:lnTo>
                    <a:pt x="70" y="355"/>
                  </a:lnTo>
                  <a:lnTo>
                    <a:pt x="70" y="352"/>
                  </a:lnTo>
                  <a:lnTo>
                    <a:pt x="72" y="352"/>
                  </a:lnTo>
                  <a:lnTo>
                    <a:pt x="72" y="350"/>
                  </a:lnTo>
                  <a:lnTo>
                    <a:pt x="72" y="348"/>
                  </a:lnTo>
                  <a:lnTo>
                    <a:pt x="72" y="345"/>
                  </a:lnTo>
                  <a:lnTo>
                    <a:pt x="72" y="343"/>
                  </a:lnTo>
                  <a:lnTo>
                    <a:pt x="74" y="341"/>
                  </a:lnTo>
                  <a:lnTo>
                    <a:pt x="74" y="336"/>
                  </a:lnTo>
                  <a:lnTo>
                    <a:pt x="74" y="334"/>
                  </a:lnTo>
                  <a:lnTo>
                    <a:pt x="74" y="331"/>
                  </a:lnTo>
                  <a:lnTo>
                    <a:pt x="74" y="327"/>
                  </a:lnTo>
                  <a:lnTo>
                    <a:pt x="94" y="313"/>
                  </a:lnTo>
                  <a:lnTo>
                    <a:pt x="96" y="297"/>
                  </a:lnTo>
                  <a:lnTo>
                    <a:pt x="82" y="260"/>
                  </a:lnTo>
                  <a:lnTo>
                    <a:pt x="84" y="257"/>
                  </a:lnTo>
                  <a:lnTo>
                    <a:pt x="86" y="255"/>
                  </a:lnTo>
                  <a:lnTo>
                    <a:pt x="86" y="253"/>
                  </a:lnTo>
                  <a:lnTo>
                    <a:pt x="88" y="250"/>
                  </a:lnTo>
                  <a:lnTo>
                    <a:pt x="88" y="248"/>
                  </a:lnTo>
                  <a:lnTo>
                    <a:pt x="88" y="246"/>
                  </a:lnTo>
                  <a:lnTo>
                    <a:pt x="90" y="246"/>
                  </a:lnTo>
                  <a:lnTo>
                    <a:pt x="90" y="243"/>
                  </a:lnTo>
                  <a:lnTo>
                    <a:pt x="90" y="241"/>
                  </a:lnTo>
                  <a:lnTo>
                    <a:pt x="90" y="239"/>
                  </a:lnTo>
                  <a:lnTo>
                    <a:pt x="90" y="236"/>
                  </a:lnTo>
                  <a:lnTo>
                    <a:pt x="92" y="236"/>
                  </a:lnTo>
                  <a:lnTo>
                    <a:pt x="92" y="234"/>
                  </a:lnTo>
                  <a:lnTo>
                    <a:pt x="92" y="232"/>
                  </a:lnTo>
                  <a:lnTo>
                    <a:pt x="94" y="229"/>
                  </a:lnTo>
                  <a:lnTo>
                    <a:pt x="86" y="227"/>
                  </a:lnTo>
                  <a:lnTo>
                    <a:pt x="72" y="197"/>
                  </a:lnTo>
                  <a:lnTo>
                    <a:pt x="76" y="172"/>
                  </a:lnTo>
                  <a:lnTo>
                    <a:pt x="68" y="167"/>
                  </a:lnTo>
                  <a:lnTo>
                    <a:pt x="66" y="155"/>
                  </a:lnTo>
                  <a:lnTo>
                    <a:pt x="66" y="153"/>
                  </a:lnTo>
                  <a:lnTo>
                    <a:pt x="64" y="151"/>
                  </a:lnTo>
                  <a:lnTo>
                    <a:pt x="62" y="148"/>
                  </a:lnTo>
                  <a:lnTo>
                    <a:pt x="60" y="146"/>
                  </a:lnTo>
                  <a:lnTo>
                    <a:pt x="58" y="144"/>
                  </a:lnTo>
                  <a:lnTo>
                    <a:pt x="58" y="141"/>
                  </a:lnTo>
                  <a:lnTo>
                    <a:pt x="56" y="141"/>
                  </a:lnTo>
                  <a:lnTo>
                    <a:pt x="56" y="139"/>
                  </a:lnTo>
                  <a:lnTo>
                    <a:pt x="54" y="139"/>
                  </a:lnTo>
                  <a:lnTo>
                    <a:pt x="54" y="137"/>
                  </a:lnTo>
                  <a:lnTo>
                    <a:pt x="52" y="137"/>
                  </a:lnTo>
                  <a:lnTo>
                    <a:pt x="52" y="134"/>
                  </a:lnTo>
                  <a:lnTo>
                    <a:pt x="50" y="132"/>
                  </a:lnTo>
                  <a:lnTo>
                    <a:pt x="48" y="130"/>
                  </a:lnTo>
                  <a:lnTo>
                    <a:pt x="46" y="130"/>
                  </a:lnTo>
                  <a:lnTo>
                    <a:pt x="46" y="128"/>
                  </a:lnTo>
                  <a:lnTo>
                    <a:pt x="44" y="125"/>
                  </a:lnTo>
                  <a:lnTo>
                    <a:pt x="42" y="123"/>
                  </a:lnTo>
                  <a:lnTo>
                    <a:pt x="42" y="121"/>
                  </a:lnTo>
                  <a:lnTo>
                    <a:pt x="40" y="121"/>
                  </a:lnTo>
                  <a:lnTo>
                    <a:pt x="38" y="118"/>
                  </a:lnTo>
                  <a:lnTo>
                    <a:pt x="38" y="116"/>
                  </a:lnTo>
                  <a:lnTo>
                    <a:pt x="36" y="116"/>
                  </a:lnTo>
                  <a:lnTo>
                    <a:pt x="36" y="114"/>
                  </a:lnTo>
                  <a:lnTo>
                    <a:pt x="34" y="114"/>
                  </a:lnTo>
                  <a:lnTo>
                    <a:pt x="34" y="111"/>
                  </a:lnTo>
                  <a:lnTo>
                    <a:pt x="26" y="102"/>
                  </a:lnTo>
                  <a:lnTo>
                    <a:pt x="18" y="107"/>
                  </a:lnTo>
                  <a:lnTo>
                    <a:pt x="8" y="100"/>
                  </a:lnTo>
                  <a:lnTo>
                    <a:pt x="0" y="83"/>
                  </a:lnTo>
                  <a:lnTo>
                    <a:pt x="10" y="81"/>
                  </a:lnTo>
                  <a:lnTo>
                    <a:pt x="14" y="72"/>
                  </a:lnTo>
                  <a:lnTo>
                    <a:pt x="6" y="67"/>
                  </a:lnTo>
                  <a:lnTo>
                    <a:pt x="8" y="60"/>
                  </a:lnTo>
                  <a:lnTo>
                    <a:pt x="22" y="58"/>
                  </a:lnTo>
                  <a:lnTo>
                    <a:pt x="26" y="60"/>
                  </a:lnTo>
                  <a:lnTo>
                    <a:pt x="36" y="58"/>
                  </a:lnTo>
                  <a:lnTo>
                    <a:pt x="38" y="65"/>
                  </a:lnTo>
                  <a:lnTo>
                    <a:pt x="50" y="67"/>
                  </a:lnTo>
                  <a:lnTo>
                    <a:pt x="52" y="58"/>
                  </a:lnTo>
                  <a:lnTo>
                    <a:pt x="66" y="60"/>
                  </a:lnTo>
                  <a:lnTo>
                    <a:pt x="72" y="63"/>
                  </a:lnTo>
                  <a:lnTo>
                    <a:pt x="70" y="86"/>
                  </a:lnTo>
                  <a:lnTo>
                    <a:pt x="76" y="88"/>
                  </a:lnTo>
                  <a:lnTo>
                    <a:pt x="94" y="83"/>
                  </a:lnTo>
                  <a:lnTo>
                    <a:pt x="96" y="90"/>
                  </a:lnTo>
                  <a:lnTo>
                    <a:pt x="94" y="100"/>
                  </a:lnTo>
                  <a:lnTo>
                    <a:pt x="100" y="97"/>
                  </a:lnTo>
                  <a:lnTo>
                    <a:pt x="104" y="88"/>
                  </a:lnTo>
                  <a:lnTo>
                    <a:pt x="110" y="88"/>
                  </a:lnTo>
                  <a:lnTo>
                    <a:pt x="112" y="97"/>
                  </a:lnTo>
                  <a:lnTo>
                    <a:pt x="118" y="102"/>
                  </a:lnTo>
                  <a:lnTo>
                    <a:pt x="120" y="93"/>
                  </a:lnTo>
                  <a:lnTo>
                    <a:pt x="116" y="77"/>
                  </a:lnTo>
                  <a:lnTo>
                    <a:pt x="118" y="70"/>
                  </a:lnTo>
                  <a:lnTo>
                    <a:pt x="118" y="67"/>
                  </a:lnTo>
                  <a:lnTo>
                    <a:pt x="118" y="65"/>
                  </a:lnTo>
                  <a:lnTo>
                    <a:pt x="118" y="63"/>
                  </a:lnTo>
                  <a:lnTo>
                    <a:pt x="118" y="60"/>
                  </a:lnTo>
                  <a:lnTo>
                    <a:pt x="116" y="60"/>
                  </a:lnTo>
                  <a:lnTo>
                    <a:pt x="116" y="58"/>
                  </a:lnTo>
                  <a:lnTo>
                    <a:pt x="116" y="56"/>
                  </a:lnTo>
                  <a:lnTo>
                    <a:pt x="116" y="53"/>
                  </a:lnTo>
                  <a:lnTo>
                    <a:pt x="116" y="51"/>
                  </a:lnTo>
                  <a:lnTo>
                    <a:pt x="116" y="49"/>
                  </a:lnTo>
                  <a:lnTo>
                    <a:pt x="116" y="46"/>
                  </a:lnTo>
                  <a:lnTo>
                    <a:pt x="116" y="44"/>
                  </a:lnTo>
                  <a:lnTo>
                    <a:pt x="126" y="37"/>
                  </a:lnTo>
                  <a:lnTo>
                    <a:pt x="136" y="32"/>
                  </a:lnTo>
                  <a:lnTo>
                    <a:pt x="142" y="32"/>
                  </a:lnTo>
                  <a:lnTo>
                    <a:pt x="140" y="44"/>
                  </a:lnTo>
                  <a:lnTo>
                    <a:pt x="136" y="56"/>
                  </a:lnTo>
                  <a:lnTo>
                    <a:pt x="134" y="63"/>
                  </a:lnTo>
                  <a:lnTo>
                    <a:pt x="136" y="63"/>
                  </a:lnTo>
                  <a:lnTo>
                    <a:pt x="136" y="65"/>
                  </a:lnTo>
                  <a:lnTo>
                    <a:pt x="138" y="65"/>
                  </a:lnTo>
                  <a:lnTo>
                    <a:pt x="140" y="65"/>
                  </a:lnTo>
                  <a:lnTo>
                    <a:pt x="142" y="67"/>
                  </a:lnTo>
                  <a:lnTo>
                    <a:pt x="144" y="67"/>
                  </a:lnTo>
                  <a:lnTo>
                    <a:pt x="146" y="67"/>
                  </a:lnTo>
                  <a:lnTo>
                    <a:pt x="148" y="67"/>
                  </a:lnTo>
                  <a:lnTo>
                    <a:pt x="150" y="67"/>
                  </a:lnTo>
                  <a:lnTo>
                    <a:pt x="152" y="70"/>
                  </a:lnTo>
                  <a:lnTo>
                    <a:pt x="154" y="70"/>
                  </a:lnTo>
                  <a:lnTo>
                    <a:pt x="156" y="70"/>
                  </a:lnTo>
                  <a:lnTo>
                    <a:pt x="158" y="72"/>
                  </a:lnTo>
                  <a:lnTo>
                    <a:pt x="160" y="72"/>
                  </a:lnTo>
                  <a:lnTo>
                    <a:pt x="162" y="74"/>
                  </a:lnTo>
                  <a:lnTo>
                    <a:pt x="164" y="77"/>
                  </a:lnTo>
                  <a:lnTo>
                    <a:pt x="180" y="77"/>
                  </a:lnTo>
                  <a:lnTo>
                    <a:pt x="178" y="63"/>
                  </a:lnTo>
                  <a:lnTo>
                    <a:pt x="184" y="58"/>
                  </a:lnTo>
                  <a:lnTo>
                    <a:pt x="186" y="58"/>
                  </a:lnTo>
                  <a:lnTo>
                    <a:pt x="188" y="58"/>
                  </a:lnTo>
                  <a:lnTo>
                    <a:pt x="190" y="56"/>
                  </a:lnTo>
                  <a:lnTo>
                    <a:pt x="192" y="56"/>
                  </a:lnTo>
                  <a:lnTo>
                    <a:pt x="194" y="56"/>
                  </a:lnTo>
                  <a:lnTo>
                    <a:pt x="196" y="53"/>
                  </a:lnTo>
                  <a:lnTo>
                    <a:pt x="200" y="53"/>
                  </a:lnTo>
                  <a:lnTo>
                    <a:pt x="202" y="53"/>
                  </a:lnTo>
                  <a:lnTo>
                    <a:pt x="204" y="53"/>
                  </a:lnTo>
                  <a:lnTo>
                    <a:pt x="206" y="51"/>
                  </a:lnTo>
                  <a:lnTo>
                    <a:pt x="208" y="51"/>
                  </a:lnTo>
                  <a:lnTo>
                    <a:pt x="210" y="51"/>
                  </a:lnTo>
                  <a:lnTo>
                    <a:pt x="212" y="51"/>
                  </a:lnTo>
                  <a:lnTo>
                    <a:pt x="214" y="49"/>
                  </a:lnTo>
                  <a:lnTo>
                    <a:pt x="216" y="49"/>
                  </a:lnTo>
                  <a:lnTo>
                    <a:pt x="218" y="49"/>
                  </a:lnTo>
                  <a:lnTo>
                    <a:pt x="220" y="49"/>
                  </a:lnTo>
                  <a:lnTo>
                    <a:pt x="220" y="46"/>
                  </a:lnTo>
                  <a:lnTo>
                    <a:pt x="222" y="46"/>
                  </a:lnTo>
                  <a:lnTo>
                    <a:pt x="224" y="46"/>
                  </a:lnTo>
                  <a:lnTo>
                    <a:pt x="224" y="44"/>
                  </a:lnTo>
                  <a:lnTo>
                    <a:pt x="226" y="44"/>
                  </a:lnTo>
                  <a:lnTo>
                    <a:pt x="228" y="42"/>
                  </a:lnTo>
                  <a:lnTo>
                    <a:pt x="232" y="28"/>
                  </a:lnTo>
                  <a:lnTo>
                    <a:pt x="238" y="12"/>
                  </a:lnTo>
                  <a:lnTo>
                    <a:pt x="240" y="9"/>
                  </a:lnTo>
                  <a:lnTo>
                    <a:pt x="242" y="9"/>
                  </a:lnTo>
                  <a:lnTo>
                    <a:pt x="244" y="7"/>
                  </a:lnTo>
                  <a:lnTo>
                    <a:pt x="246" y="7"/>
                  </a:lnTo>
                  <a:lnTo>
                    <a:pt x="248" y="7"/>
                  </a:lnTo>
                  <a:lnTo>
                    <a:pt x="250" y="5"/>
                  </a:lnTo>
                  <a:lnTo>
                    <a:pt x="252" y="5"/>
                  </a:lnTo>
                  <a:lnTo>
                    <a:pt x="254" y="5"/>
                  </a:lnTo>
                  <a:lnTo>
                    <a:pt x="256" y="5"/>
                  </a:lnTo>
                  <a:lnTo>
                    <a:pt x="258" y="5"/>
                  </a:lnTo>
                  <a:lnTo>
                    <a:pt x="260" y="5"/>
                  </a:lnTo>
                  <a:lnTo>
                    <a:pt x="262" y="5"/>
                  </a:lnTo>
                  <a:lnTo>
                    <a:pt x="262" y="2"/>
                  </a:lnTo>
                  <a:lnTo>
                    <a:pt x="264" y="2"/>
                  </a:lnTo>
                  <a:lnTo>
                    <a:pt x="266" y="2"/>
                  </a:lnTo>
                  <a:lnTo>
                    <a:pt x="268" y="2"/>
                  </a:lnTo>
                  <a:lnTo>
                    <a:pt x="270" y="2"/>
                  </a:lnTo>
                  <a:lnTo>
                    <a:pt x="270" y="0"/>
                  </a:lnTo>
                </a:path>
              </a:pathLst>
            </a:custGeom>
            <a:noFill/>
            <a:ln w="508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23" name="Freeform 23">
              <a:extLst>
                <a:ext uri="{FF2B5EF4-FFF2-40B4-BE49-F238E27FC236}">
                  <a16:creationId xmlns:a16="http://schemas.microsoft.com/office/drawing/2014/main" id="{C700B435-E658-CA32-8FDF-50523311D05F}"/>
                </a:ext>
              </a:extLst>
            </p:cNvPr>
            <p:cNvSpPr>
              <a:spLocks/>
            </p:cNvSpPr>
            <p:nvPr/>
          </p:nvSpPr>
          <p:spPr bwMode="auto">
            <a:xfrm>
              <a:off x="2527" y="2325"/>
              <a:ext cx="104" cy="39"/>
            </a:xfrm>
            <a:custGeom>
              <a:avLst/>
              <a:gdLst>
                <a:gd name="T0" fmla="*/ 0 w 104"/>
                <a:gd name="T1" fmla="*/ 0 h 39"/>
                <a:gd name="T2" fmla="*/ 0 w 104"/>
                <a:gd name="T3" fmla="*/ 2 h 39"/>
                <a:gd name="T4" fmla="*/ 2 w 104"/>
                <a:gd name="T5" fmla="*/ 5 h 39"/>
                <a:gd name="T6" fmla="*/ 4 w 104"/>
                <a:gd name="T7" fmla="*/ 5 h 39"/>
                <a:gd name="T8" fmla="*/ 4 w 104"/>
                <a:gd name="T9" fmla="*/ 7 h 39"/>
                <a:gd name="T10" fmla="*/ 6 w 104"/>
                <a:gd name="T11" fmla="*/ 7 h 39"/>
                <a:gd name="T12" fmla="*/ 6 w 104"/>
                <a:gd name="T13" fmla="*/ 9 h 39"/>
                <a:gd name="T14" fmla="*/ 8 w 104"/>
                <a:gd name="T15" fmla="*/ 9 h 39"/>
                <a:gd name="T16" fmla="*/ 8 w 104"/>
                <a:gd name="T17" fmla="*/ 12 h 39"/>
                <a:gd name="T18" fmla="*/ 10 w 104"/>
                <a:gd name="T19" fmla="*/ 12 h 39"/>
                <a:gd name="T20" fmla="*/ 12 w 104"/>
                <a:gd name="T21" fmla="*/ 14 h 39"/>
                <a:gd name="T22" fmla="*/ 14 w 104"/>
                <a:gd name="T23" fmla="*/ 14 h 39"/>
                <a:gd name="T24" fmla="*/ 16 w 104"/>
                <a:gd name="T25" fmla="*/ 14 h 39"/>
                <a:gd name="T26" fmla="*/ 18 w 104"/>
                <a:gd name="T27" fmla="*/ 16 h 39"/>
                <a:gd name="T28" fmla="*/ 20 w 104"/>
                <a:gd name="T29" fmla="*/ 16 h 39"/>
                <a:gd name="T30" fmla="*/ 22 w 104"/>
                <a:gd name="T31" fmla="*/ 16 h 39"/>
                <a:gd name="T32" fmla="*/ 22 w 104"/>
                <a:gd name="T33" fmla="*/ 18 h 39"/>
                <a:gd name="T34" fmla="*/ 24 w 104"/>
                <a:gd name="T35" fmla="*/ 18 h 39"/>
                <a:gd name="T36" fmla="*/ 26 w 104"/>
                <a:gd name="T37" fmla="*/ 18 h 39"/>
                <a:gd name="T38" fmla="*/ 28 w 104"/>
                <a:gd name="T39" fmla="*/ 18 h 39"/>
                <a:gd name="T40" fmla="*/ 30 w 104"/>
                <a:gd name="T41" fmla="*/ 18 h 39"/>
                <a:gd name="T42" fmla="*/ 34 w 104"/>
                <a:gd name="T43" fmla="*/ 28 h 39"/>
                <a:gd name="T44" fmla="*/ 42 w 104"/>
                <a:gd name="T45" fmla="*/ 30 h 39"/>
                <a:gd name="T46" fmla="*/ 42 w 104"/>
                <a:gd name="T47" fmla="*/ 32 h 39"/>
                <a:gd name="T48" fmla="*/ 44 w 104"/>
                <a:gd name="T49" fmla="*/ 35 h 39"/>
                <a:gd name="T50" fmla="*/ 46 w 104"/>
                <a:gd name="T51" fmla="*/ 35 h 39"/>
                <a:gd name="T52" fmla="*/ 48 w 104"/>
                <a:gd name="T53" fmla="*/ 35 h 39"/>
                <a:gd name="T54" fmla="*/ 50 w 104"/>
                <a:gd name="T55" fmla="*/ 35 h 39"/>
                <a:gd name="T56" fmla="*/ 50 w 104"/>
                <a:gd name="T57" fmla="*/ 37 h 39"/>
                <a:gd name="T58" fmla="*/ 52 w 104"/>
                <a:gd name="T59" fmla="*/ 37 h 39"/>
                <a:gd name="T60" fmla="*/ 54 w 104"/>
                <a:gd name="T61" fmla="*/ 37 h 39"/>
                <a:gd name="T62" fmla="*/ 56 w 104"/>
                <a:gd name="T63" fmla="*/ 37 h 39"/>
                <a:gd name="T64" fmla="*/ 58 w 104"/>
                <a:gd name="T65" fmla="*/ 37 h 39"/>
                <a:gd name="T66" fmla="*/ 60 w 104"/>
                <a:gd name="T67" fmla="*/ 39 h 39"/>
                <a:gd name="T68" fmla="*/ 62 w 104"/>
                <a:gd name="T69" fmla="*/ 39 h 39"/>
                <a:gd name="T70" fmla="*/ 64 w 104"/>
                <a:gd name="T71" fmla="*/ 39 h 39"/>
                <a:gd name="T72" fmla="*/ 66 w 104"/>
                <a:gd name="T73" fmla="*/ 39 h 39"/>
                <a:gd name="T74" fmla="*/ 68 w 104"/>
                <a:gd name="T75" fmla="*/ 39 h 39"/>
                <a:gd name="T76" fmla="*/ 70 w 104"/>
                <a:gd name="T77" fmla="*/ 39 h 39"/>
                <a:gd name="T78" fmla="*/ 72 w 104"/>
                <a:gd name="T79" fmla="*/ 39 h 39"/>
                <a:gd name="T80" fmla="*/ 74 w 104"/>
                <a:gd name="T81" fmla="*/ 39 h 39"/>
                <a:gd name="T82" fmla="*/ 76 w 104"/>
                <a:gd name="T83" fmla="*/ 39 h 39"/>
                <a:gd name="T84" fmla="*/ 82 w 104"/>
                <a:gd name="T85" fmla="*/ 28 h 39"/>
                <a:gd name="T86" fmla="*/ 92 w 104"/>
                <a:gd name="T87" fmla="*/ 21 h 39"/>
                <a:gd name="T88" fmla="*/ 104 w 104"/>
                <a:gd name="T89" fmla="*/ 18 h 3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4"/>
                <a:gd name="T136" fmla="*/ 0 h 39"/>
                <a:gd name="T137" fmla="*/ 104 w 104"/>
                <a:gd name="T138" fmla="*/ 39 h 3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4" h="39">
                  <a:moveTo>
                    <a:pt x="0" y="0"/>
                  </a:moveTo>
                  <a:lnTo>
                    <a:pt x="0" y="2"/>
                  </a:lnTo>
                  <a:lnTo>
                    <a:pt x="2" y="5"/>
                  </a:lnTo>
                  <a:lnTo>
                    <a:pt x="4" y="5"/>
                  </a:lnTo>
                  <a:lnTo>
                    <a:pt x="4" y="7"/>
                  </a:lnTo>
                  <a:lnTo>
                    <a:pt x="6" y="7"/>
                  </a:lnTo>
                  <a:lnTo>
                    <a:pt x="6" y="9"/>
                  </a:lnTo>
                  <a:lnTo>
                    <a:pt x="8" y="9"/>
                  </a:lnTo>
                  <a:lnTo>
                    <a:pt x="8" y="12"/>
                  </a:lnTo>
                  <a:lnTo>
                    <a:pt x="10" y="12"/>
                  </a:lnTo>
                  <a:lnTo>
                    <a:pt x="12" y="14"/>
                  </a:lnTo>
                  <a:lnTo>
                    <a:pt x="14" y="14"/>
                  </a:lnTo>
                  <a:lnTo>
                    <a:pt x="16" y="14"/>
                  </a:lnTo>
                  <a:lnTo>
                    <a:pt x="18" y="16"/>
                  </a:lnTo>
                  <a:lnTo>
                    <a:pt x="20" y="16"/>
                  </a:lnTo>
                  <a:lnTo>
                    <a:pt x="22" y="16"/>
                  </a:lnTo>
                  <a:lnTo>
                    <a:pt x="22" y="18"/>
                  </a:lnTo>
                  <a:lnTo>
                    <a:pt x="24" y="18"/>
                  </a:lnTo>
                  <a:lnTo>
                    <a:pt x="26" y="18"/>
                  </a:lnTo>
                  <a:lnTo>
                    <a:pt x="28" y="18"/>
                  </a:lnTo>
                  <a:lnTo>
                    <a:pt x="30" y="18"/>
                  </a:lnTo>
                  <a:lnTo>
                    <a:pt x="34" y="28"/>
                  </a:lnTo>
                  <a:lnTo>
                    <a:pt x="42" y="30"/>
                  </a:lnTo>
                  <a:lnTo>
                    <a:pt x="42" y="32"/>
                  </a:lnTo>
                  <a:lnTo>
                    <a:pt x="44" y="35"/>
                  </a:lnTo>
                  <a:lnTo>
                    <a:pt x="46" y="35"/>
                  </a:lnTo>
                  <a:lnTo>
                    <a:pt x="48" y="35"/>
                  </a:lnTo>
                  <a:lnTo>
                    <a:pt x="50" y="35"/>
                  </a:lnTo>
                  <a:lnTo>
                    <a:pt x="50" y="37"/>
                  </a:lnTo>
                  <a:lnTo>
                    <a:pt x="52" y="37"/>
                  </a:lnTo>
                  <a:lnTo>
                    <a:pt x="54" y="37"/>
                  </a:lnTo>
                  <a:lnTo>
                    <a:pt x="56" y="37"/>
                  </a:lnTo>
                  <a:lnTo>
                    <a:pt x="58" y="37"/>
                  </a:lnTo>
                  <a:lnTo>
                    <a:pt x="60" y="39"/>
                  </a:lnTo>
                  <a:lnTo>
                    <a:pt x="62" y="39"/>
                  </a:lnTo>
                  <a:lnTo>
                    <a:pt x="64" y="39"/>
                  </a:lnTo>
                  <a:lnTo>
                    <a:pt x="66" y="39"/>
                  </a:lnTo>
                  <a:lnTo>
                    <a:pt x="68" y="39"/>
                  </a:lnTo>
                  <a:lnTo>
                    <a:pt x="70" y="39"/>
                  </a:lnTo>
                  <a:lnTo>
                    <a:pt x="72" y="39"/>
                  </a:lnTo>
                  <a:lnTo>
                    <a:pt x="74" y="39"/>
                  </a:lnTo>
                  <a:lnTo>
                    <a:pt x="76" y="39"/>
                  </a:lnTo>
                  <a:lnTo>
                    <a:pt x="82" y="28"/>
                  </a:lnTo>
                  <a:lnTo>
                    <a:pt x="92" y="21"/>
                  </a:lnTo>
                  <a:lnTo>
                    <a:pt x="104" y="18"/>
                  </a:lnTo>
                </a:path>
              </a:pathLst>
            </a:custGeom>
            <a:noFill/>
            <a:ln w="508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24" name="Freeform 24">
              <a:extLst>
                <a:ext uri="{FF2B5EF4-FFF2-40B4-BE49-F238E27FC236}">
                  <a16:creationId xmlns:a16="http://schemas.microsoft.com/office/drawing/2014/main" id="{965964A4-1F08-E4C4-1B0F-96C005B34B48}"/>
                </a:ext>
              </a:extLst>
            </p:cNvPr>
            <p:cNvSpPr>
              <a:spLocks/>
            </p:cNvSpPr>
            <p:nvPr/>
          </p:nvSpPr>
          <p:spPr bwMode="auto">
            <a:xfrm>
              <a:off x="2627" y="2209"/>
              <a:ext cx="23" cy="130"/>
            </a:xfrm>
            <a:custGeom>
              <a:avLst/>
              <a:gdLst>
                <a:gd name="T0" fmla="*/ 11 w 23"/>
                <a:gd name="T1" fmla="*/ 130 h 130"/>
                <a:gd name="T2" fmla="*/ 17 w 23"/>
                <a:gd name="T3" fmla="*/ 125 h 130"/>
                <a:gd name="T4" fmla="*/ 23 w 23"/>
                <a:gd name="T5" fmla="*/ 116 h 130"/>
                <a:gd name="T6" fmla="*/ 15 w 23"/>
                <a:gd name="T7" fmla="*/ 109 h 130"/>
                <a:gd name="T8" fmla="*/ 6 w 23"/>
                <a:gd name="T9" fmla="*/ 100 h 130"/>
                <a:gd name="T10" fmla="*/ 4 w 23"/>
                <a:gd name="T11" fmla="*/ 100 h 130"/>
                <a:gd name="T12" fmla="*/ 4 w 23"/>
                <a:gd name="T13" fmla="*/ 95 h 130"/>
                <a:gd name="T14" fmla="*/ 2 w 23"/>
                <a:gd name="T15" fmla="*/ 95 h 130"/>
                <a:gd name="T16" fmla="*/ 2 w 23"/>
                <a:gd name="T17" fmla="*/ 93 h 130"/>
                <a:gd name="T18" fmla="*/ 2 w 23"/>
                <a:gd name="T19" fmla="*/ 90 h 130"/>
                <a:gd name="T20" fmla="*/ 2 w 23"/>
                <a:gd name="T21" fmla="*/ 88 h 130"/>
                <a:gd name="T22" fmla="*/ 2 w 23"/>
                <a:gd name="T23" fmla="*/ 86 h 130"/>
                <a:gd name="T24" fmla="*/ 0 w 23"/>
                <a:gd name="T25" fmla="*/ 84 h 130"/>
                <a:gd name="T26" fmla="*/ 0 w 23"/>
                <a:gd name="T27" fmla="*/ 81 h 130"/>
                <a:gd name="T28" fmla="*/ 0 w 23"/>
                <a:gd name="T29" fmla="*/ 79 h 130"/>
                <a:gd name="T30" fmla="*/ 0 w 23"/>
                <a:gd name="T31" fmla="*/ 77 h 130"/>
                <a:gd name="T32" fmla="*/ 0 w 23"/>
                <a:gd name="T33" fmla="*/ 74 h 130"/>
                <a:gd name="T34" fmla="*/ 0 w 23"/>
                <a:gd name="T35" fmla="*/ 72 h 130"/>
                <a:gd name="T36" fmla="*/ 0 w 23"/>
                <a:gd name="T37" fmla="*/ 70 h 130"/>
                <a:gd name="T38" fmla="*/ 0 w 23"/>
                <a:gd name="T39" fmla="*/ 67 h 130"/>
                <a:gd name="T40" fmla="*/ 0 w 23"/>
                <a:gd name="T41" fmla="*/ 65 h 130"/>
                <a:gd name="T42" fmla="*/ 0 w 23"/>
                <a:gd name="T43" fmla="*/ 63 h 130"/>
                <a:gd name="T44" fmla="*/ 2 w 23"/>
                <a:gd name="T45" fmla="*/ 58 h 130"/>
                <a:gd name="T46" fmla="*/ 2 w 23"/>
                <a:gd name="T47" fmla="*/ 56 h 130"/>
                <a:gd name="T48" fmla="*/ 2 w 23"/>
                <a:gd name="T49" fmla="*/ 51 h 130"/>
                <a:gd name="T50" fmla="*/ 4 w 23"/>
                <a:gd name="T51" fmla="*/ 51 h 130"/>
                <a:gd name="T52" fmla="*/ 4 w 23"/>
                <a:gd name="T53" fmla="*/ 49 h 130"/>
                <a:gd name="T54" fmla="*/ 6 w 23"/>
                <a:gd name="T55" fmla="*/ 46 h 130"/>
                <a:gd name="T56" fmla="*/ 6 w 23"/>
                <a:gd name="T57" fmla="*/ 44 h 130"/>
                <a:gd name="T58" fmla="*/ 6 w 23"/>
                <a:gd name="T59" fmla="*/ 42 h 130"/>
                <a:gd name="T60" fmla="*/ 11 w 23"/>
                <a:gd name="T61" fmla="*/ 39 h 130"/>
                <a:gd name="T62" fmla="*/ 13 w 23"/>
                <a:gd name="T63" fmla="*/ 37 h 130"/>
                <a:gd name="T64" fmla="*/ 15 w 23"/>
                <a:gd name="T65" fmla="*/ 33 h 130"/>
                <a:gd name="T66" fmla="*/ 11 w 23"/>
                <a:gd name="T67" fmla="*/ 16 h 130"/>
                <a:gd name="T68" fmla="*/ 13 w 23"/>
                <a:gd name="T69" fmla="*/ 7 h 130"/>
                <a:gd name="T70" fmla="*/ 21 w 23"/>
                <a:gd name="T71" fmla="*/ 0 h 13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3"/>
                <a:gd name="T109" fmla="*/ 0 h 130"/>
                <a:gd name="T110" fmla="*/ 23 w 23"/>
                <a:gd name="T111" fmla="*/ 130 h 13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3" h="130">
                  <a:moveTo>
                    <a:pt x="11" y="130"/>
                  </a:moveTo>
                  <a:lnTo>
                    <a:pt x="17" y="125"/>
                  </a:lnTo>
                  <a:lnTo>
                    <a:pt x="23" y="116"/>
                  </a:lnTo>
                  <a:lnTo>
                    <a:pt x="15" y="109"/>
                  </a:lnTo>
                  <a:lnTo>
                    <a:pt x="6" y="100"/>
                  </a:lnTo>
                  <a:lnTo>
                    <a:pt x="4" y="100"/>
                  </a:lnTo>
                  <a:lnTo>
                    <a:pt x="4" y="95"/>
                  </a:lnTo>
                  <a:lnTo>
                    <a:pt x="2" y="95"/>
                  </a:lnTo>
                  <a:lnTo>
                    <a:pt x="2" y="93"/>
                  </a:lnTo>
                  <a:lnTo>
                    <a:pt x="2" y="90"/>
                  </a:lnTo>
                  <a:lnTo>
                    <a:pt x="2" y="88"/>
                  </a:lnTo>
                  <a:lnTo>
                    <a:pt x="2" y="86"/>
                  </a:lnTo>
                  <a:lnTo>
                    <a:pt x="0" y="84"/>
                  </a:lnTo>
                  <a:lnTo>
                    <a:pt x="0" y="81"/>
                  </a:lnTo>
                  <a:lnTo>
                    <a:pt x="0" y="79"/>
                  </a:lnTo>
                  <a:lnTo>
                    <a:pt x="0" y="77"/>
                  </a:lnTo>
                  <a:lnTo>
                    <a:pt x="0" y="74"/>
                  </a:lnTo>
                  <a:lnTo>
                    <a:pt x="0" y="72"/>
                  </a:lnTo>
                  <a:lnTo>
                    <a:pt x="0" y="70"/>
                  </a:lnTo>
                  <a:lnTo>
                    <a:pt x="0" y="67"/>
                  </a:lnTo>
                  <a:lnTo>
                    <a:pt x="0" y="65"/>
                  </a:lnTo>
                  <a:lnTo>
                    <a:pt x="0" y="63"/>
                  </a:lnTo>
                  <a:lnTo>
                    <a:pt x="2" y="58"/>
                  </a:lnTo>
                  <a:lnTo>
                    <a:pt x="2" y="56"/>
                  </a:lnTo>
                  <a:lnTo>
                    <a:pt x="2" y="51"/>
                  </a:lnTo>
                  <a:lnTo>
                    <a:pt x="4" y="51"/>
                  </a:lnTo>
                  <a:lnTo>
                    <a:pt x="4" y="49"/>
                  </a:lnTo>
                  <a:lnTo>
                    <a:pt x="6" y="46"/>
                  </a:lnTo>
                  <a:lnTo>
                    <a:pt x="6" y="44"/>
                  </a:lnTo>
                  <a:lnTo>
                    <a:pt x="6" y="42"/>
                  </a:lnTo>
                  <a:lnTo>
                    <a:pt x="11" y="39"/>
                  </a:lnTo>
                  <a:lnTo>
                    <a:pt x="13" y="37"/>
                  </a:lnTo>
                  <a:lnTo>
                    <a:pt x="15" y="33"/>
                  </a:lnTo>
                  <a:lnTo>
                    <a:pt x="11" y="16"/>
                  </a:lnTo>
                  <a:lnTo>
                    <a:pt x="13" y="7"/>
                  </a:lnTo>
                  <a:lnTo>
                    <a:pt x="21" y="0"/>
                  </a:lnTo>
                </a:path>
              </a:pathLst>
            </a:custGeom>
            <a:noFill/>
            <a:ln w="508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25" name="Freeform 25">
              <a:extLst>
                <a:ext uri="{FF2B5EF4-FFF2-40B4-BE49-F238E27FC236}">
                  <a16:creationId xmlns:a16="http://schemas.microsoft.com/office/drawing/2014/main" id="{7583EAD8-8F4F-4927-E783-330F4B472A90}"/>
                </a:ext>
              </a:extLst>
            </p:cNvPr>
            <p:cNvSpPr>
              <a:spLocks/>
            </p:cNvSpPr>
            <p:nvPr/>
          </p:nvSpPr>
          <p:spPr bwMode="auto">
            <a:xfrm>
              <a:off x="2615" y="2126"/>
              <a:ext cx="65" cy="81"/>
            </a:xfrm>
            <a:custGeom>
              <a:avLst/>
              <a:gdLst>
                <a:gd name="T0" fmla="*/ 33 w 65"/>
                <a:gd name="T1" fmla="*/ 81 h 81"/>
                <a:gd name="T2" fmla="*/ 29 w 65"/>
                <a:gd name="T3" fmla="*/ 67 h 81"/>
                <a:gd name="T4" fmla="*/ 25 w 65"/>
                <a:gd name="T5" fmla="*/ 58 h 81"/>
                <a:gd name="T6" fmla="*/ 16 w 65"/>
                <a:gd name="T7" fmla="*/ 55 h 81"/>
                <a:gd name="T8" fmla="*/ 8 w 65"/>
                <a:gd name="T9" fmla="*/ 58 h 81"/>
                <a:gd name="T10" fmla="*/ 0 w 65"/>
                <a:gd name="T11" fmla="*/ 60 h 81"/>
                <a:gd name="T12" fmla="*/ 2 w 65"/>
                <a:gd name="T13" fmla="*/ 51 h 81"/>
                <a:gd name="T14" fmla="*/ 2 w 65"/>
                <a:gd name="T15" fmla="*/ 46 h 81"/>
                <a:gd name="T16" fmla="*/ 4 w 65"/>
                <a:gd name="T17" fmla="*/ 46 h 81"/>
                <a:gd name="T18" fmla="*/ 4 w 65"/>
                <a:gd name="T19" fmla="*/ 44 h 81"/>
                <a:gd name="T20" fmla="*/ 4 w 65"/>
                <a:gd name="T21" fmla="*/ 41 h 81"/>
                <a:gd name="T22" fmla="*/ 6 w 65"/>
                <a:gd name="T23" fmla="*/ 41 h 81"/>
                <a:gd name="T24" fmla="*/ 8 w 65"/>
                <a:gd name="T25" fmla="*/ 39 h 81"/>
                <a:gd name="T26" fmla="*/ 8 w 65"/>
                <a:gd name="T27" fmla="*/ 37 h 81"/>
                <a:gd name="T28" fmla="*/ 10 w 65"/>
                <a:gd name="T29" fmla="*/ 34 h 81"/>
                <a:gd name="T30" fmla="*/ 12 w 65"/>
                <a:gd name="T31" fmla="*/ 34 h 81"/>
                <a:gd name="T32" fmla="*/ 14 w 65"/>
                <a:gd name="T33" fmla="*/ 32 h 81"/>
                <a:gd name="T34" fmla="*/ 14 w 65"/>
                <a:gd name="T35" fmla="*/ 30 h 81"/>
                <a:gd name="T36" fmla="*/ 16 w 65"/>
                <a:gd name="T37" fmla="*/ 27 h 81"/>
                <a:gd name="T38" fmla="*/ 18 w 65"/>
                <a:gd name="T39" fmla="*/ 27 h 81"/>
                <a:gd name="T40" fmla="*/ 18 w 65"/>
                <a:gd name="T41" fmla="*/ 25 h 81"/>
                <a:gd name="T42" fmla="*/ 20 w 65"/>
                <a:gd name="T43" fmla="*/ 25 h 81"/>
                <a:gd name="T44" fmla="*/ 23 w 65"/>
                <a:gd name="T45" fmla="*/ 25 h 81"/>
                <a:gd name="T46" fmla="*/ 23 w 65"/>
                <a:gd name="T47" fmla="*/ 23 h 81"/>
                <a:gd name="T48" fmla="*/ 25 w 65"/>
                <a:gd name="T49" fmla="*/ 23 h 81"/>
                <a:gd name="T50" fmla="*/ 27 w 65"/>
                <a:gd name="T51" fmla="*/ 21 h 81"/>
                <a:gd name="T52" fmla="*/ 27 w 65"/>
                <a:gd name="T53" fmla="*/ 18 h 81"/>
                <a:gd name="T54" fmla="*/ 29 w 65"/>
                <a:gd name="T55" fmla="*/ 18 h 81"/>
                <a:gd name="T56" fmla="*/ 31 w 65"/>
                <a:gd name="T57" fmla="*/ 16 h 81"/>
                <a:gd name="T58" fmla="*/ 33 w 65"/>
                <a:gd name="T59" fmla="*/ 14 h 81"/>
                <a:gd name="T60" fmla="*/ 35 w 65"/>
                <a:gd name="T61" fmla="*/ 11 h 81"/>
                <a:gd name="T62" fmla="*/ 35 w 65"/>
                <a:gd name="T63" fmla="*/ 9 h 81"/>
                <a:gd name="T64" fmla="*/ 37 w 65"/>
                <a:gd name="T65" fmla="*/ 2 h 81"/>
                <a:gd name="T66" fmla="*/ 47 w 65"/>
                <a:gd name="T67" fmla="*/ 0 h 81"/>
                <a:gd name="T68" fmla="*/ 55 w 65"/>
                <a:gd name="T69" fmla="*/ 2 h 81"/>
                <a:gd name="T70" fmla="*/ 65 w 65"/>
                <a:gd name="T71" fmla="*/ 2 h 8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5"/>
                <a:gd name="T109" fmla="*/ 0 h 81"/>
                <a:gd name="T110" fmla="*/ 65 w 65"/>
                <a:gd name="T111" fmla="*/ 81 h 8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5" h="81">
                  <a:moveTo>
                    <a:pt x="33" y="81"/>
                  </a:moveTo>
                  <a:lnTo>
                    <a:pt x="29" y="67"/>
                  </a:lnTo>
                  <a:lnTo>
                    <a:pt x="25" y="58"/>
                  </a:lnTo>
                  <a:lnTo>
                    <a:pt x="16" y="55"/>
                  </a:lnTo>
                  <a:lnTo>
                    <a:pt x="8" y="58"/>
                  </a:lnTo>
                  <a:lnTo>
                    <a:pt x="0" y="60"/>
                  </a:lnTo>
                  <a:lnTo>
                    <a:pt x="2" y="51"/>
                  </a:lnTo>
                  <a:lnTo>
                    <a:pt x="2" y="46"/>
                  </a:lnTo>
                  <a:lnTo>
                    <a:pt x="4" y="46"/>
                  </a:lnTo>
                  <a:lnTo>
                    <a:pt x="4" y="44"/>
                  </a:lnTo>
                  <a:lnTo>
                    <a:pt x="4" y="41"/>
                  </a:lnTo>
                  <a:lnTo>
                    <a:pt x="6" y="41"/>
                  </a:lnTo>
                  <a:lnTo>
                    <a:pt x="8" y="39"/>
                  </a:lnTo>
                  <a:lnTo>
                    <a:pt x="8" y="37"/>
                  </a:lnTo>
                  <a:lnTo>
                    <a:pt x="10" y="34"/>
                  </a:lnTo>
                  <a:lnTo>
                    <a:pt x="12" y="34"/>
                  </a:lnTo>
                  <a:lnTo>
                    <a:pt x="14" y="32"/>
                  </a:lnTo>
                  <a:lnTo>
                    <a:pt x="14" y="30"/>
                  </a:lnTo>
                  <a:lnTo>
                    <a:pt x="16" y="27"/>
                  </a:lnTo>
                  <a:lnTo>
                    <a:pt x="18" y="27"/>
                  </a:lnTo>
                  <a:lnTo>
                    <a:pt x="18" y="25"/>
                  </a:lnTo>
                  <a:lnTo>
                    <a:pt x="20" y="25"/>
                  </a:lnTo>
                  <a:lnTo>
                    <a:pt x="23" y="25"/>
                  </a:lnTo>
                  <a:lnTo>
                    <a:pt x="23" y="23"/>
                  </a:lnTo>
                  <a:lnTo>
                    <a:pt x="25" y="23"/>
                  </a:lnTo>
                  <a:lnTo>
                    <a:pt x="27" y="21"/>
                  </a:lnTo>
                  <a:lnTo>
                    <a:pt x="27" y="18"/>
                  </a:lnTo>
                  <a:lnTo>
                    <a:pt x="29" y="18"/>
                  </a:lnTo>
                  <a:lnTo>
                    <a:pt x="31" y="16"/>
                  </a:lnTo>
                  <a:lnTo>
                    <a:pt x="33" y="14"/>
                  </a:lnTo>
                  <a:lnTo>
                    <a:pt x="35" y="11"/>
                  </a:lnTo>
                  <a:lnTo>
                    <a:pt x="35" y="9"/>
                  </a:lnTo>
                  <a:lnTo>
                    <a:pt x="37" y="2"/>
                  </a:lnTo>
                  <a:lnTo>
                    <a:pt x="47" y="0"/>
                  </a:lnTo>
                  <a:lnTo>
                    <a:pt x="55" y="2"/>
                  </a:lnTo>
                  <a:lnTo>
                    <a:pt x="65" y="2"/>
                  </a:lnTo>
                </a:path>
              </a:pathLst>
            </a:custGeom>
            <a:noFill/>
            <a:ln w="508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26" name="Freeform 26">
              <a:extLst>
                <a:ext uri="{FF2B5EF4-FFF2-40B4-BE49-F238E27FC236}">
                  <a16:creationId xmlns:a16="http://schemas.microsoft.com/office/drawing/2014/main" id="{DA127927-C4EA-5735-1544-FD6D9492552B}"/>
                </a:ext>
              </a:extLst>
            </p:cNvPr>
            <p:cNvSpPr>
              <a:spLocks/>
            </p:cNvSpPr>
            <p:nvPr/>
          </p:nvSpPr>
          <p:spPr bwMode="auto">
            <a:xfrm>
              <a:off x="2662" y="1998"/>
              <a:ext cx="48" cy="128"/>
            </a:xfrm>
            <a:custGeom>
              <a:avLst/>
              <a:gdLst>
                <a:gd name="T0" fmla="*/ 20 w 48"/>
                <a:gd name="T1" fmla="*/ 128 h 128"/>
                <a:gd name="T2" fmla="*/ 20 w 48"/>
                <a:gd name="T3" fmla="*/ 118 h 128"/>
                <a:gd name="T4" fmla="*/ 20 w 48"/>
                <a:gd name="T5" fmla="*/ 116 h 128"/>
                <a:gd name="T6" fmla="*/ 20 w 48"/>
                <a:gd name="T7" fmla="*/ 114 h 128"/>
                <a:gd name="T8" fmla="*/ 20 w 48"/>
                <a:gd name="T9" fmla="*/ 111 h 128"/>
                <a:gd name="T10" fmla="*/ 22 w 48"/>
                <a:gd name="T11" fmla="*/ 109 h 128"/>
                <a:gd name="T12" fmla="*/ 22 w 48"/>
                <a:gd name="T13" fmla="*/ 107 h 128"/>
                <a:gd name="T14" fmla="*/ 22 w 48"/>
                <a:gd name="T15" fmla="*/ 105 h 128"/>
                <a:gd name="T16" fmla="*/ 22 w 48"/>
                <a:gd name="T17" fmla="*/ 102 h 128"/>
                <a:gd name="T18" fmla="*/ 22 w 48"/>
                <a:gd name="T19" fmla="*/ 100 h 128"/>
                <a:gd name="T20" fmla="*/ 22 w 48"/>
                <a:gd name="T21" fmla="*/ 98 h 128"/>
                <a:gd name="T22" fmla="*/ 22 w 48"/>
                <a:gd name="T23" fmla="*/ 95 h 128"/>
                <a:gd name="T24" fmla="*/ 24 w 48"/>
                <a:gd name="T25" fmla="*/ 93 h 128"/>
                <a:gd name="T26" fmla="*/ 24 w 48"/>
                <a:gd name="T27" fmla="*/ 91 h 128"/>
                <a:gd name="T28" fmla="*/ 24 w 48"/>
                <a:gd name="T29" fmla="*/ 88 h 128"/>
                <a:gd name="T30" fmla="*/ 24 w 48"/>
                <a:gd name="T31" fmla="*/ 86 h 128"/>
                <a:gd name="T32" fmla="*/ 24 w 48"/>
                <a:gd name="T33" fmla="*/ 84 h 128"/>
                <a:gd name="T34" fmla="*/ 24 w 48"/>
                <a:gd name="T35" fmla="*/ 81 h 128"/>
                <a:gd name="T36" fmla="*/ 24 w 48"/>
                <a:gd name="T37" fmla="*/ 77 h 128"/>
                <a:gd name="T38" fmla="*/ 24 w 48"/>
                <a:gd name="T39" fmla="*/ 72 h 128"/>
                <a:gd name="T40" fmla="*/ 32 w 48"/>
                <a:gd name="T41" fmla="*/ 70 h 128"/>
                <a:gd name="T42" fmla="*/ 42 w 48"/>
                <a:gd name="T43" fmla="*/ 63 h 128"/>
                <a:gd name="T44" fmla="*/ 48 w 48"/>
                <a:gd name="T45" fmla="*/ 49 h 128"/>
                <a:gd name="T46" fmla="*/ 42 w 48"/>
                <a:gd name="T47" fmla="*/ 42 h 128"/>
                <a:gd name="T48" fmla="*/ 40 w 48"/>
                <a:gd name="T49" fmla="*/ 42 h 128"/>
                <a:gd name="T50" fmla="*/ 38 w 48"/>
                <a:gd name="T51" fmla="*/ 42 h 128"/>
                <a:gd name="T52" fmla="*/ 36 w 48"/>
                <a:gd name="T53" fmla="*/ 42 h 128"/>
                <a:gd name="T54" fmla="*/ 34 w 48"/>
                <a:gd name="T55" fmla="*/ 42 h 128"/>
                <a:gd name="T56" fmla="*/ 34 w 48"/>
                <a:gd name="T57" fmla="*/ 40 h 128"/>
                <a:gd name="T58" fmla="*/ 32 w 48"/>
                <a:gd name="T59" fmla="*/ 40 h 128"/>
                <a:gd name="T60" fmla="*/ 30 w 48"/>
                <a:gd name="T61" fmla="*/ 37 h 128"/>
                <a:gd name="T62" fmla="*/ 28 w 48"/>
                <a:gd name="T63" fmla="*/ 37 h 128"/>
                <a:gd name="T64" fmla="*/ 26 w 48"/>
                <a:gd name="T65" fmla="*/ 37 h 128"/>
                <a:gd name="T66" fmla="*/ 26 w 48"/>
                <a:gd name="T67" fmla="*/ 35 h 128"/>
                <a:gd name="T68" fmla="*/ 24 w 48"/>
                <a:gd name="T69" fmla="*/ 33 h 128"/>
                <a:gd name="T70" fmla="*/ 24 w 48"/>
                <a:gd name="T71" fmla="*/ 30 h 128"/>
                <a:gd name="T72" fmla="*/ 22 w 48"/>
                <a:gd name="T73" fmla="*/ 30 h 128"/>
                <a:gd name="T74" fmla="*/ 22 w 48"/>
                <a:gd name="T75" fmla="*/ 28 h 128"/>
                <a:gd name="T76" fmla="*/ 20 w 48"/>
                <a:gd name="T77" fmla="*/ 28 h 128"/>
                <a:gd name="T78" fmla="*/ 20 w 48"/>
                <a:gd name="T79" fmla="*/ 26 h 128"/>
                <a:gd name="T80" fmla="*/ 20 w 48"/>
                <a:gd name="T81" fmla="*/ 23 h 128"/>
                <a:gd name="T82" fmla="*/ 18 w 48"/>
                <a:gd name="T83" fmla="*/ 23 h 128"/>
                <a:gd name="T84" fmla="*/ 18 w 48"/>
                <a:gd name="T85" fmla="*/ 21 h 128"/>
                <a:gd name="T86" fmla="*/ 18 w 48"/>
                <a:gd name="T87" fmla="*/ 19 h 128"/>
                <a:gd name="T88" fmla="*/ 18 w 48"/>
                <a:gd name="T89" fmla="*/ 14 h 128"/>
                <a:gd name="T90" fmla="*/ 14 w 48"/>
                <a:gd name="T91" fmla="*/ 10 h 128"/>
                <a:gd name="T92" fmla="*/ 10 w 48"/>
                <a:gd name="T93" fmla="*/ 5 h 128"/>
                <a:gd name="T94" fmla="*/ 0 w 48"/>
                <a:gd name="T95" fmla="*/ 0 h 12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8"/>
                <a:gd name="T145" fmla="*/ 0 h 128"/>
                <a:gd name="T146" fmla="*/ 48 w 48"/>
                <a:gd name="T147" fmla="*/ 128 h 12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8" h="128">
                  <a:moveTo>
                    <a:pt x="20" y="128"/>
                  </a:moveTo>
                  <a:lnTo>
                    <a:pt x="20" y="118"/>
                  </a:lnTo>
                  <a:lnTo>
                    <a:pt x="20" y="116"/>
                  </a:lnTo>
                  <a:lnTo>
                    <a:pt x="20" y="114"/>
                  </a:lnTo>
                  <a:lnTo>
                    <a:pt x="20" y="111"/>
                  </a:lnTo>
                  <a:lnTo>
                    <a:pt x="22" y="109"/>
                  </a:lnTo>
                  <a:lnTo>
                    <a:pt x="22" y="107"/>
                  </a:lnTo>
                  <a:lnTo>
                    <a:pt x="22" y="105"/>
                  </a:lnTo>
                  <a:lnTo>
                    <a:pt x="22" y="102"/>
                  </a:lnTo>
                  <a:lnTo>
                    <a:pt x="22" y="100"/>
                  </a:lnTo>
                  <a:lnTo>
                    <a:pt x="22" y="98"/>
                  </a:lnTo>
                  <a:lnTo>
                    <a:pt x="22" y="95"/>
                  </a:lnTo>
                  <a:lnTo>
                    <a:pt x="24" y="93"/>
                  </a:lnTo>
                  <a:lnTo>
                    <a:pt x="24" y="91"/>
                  </a:lnTo>
                  <a:lnTo>
                    <a:pt x="24" y="88"/>
                  </a:lnTo>
                  <a:lnTo>
                    <a:pt x="24" y="86"/>
                  </a:lnTo>
                  <a:lnTo>
                    <a:pt x="24" y="84"/>
                  </a:lnTo>
                  <a:lnTo>
                    <a:pt x="24" y="81"/>
                  </a:lnTo>
                  <a:lnTo>
                    <a:pt x="24" y="77"/>
                  </a:lnTo>
                  <a:lnTo>
                    <a:pt x="24" y="72"/>
                  </a:lnTo>
                  <a:lnTo>
                    <a:pt x="32" y="70"/>
                  </a:lnTo>
                  <a:lnTo>
                    <a:pt x="42" y="63"/>
                  </a:lnTo>
                  <a:lnTo>
                    <a:pt x="48" y="49"/>
                  </a:lnTo>
                  <a:lnTo>
                    <a:pt x="42" y="42"/>
                  </a:lnTo>
                  <a:lnTo>
                    <a:pt x="40" y="42"/>
                  </a:lnTo>
                  <a:lnTo>
                    <a:pt x="38" y="42"/>
                  </a:lnTo>
                  <a:lnTo>
                    <a:pt x="36" y="42"/>
                  </a:lnTo>
                  <a:lnTo>
                    <a:pt x="34" y="42"/>
                  </a:lnTo>
                  <a:lnTo>
                    <a:pt x="34" y="40"/>
                  </a:lnTo>
                  <a:lnTo>
                    <a:pt x="32" y="40"/>
                  </a:lnTo>
                  <a:lnTo>
                    <a:pt x="30" y="37"/>
                  </a:lnTo>
                  <a:lnTo>
                    <a:pt x="28" y="37"/>
                  </a:lnTo>
                  <a:lnTo>
                    <a:pt x="26" y="37"/>
                  </a:lnTo>
                  <a:lnTo>
                    <a:pt x="26" y="35"/>
                  </a:lnTo>
                  <a:lnTo>
                    <a:pt x="24" y="33"/>
                  </a:lnTo>
                  <a:lnTo>
                    <a:pt x="24" y="30"/>
                  </a:lnTo>
                  <a:lnTo>
                    <a:pt x="22" y="30"/>
                  </a:lnTo>
                  <a:lnTo>
                    <a:pt x="22" y="28"/>
                  </a:lnTo>
                  <a:lnTo>
                    <a:pt x="20" y="28"/>
                  </a:lnTo>
                  <a:lnTo>
                    <a:pt x="20" y="26"/>
                  </a:lnTo>
                  <a:lnTo>
                    <a:pt x="20" y="23"/>
                  </a:lnTo>
                  <a:lnTo>
                    <a:pt x="18" y="23"/>
                  </a:lnTo>
                  <a:lnTo>
                    <a:pt x="18" y="21"/>
                  </a:lnTo>
                  <a:lnTo>
                    <a:pt x="18" y="19"/>
                  </a:lnTo>
                  <a:lnTo>
                    <a:pt x="18" y="14"/>
                  </a:lnTo>
                  <a:lnTo>
                    <a:pt x="14" y="10"/>
                  </a:lnTo>
                  <a:lnTo>
                    <a:pt x="10" y="5"/>
                  </a:lnTo>
                  <a:lnTo>
                    <a:pt x="0" y="0"/>
                  </a:lnTo>
                </a:path>
              </a:pathLst>
            </a:custGeom>
            <a:noFill/>
            <a:ln w="508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27" name="Freeform 27">
              <a:extLst>
                <a:ext uri="{FF2B5EF4-FFF2-40B4-BE49-F238E27FC236}">
                  <a16:creationId xmlns:a16="http://schemas.microsoft.com/office/drawing/2014/main" id="{F8D173E0-827B-0AC5-1CA8-0B8DAA163FE5}"/>
                </a:ext>
              </a:extLst>
            </p:cNvPr>
            <p:cNvSpPr>
              <a:spLocks/>
            </p:cNvSpPr>
            <p:nvPr/>
          </p:nvSpPr>
          <p:spPr bwMode="auto">
            <a:xfrm>
              <a:off x="2642" y="1994"/>
              <a:ext cx="18" cy="7"/>
            </a:xfrm>
            <a:custGeom>
              <a:avLst/>
              <a:gdLst>
                <a:gd name="T0" fmla="*/ 18 w 18"/>
                <a:gd name="T1" fmla="*/ 7 h 7"/>
                <a:gd name="T2" fmla="*/ 12 w 18"/>
                <a:gd name="T3" fmla="*/ 7 h 7"/>
                <a:gd name="T4" fmla="*/ 6 w 18"/>
                <a:gd name="T5" fmla="*/ 2 h 7"/>
                <a:gd name="T6" fmla="*/ 0 w 18"/>
                <a:gd name="T7" fmla="*/ 0 h 7"/>
                <a:gd name="T8" fmla="*/ 0 60000 65536"/>
                <a:gd name="T9" fmla="*/ 0 60000 65536"/>
                <a:gd name="T10" fmla="*/ 0 60000 65536"/>
                <a:gd name="T11" fmla="*/ 0 60000 65536"/>
                <a:gd name="T12" fmla="*/ 0 w 18"/>
                <a:gd name="T13" fmla="*/ 0 h 7"/>
                <a:gd name="T14" fmla="*/ 18 w 18"/>
                <a:gd name="T15" fmla="*/ 7 h 7"/>
              </a:gdLst>
              <a:ahLst/>
              <a:cxnLst>
                <a:cxn ang="T8">
                  <a:pos x="T0" y="T1"/>
                </a:cxn>
                <a:cxn ang="T9">
                  <a:pos x="T2" y="T3"/>
                </a:cxn>
                <a:cxn ang="T10">
                  <a:pos x="T4" y="T5"/>
                </a:cxn>
                <a:cxn ang="T11">
                  <a:pos x="T6" y="T7"/>
                </a:cxn>
              </a:cxnLst>
              <a:rect l="T12" t="T13" r="T14" b="T15"/>
              <a:pathLst>
                <a:path w="18" h="7">
                  <a:moveTo>
                    <a:pt x="18" y="7"/>
                  </a:moveTo>
                  <a:lnTo>
                    <a:pt x="12" y="7"/>
                  </a:lnTo>
                  <a:lnTo>
                    <a:pt x="6" y="2"/>
                  </a:lnTo>
                  <a:lnTo>
                    <a:pt x="0" y="0"/>
                  </a:lnTo>
                </a:path>
              </a:pathLst>
            </a:custGeom>
            <a:noFill/>
            <a:ln w="508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grpSp>
          <p:nvGrpSpPr>
            <p:cNvPr id="28" name="Group 30">
              <a:extLst>
                <a:ext uri="{FF2B5EF4-FFF2-40B4-BE49-F238E27FC236}">
                  <a16:creationId xmlns:a16="http://schemas.microsoft.com/office/drawing/2014/main" id="{C960A3AA-6B5C-6932-9DB5-B4BF09CB5AAE}"/>
                </a:ext>
              </a:extLst>
            </p:cNvPr>
            <p:cNvGrpSpPr>
              <a:grpSpLocks/>
            </p:cNvGrpSpPr>
            <p:nvPr/>
          </p:nvGrpSpPr>
          <p:grpSpPr bwMode="auto">
            <a:xfrm>
              <a:off x="1962" y="2232"/>
              <a:ext cx="174" cy="283"/>
              <a:chOff x="1962" y="2232"/>
              <a:chExt cx="174" cy="283"/>
            </a:xfrm>
          </p:grpSpPr>
          <p:sp>
            <p:nvSpPr>
              <p:cNvPr id="102" name="Freeform 28">
                <a:extLst>
                  <a:ext uri="{FF2B5EF4-FFF2-40B4-BE49-F238E27FC236}">
                    <a16:creationId xmlns:a16="http://schemas.microsoft.com/office/drawing/2014/main" id="{1DE61DC8-24E0-5F33-36F6-A95D5C927505}"/>
                  </a:ext>
                </a:extLst>
              </p:cNvPr>
              <p:cNvSpPr>
                <a:spLocks/>
              </p:cNvSpPr>
              <p:nvPr/>
            </p:nvSpPr>
            <p:spPr bwMode="auto">
              <a:xfrm>
                <a:off x="2028" y="2232"/>
                <a:ext cx="108" cy="278"/>
              </a:xfrm>
              <a:custGeom>
                <a:avLst/>
                <a:gdLst>
                  <a:gd name="T0" fmla="*/ 34 w 108"/>
                  <a:gd name="T1" fmla="*/ 3 h 278"/>
                  <a:gd name="T2" fmla="*/ 48 w 108"/>
                  <a:gd name="T3" fmla="*/ 16 h 278"/>
                  <a:gd name="T4" fmla="*/ 60 w 108"/>
                  <a:gd name="T5" fmla="*/ 23 h 278"/>
                  <a:gd name="T6" fmla="*/ 66 w 108"/>
                  <a:gd name="T7" fmla="*/ 26 h 278"/>
                  <a:gd name="T8" fmla="*/ 72 w 108"/>
                  <a:gd name="T9" fmla="*/ 26 h 278"/>
                  <a:gd name="T10" fmla="*/ 78 w 108"/>
                  <a:gd name="T11" fmla="*/ 28 h 278"/>
                  <a:gd name="T12" fmla="*/ 84 w 108"/>
                  <a:gd name="T13" fmla="*/ 28 h 278"/>
                  <a:gd name="T14" fmla="*/ 88 w 108"/>
                  <a:gd name="T15" fmla="*/ 30 h 278"/>
                  <a:gd name="T16" fmla="*/ 94 w 108"/>
                  <a:gd name="T17" fmla="*/ 33 h 278"/>
                  <a:gd name="T18" fmla="*/ 100 w 108"/>
                  <a:gd name="T19" fmla="*/ 35 h 278"/>
                  <a:gd name="T20" fmla="*/ 104 w 108"/>
                  <a:gd name="T21" fmla="*/ 44 h 278"/>
                  <a:gd name="T22" fmla="*/ 108 w 108"/>
                  <a:gd name="T23" fmla="*/ 54 h 278"/>
                  <a:gd name="T24" fmla="*/ 104 w 108"/>
                  <a:gd name="T25" fmla="*/ 67 h 278"/>
                  <a:gd name="T26" fmla="*/ 98 w 108"/>
                  <a:gd name="T27" fmla="*/ 72 h 278"/>
                  <a:gd name="T28" fmla="*/ 94 w 108"/>
                  <a:gd name="T29" fmla="*/ 77 h 278"/>
                  <a:gd name="T30" fmla="*/ 92 w 108"/>
                  <a:gd name="T31" fmla="*/ 81 h 278"/>
                  <a:gd name="T32" fmla="*/ 88 w 108"/>
                  <a:gd name="T33" fmla="*/ 86 h 278"/>
                  <a:gd name="T34" fmla="*/ 86 w 108"/>
                  <a:gd name="T35" fmla="*/ 91 h 278"/>
                  <a:gd name="T36" fmla="*/ 82 w 108"/>
                  <a:gd name="T37" fmla="*/ 95 h 278"/>
                  <a:gd name="T38" fmla="*/ 82 w 108"/>
                  <a:gd name="T39" fmla="*/ 102 h 278"/>
                  <a:gd name="T40" fmla="*/ 76 w 108"/>
                  <a:gd name="T41" fmla="*/ 116 h 278"/>
                  <a:gd name="T42" fmla="*/ 68 w 108"/>
                  <a:gd name="T43" fmla="*/ 142 h 278"/>
                  <a:gd name="T44" fmla="*/ 62 w 108"/>
                  <a:gd name="T45" fmla="*/ 142 h 278"/>
                  <a:gd name="T46" fmla="*/ 58 w 108"/>
                  <a:gd name="T47" fmla="*/ 144 h 278"/>
                  <a:gd name="T48" fmla="*/ 54 w 108"/>
                  <a:gd name="T49" fmla="*/ 146 h 278"/>
                  <a:gd name="T50" fmla="*/ 48 w 108"/>
                  <a:gd name="T51" fmla="*/ 146 h 278"/>
                  <a:gd name="T52" fmla="*/ 44 w 108"/>
                  <a:gd name="T53" fmla="*/ 149 h 278"/>
                  <a:gd name="T54" fmla="*/ 40 w 108"/>
                  <a:gd name="T55" fmla="*/ 146 h 278"/>
                  <a:gd name="T56" fmla="*/ 44 w 108"/>
                  <a:gd name="T57" fmla="*/ 165 h 278"/>
                  <a:gd name="T58" fmla="*/ 44 w 108"/>
                  <a:gd name="T59" fmla="*/ 186 h 278"/>
                  <a:gd name="T60" fmla="*/ 40 w 108"/>
                  <a:gd name="T61" fmla="*/ 190 h 278"/>
                  <a:gd name="T62" fmla="*/ 36 w 108"/>
                  <a:gd name="T63" fmla="*/ 195 h 278"/>
                  <a:gd name="T64" fmla="*/ 32 w 108"/>
                  <a:gd name="T65" fmla="*/ 200 h 278"/>
                  <a:gd name="T66" fmla="*/ 28 w 108"/>
                  <a:gd name="T67" fmla="*/ 204 h 278"/>
                  <a:gd name="T68" fmla="*/ 26 w 108"/>
                  <a:gd name="T69" fmla="*/ 209 h 278"/>
                  <a:gd name="T70" fmla="*/ 22 w 108"/>
                  <a:gd name="T71" fmla="*/ 211 h 278"/>
                  <a:gd name="T72" fmla="*/ 40 w 108"/>
                  <a:gd name="T73" fmla="*/ 234 h 278"/>
                  <a:gd name="T74" fmla="*/ 34 w 108"/>
                  <a:gd name="T75" fmla="*/ 237 h 278"/>
                  <a:gd name="T76" fmla="*/ 28 w 108"/>
                  <a:gd name="T77" fmla="*/ 239 h 278"/>
                  <a:gd name="T78" fmla="*/ 24 w 108"/>
                  <a:gd name="T79" fmla="*/ 241 h 278"/>
                  <a:gd name="T80" fmla="*/ 18 w 108"/>
                  <a:gd name="T81" fmla="*/ 244 h 278"/>
                  <a:gd name="T82" fmla="*/ 14 w 108"/>
                  <a:gd name="T83" fmla="*/ 246 h 278"/>
                  <a:gd name="T84" fmla="*/ 10 w 108"/>
                  <a:gd name="T85" fmla="*/ 248 h 278"/>
                  <a:gd name="T86" fmla="*/ 6 w 108"/>
                  <a:gd name="T87" fmla="*/ 255 h 278"/>
                  <a:gd name="T88" fmla="*/ 2 w 108"/>
                  <a:gd name="T89" fmla="*/ 260 h 278"/>
                  <a:gd name="T90" fmla="*/ 0 w 108"/>
                  <a:gd name="T91" fmla="*/ 278 h 27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8"/>
                  <a:gd name="T139" fmla="*/ 0 h 278"/>
                  <a:gd name="T140" fmla="*/ 108 w 108"/>
                  <a:gd name="T141" fmla="*/ 278 h 27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8" h="278">
                    <a:moveTo>
                      <a:pt x="16" y="10"/>
                    </a:moveTo>
                    <a:lnTo>
                      <a:pt x="28" y="5"/>
                    </a:lnTo>
                    <a:lnTo>
                      <a:pt x="34" y="3"/>
                    </a:lnTo>
                    <a:lnTo>
                      <a:pt x="50" y="0"/>
                    </a:lnTo>
                    <a:lnTo>
                      <a:pt x="58" y="5"/>
                    </a:lnTo>
                    <a:lnTo>
                      <a:pt x="48" y="16"/>
                    </a:lnTo>
                    <a:lnTo>
                      <a:pt x="58" y="19"/>
                    </a:lnTo>
                    <a:lnTo>
                      <a:pt x="58" y="21"/>
                    </a:lnTo>
                    <a:lnTo>
                      <a:pt x="60" y="23"/>
                    </a:lnTo>
                    <a:lnTo>
                      <a:pt x="62" y="23"/>
                    </a:lnTo>
                    <a:lnTo>
                      <a:pt x="64" y="23"/>
                    </a:lnTo>
                    <a:lnTo>
                      <a:pt x="66" y="26"/>
                    </a:lnTo>
                    <a:lnTo>
                      <a:pt x="68" y="26"/>
                    </a:lnTo>
                    <a:lnTo>
                      <a:pt x="70" y="26"/>
                    </a:lnTo>
                    <a:lnTo>
                      <a:pt x="72" y="26"/>
                    </a:lnTo>
                    <a:lnTo>
                      <a:pt x="74" y="26"/>
                    </a:lnTo>
                    <a:lnTo>
                      <a:pt x="76" y="28"/>
                    </a:lnTo>
                    <a:lnTo>
                      <a:pt x="78" y="28"/>
                    </a:lnTo>
                    <a:lnTo>
                      <a:pt x="80" y="28"/>
                    </a:lnTo>
                    <a:lnTo>
                      <a:pt x="82" y="28"/>
                    </a:lnTo>
                    <a:lnTo>
                      <a:pt x="84" y="28"/>
                    </a:lnTo>
                    <a:lnTo>
                      <a:pt x="86" y="28"/>
                    </a:lnTo>
                    <a:lnTo>
                      <a:pt x="86" y="30"/>
                    </a:lnTo>
                    <a:lnTo>
                      <a:pt x="88" y="30"/>
                    </a:lnTo>
                    <a:lnTo>
                      <a:pt x="90" y="33"/>
                    </a:lnTo>
                    <a:lnTo>
                      <a:pt x="92" y="33"/>
                    </a:lnTo>
                    <a:lnTo>
                      <a:pt x="94" y="33"/>
                    </a:lnTo>
                    <a:lnTo>
                      <a:pt x="96" y="35"/>
                    </a:lnTo>
                    <a:lnTo>
                      <a:pt x="98" y="35"/>
                    </a:lnTo>
                    <a:lnTo>
                      <a:pt x="100" y="35"/>
                    </a:lnTo>
                    <a:lnTo>
                      <a:pt x="100" y="37"/>
                    </a:lnTo>
                    <a:lnTo>
                      <a:pt x="102" y="37"/>
                    </a:lnTo>
                    <a:lnTo>
                      <a:pt x="104" y="44"/>
                    </a:lnTo>
                    <a:lnTo>
                      <a:pt x="100" y="54"/>
                    </a:lnTo>
                    <a:lnTo>
                      <a:pt x="102" y="58"/>
                    </a:lnTo>
                    <a:lnTo>
                      <a:pt x="108" y="54"/>
                    </a:lnTo>
                    <a:lnTo>
                      <a:pt x="108" y="63"/>
                    </a:lnTo>
                    <a:lnTo>
                      <a:pt x="106" y="65"/>
                    </a:lnTo>
                    <a:lnTo>
                      <a:pt x="104" y="67"/>
                    </a:lnTo>
                    <a:lnTo>
                      <a:pt x="102" y="70"/>
                    </a:lnTo>
                    <a:lnTo>
                      <a:pt x="100" y="72"/>
                    </a:lnTo>
                    <a:lnTo>
                      <a:pt x="98" y="72"/>
                    </a:lnTo>
                    <a:lnTo>
                      <a:pt x="96" y="74"/>
                    </a:lnTo>
                    <a:lnTo>
                      <a:pt x="96" y="77"/>
                    </a:lnTo>
                    <a:lnTo>
                      <a:pt x="94" y="77"/>
                    </a:lnTo>
                    <a:lnTo>
                      <a:pt x="94" y="79"/>
                    </a:lnTo>
                    <a:lnTo>
                      <a:pt x="92" y="79"/>
                    </a:lnTo>
                    <a:lnTo>
                      <a:pt x="92" y="81"/>
                    </a:lnTo>
                    <a:lnTo>
                      <a:pt x="90" y="84"/>
                    </a:lnTo>
                    <a:lnTo>
                      <a:pt x="88" y="84"/>
                    </a:lnTo>
                    <a:lnTo>
                      <a:pt x="88" y="86"/>
                    </a:lnTo>
                    <a:lnTo>
                      <a:pt x="86" y="86"/>
                    </a:lnTo>
                    <a:lnTo>
                      <a:pt x="86" y="88"/>
                    </a:lnTo>
                    <a:lnTo>
                      <a:pt x="86" y="91"/>
                    </a:lnTo>
                    <a:lnTo>
                      <a:pt x="84" y="93"/>
                    </a:lnTo>
                    <a:lnTo>
                      <a:pt x="84" y="95"/>
                    </a:lnTo>
                    <a:lnTo>
                      <a:pt x="82" y="95"/>
                    </a:lnTo>
                    <a:lnTo>
                      <a:pt x="82" y="98"/>
                    </a:lnTo>
                    <a:lnTo>
                      <a:pt x="82" y="100"/>
                    </a:lnTo>
                    <a:lnTo>
                      <a:pt x="82" y="102"/>
                    </a:lnTo>
                    <a:lnTo>
                      <a:pt x="80" y="105"/>
                    </a:lnTo>
                    <a:lnTo>
                      <a:pt x="80" y="107"/>
                    </a:lnTo>
                    <a:lnTo>
                      <a:pt x="76" y="116"/>
                    </a:lnTo>
                    <a:lnTo>
                      <a:pt x="62" y="121"/>
                    </a:lnTo>
                    <a:lnTo>
                      <a:pt x="66" y="132"/>
                    </a:lnTo>
                    <a:lnTo>
                      <a:pt x="68" y="142"/>
                    </a:lnTo>
                    <a:lnTo>
                      <a:pt x="66" y="142"/>
                    </a:lnTo>
                    <a:lnTo>
                      <a:pt x="64" y="142"/>
                    </a:lnTo>
                    <a:lnTo>
                      <a:pt x="62" y="142"/>
                    </a:lnTo>
                    <a:lnTo>
                      <a:pt x="62" y="144"/>
                    </a:lnTo>
                    <a:lnTo>
                      <a:pt x="60" y="144"/>
                    </a:lnTo>
                    <a:lnTo>
                      <a:pt x="58" y="144"/>
                    </a:lnTo>
                    <a:lnTo>
                      <a:pt x="58" y="146"/>
                    </a:lnTo>
                    <a:lnTo>
                      <a:pt x="56" y="146"/>
                    </a:lnTo>
                    <a:lnTo>
                      <a:pt x="54" y="146"/>
                    </a:lnTo>
                    <a:lnTo>
                      <a:pt x="52" y="146"/>
                    </a:lnTo>
                    <a:lnTo>
                      <a:pt x="50" y="146"/>
                    </a:lnTo>
                    <a:lnTo>
                      <a:pt x="48" y="146"/>
                    </a:lnTo>
                    <a:lnTo>
                      <a:pt x="48" y="149"/>
                    </a:lnTo>
                    <a:lnTo>
                      <a:pt x="46" y="149"/>
                    </a:lnTo>
                    <a:lnTo>
                      <a:pt x="44" y="149"/>
                    </a:lnTo>
                    <a:lnTo>
                      <a:pt x="42" y="149"/>
                    </a:lnTo>
                    <a:lnTo>
                      <a:pt x="40" y="149"/>
                    </a:lnTo>
                    <a:lnTo>
                      <a:pt x="40" y="146"/>
                    </a:lnTo>
                    <a:lnTo>
                      <a:pt x="38" y="151"/>
                    </a:lnTo>
                    <a:lnTo>
                      <a:pt x="40" y="162"/>
                    </a:lnTo>
                    <a:lnTo>
                      <a:pt x="44" y="165"/>
                    </a:lnTo>
                    <a:lnTo>
                      <a:pt x="42" y="169"/>
                    </a:lnTo>
                    <a:lnTo>
                      <a:pt x="40" y="181"/>
                    </a:lnTo>
                    <a:lnTo>
                      <a:pt x="44" y="186"/>
                    </a:lnTo>
                    <a:lnTo>
                      <a:pt x="42" y="188"/>
                    </a:lnTo>
                    <a:lnTo>
                      <a:pt x="42" y="190"/>
                    </a:lnTo>
                    <a:lnTo>
                      <a:pt x="40" y="190"/>
                    </a:lnTo>
                    <a:lnTo>
                      <a:pt x="40" y="193"/>
                    </a:lnTo>
                    <a:lnTo>
                      <a:pt x="38" y="193"/>
                    </a:lnTo>
                    <a:lnTo>
                      <a:pt x="36" y="195"/>
                    </a:lnTo>
                    <a:lnTo>
                      <a:pt x="34" y="197"/>
                    </a:lnTo>
                    <a:lnTo>
                      <a:pt x="34" y="200"/>
                    </a:lnTo>
                    <a:lnTo>
                      <a:pt x="32" y="200"/>
                    </a:lnTo>
                    <a:lnTo>
                      <a:pt x="32" y="202"/>
                    </a:lnTo>
                    <a:lnTo>
                      <a:pt x="30" y="202"/>
                    </a:lnTo>
                    <a:lnTo>
                      <a:pt x="28" y="204"/>
                    </a:lnTo>
                    <a:lnTo>
                      <a:pt x="26" y="204"/>
                    </a:lnTo>
                    <a:lnTo>
                      <a:pt x="26" y="207"/>
                    </a:lnTo>
                    <a:lnTo>
                      <a:pt x="26" y="209"/>
                    </a:lnTo>
                    <a:lnTo>
                      <a:pt x="24" y="209"/>
                    </a:lnTo>
                    <a:lnTo>
                      <a:pt x="24" y="211"/>
                    </a:lnTo>
                    <a:lnTo>
                      <a:pt x="22" y="211"/>
                    </a:lnTo>
                    <a:lnTo>
                      <a:pt x="26" y="218"/>
                    </a:lnTo>
                    <a:lnTo>
                      <a:pt x="34" y="225"/>
                    </a:lnTo>
                    <a:lnTo>
                      <a:pt x="40" y="234"/>
                    </a:lnTo>
                    <a:lnTo>
                      <a:pt x="36" y="234"/>
                    </a:lnTo>
                    <a:lnTo>
                      <a:pt x="36" y="237"/>
                    </a:lnTo>
                    <a:lnTo>
                      <a:pt x="34" y="237"/>
                    </a:lnTo>
                    <a:lnTo>
                      <a:pt x="32" y="237"/>
                    </a:lnTo>
                    <a:lnTo>
                      <a:pt x="30" y="237"/>
                    </a:lnTo>
                    <a:lnTo>
                      <a:pt x="28" y="239"/>
                    </a:lnTo>
                    <a:lnTo>
                      <a:pt x="26" y="239"/>
                    </a:lnTo>
                    <a:lnTo>
                      <a:pt x="24" y="239"/>
                    </a:lnTo>
                    <a:lnTo>
                      <a:pt x="24" y="241"/>
                    </a:lnTo>
                    <a:lnTo>
                      <a:pt x="20" y="241"/>
                    </a:lnTo>
                    <a:lnTo>
                      <a:pt x="20" y="244"/>
                    </a:lnTo>
                    <a:lnTo>
                      <a:pt x="18" y="244"/>
                    </a:lnTo>
                    <a:lnTo>
                      <a:pt x="16" y="244"/>
                    </a:lnTo>
                    <a:lnTo>
                      <a:pt x="16" y="246"/>
                    </a:lnTo>
                    <a:lnTo>
                      <a:pt x="14" y="246"/>
                    </a:lnTo>
                    <a:lnTo>
                      <a:pt x="12" y="246"/>
                    </a:lnTo>
                    <a:lnTo>
                      <a:pt x="12" y="248"/>
                    </a:lnTo>
                    <a:lnTo>
                      <a:pt x="10" y="248"/>
                    </a:lnTo>
                    <a:lnTo>
                      <a:pt x="8" y="251"/>
                    </a:lnTo>
                    <a:lnTo>
                      <a:pt x="6" y="253"/>
                    </a:lnTo>
                    <a:lnTo>
                      <a:pt x="6" y="255"/>
                    </a:lnTo>
                    <a:lnTo>
                      <a:pt x="4" y="255"/>
                    </a:lnTo>
                    <a:lnTo>
                      <a:pt x="4" y="257"/>
                    </a:lnTo>
                    <a:lnTo>
                      <a:pt x="2" y="260"/>
                    </a:lnTo>
                    <a:lnTo>
                      <a:pt x="2" y="262"/>
                    </a:lnTo>
                    <a:lnTo>
                      <a:pt x="2" y="264"/>
                    </a:lnTo>
                    <a:lnTo>
                      <a:pt x="0" y="278"/>
                    </a:lnTo>
                  </a:path>
                </a:pathLst>
              </a:custGeom>
              <a:noFill/>
              <a:ln w="508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103" name="Freeform 29">
                <a:extLst>
                  <a:ext uri="{FF2B5EF4-FFF2-40B4-BE49-F238E27FC236}">
                    <a16:creationId xmlns:a16="http://schemas.microsoft.com/office/drawing/2014/main" id="{DC0C2533-A63C-9F41-940F-2954FC655C95}"/>
                  </a:ext>
                </a:extLst>
              </p:cNvPr>
              <p:cNvSpPr>
                <a:spLocks/>
              </p:cNvSpPr>
              <p:nvPr/>
            </p:nvSpPr>
            <p:spPr bwMode="auto">
              <a:xfrm>
                <a:off x="1962" y="2242"/>
                <a:ext cx="86" cy="273"/>
              </a:xfrm>
              <a:custGeom>
                <a:avLst/>
                <a:gdLst>
                  <a:gd name="T0" fmla="*/ 48 w 86"/>
                  <a:gd name="T1" fmla="*/ 273 h 273"/>
                  <a:gd name="T2" fmla="*/ 14 w 86"/>
                  <a:gd name="T3" fmla="*/ 250 h 273"/>
                  <a:gd name="T4" fmla="*/ 2 w 86"/>
                  <a:gd name="T5" fmla="*/ 252 h 273"/>
                  <a:gd name="T6" fmla="*/ 4 w 86"/>
                  <a:gd name="T7" fmla="*/ 247 h 273"/>
                  <a:gd name="T8" fmla="*/ 8 w 86"/>
                  <a:gd name="T9" fmla="*/ 243 h 273"/>
                  <a:gd name="T10" fmla="*/ 10 w 86"/>
                  <a:gd name="T11" fmla="*/ 238 h 273"/>
                  <a:gd name="T12" fmla="*/ 12 w 86"/>
                  <a:gd name="T13" fmla="*/ 234 h 273"/>
                  <a:gd name="T14" fmla="*/ 14 w 86"/>
                  <a:gd name="T15" fmla="*/ 229 h 273"/>
                  <a:gd name="T16" fmla="*/ 16 w 86"/>
                  <a:gd name="T17" fmla="*/ 227 h 273"/>
                  <a:gd name="T18" fmla="*/ 18 w 86"/>
                  <a:gd name="T19" fmla="*/ 220 h 273"/>
                  <a:gd name="T20" fmla="*/ 20 w 86"/>
                  <a:gd name="T21" fmla="*/ 215 h 273"/>
                  <a:gd name="T22" fmla="*/ 22 w 86"/>
                  <a:gd name="T23" fmla="*/ 210 h 273"/>
                  <a:gd name="T24" fmla="*/ 22 w 86"/>
                  <a:gd name="T25" fmla="*/ 206 h 273"/>
                  <a:gd name="T26" fmla="*/ 24 w 86"/>
                  <a:gd name="T27" fmla="*/ 201 h 273"/>
                  <a:gd name="T28" fmla="*/ 24 w 86"/>
                  <a:gd name="T29" fmla="*/ 197 h 273"/>
                  <a:gd name="T30" fmla="*/ 26 w 86"/>
                  <a:gd name="T31" fmla="*/ 192 h 273"/>
                  <a:gd name="T32" fmla="*/ 28 w 86"/>
                  <a:gd name="T33" fmla="*/ 187 h 273"/>
                  <a:gd name="T34" fmla="*/ 34 w 86"/>
                  <a:gd name="T35" fmla="*/ 173 h 273"/>
                  <a:gd name="T36" fmla="*/ 14 w 86"/>
                  <a:gd name="T37" fmla="*/ 166 h 273"/>
                  <a:gd name="T38" fmla="*/ 16 w 86"/>
                  <a:gd name="T39" fmla="*/ 148 h 273"/>
                  <a:gd name="T40" fmla="*/ 18 w 86"/>
                  <a:gd name="T41" fmla="*/ 143 h 273"/>
                  <a:gd name="T42" fmla="*/ 20 w 86"/>
                  <a:gd name="T43" fmla="*/ 139 h 273"/>
                  <a:gd name="T44" fmla="*/ 24 w 86"/>
                  <a:gd name="T45" fmla="*/ 136 h 273"/>
                  <a:gd name="T46" fmla="*/ 26 w 86"/>
                  <a:gd name="T47" fmla="*/ 132 h 273"/>
                  <a:gd name="T48" fmla="*/ 28 w 86"/>
                  <a:gd name="T49" fmla="*/ 127 h 273"/>
                  <a:gd name="T50" fmla="*/ 30 w 86"/>
                  <a:gd name="T51" fmla="*/ 122 h 273"/>
                  <a:gd name="T52" fmla="*/ 34 w 86"/>
                  <a:gd name="T53" fmla="*/ 120 h 273"/>
                  <a:gd name="T54" fmla="*/ 36 w 86"/>
                  <a:gd name="T55" fmla="*/ 115 h 273"/>
                  <a:gd name="T56" fmla="*/ 40 w 86"/>
                  <a:gd name="T57" fmla="*/ 111 h 273"/>
                  <a:gd name="T58" fmla="*/ 44 w 86"/>
                  <a:gd name="T59" fmla="*/ 106 h 273"/>
                  <a:gd name="T60" fmla="*/ 46 w 86"/>
                  <a:gd name="T61" fmla="*/ 104 h 273"/>
                  <a:gd name="T62" fmla="*/ 48 w 86"/>
                  <a:gd name="T63" fmla="*/ 99 h 273"/>
                  <a:gd name="T64" fmla="*/ 52 w 86"/>
                  <a:gd name="T65" fmla="*/ 97 h 273"/>
                  <a:gd name="T66" fmla="*/ 54 w 86"/>
                  <a:gd name="T67" fmla="*/ 92 h 273"/>
                  <a:gd name="T68" fmla="*/ 58 w 86"/>
                  <a:gd name="T69" fmla="*/ 88 h 273"/>
                  <a:gd name="T70" fmla="*/ 78 w 86"/>
                  <a:gd name="T71" fmla="*/ 51 h 273"/>
                  <a:gd name="T72" fmla="*/ 82 w 86"/>
                  <a:gd name="T73" fmla="*/ 13 h 27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6"/>
                  <a:gd name="T112" fmla="*/ 0 h 273"/>
                  <a:gd name="T113" fmla="*/ 86 w 86"/>
                  <a:gd name="T114" fmla="*/ 273 h 27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6" h="273">
                    <a:moveTo>
                      <a:pt x="62" y="268"/>
                    </a:moveTo>
                    <a:lnTo>
                      <a:pt x="48" y="273"/>
                    </a:lnTo>
                    <a:lnTo>
                      <a:pt x="38" y="266"/>
                    </a:lnTo>
                    <a:lnTo>
                      <a:pt x="14" y="250"/>
                    </a:lnTo>
                    <a:lnTo>
                      <a:pt x="0" y="252"/>
                    </a:lnTo>
                    <a:lnTo>
                      <a:pt x="2" y="252"/>
                    </a:lnTo>
                    <a:lnTo>
                      <a:pt x="2" y="250"/>
                    </a:lnTo>
                    <a:lnTo>
                      <a:pt x="4" y="247"/>
                    </a:lnTo>
                    <a:lnTo>
                      <a:pt x="6" y="245"/>
                    </a:lnTo>
                    <a:lnTo>
                      <a:pt x="8" y="243"/>
                    </a:lnTo>
                    <a:lnTo>
                      <a:pt x="8" y="241"/>
                    </a:lnTo>
                    <a:lnTo>
                      <a:pt x="10" y="238"/>
                    </a:lnTo>
                    <a:lnTo>
                      <a:pt x="10" y="236"/>
                    </a:lnTo>
                    <a:lnTo>
                      <a:pt x="12" y="234"/>
                    </a:lnTo>
                    <a:lnTo>
                      <a:pt x="14" y="234"/>
                    </a:lnTo>
                    <a:lnTo>
                      <a:pt x="14" y="229"/>
                    </a:lnTo>
                    <a:lnTo>
                      <a:pt x="14" y="227"/>
                    </a:lnTo>
                    <a:lnTo>
                      <a:pt x="16" y="227"/>
                    </a:lnTo>
                    <a:lnTo>
                      <a:pt x="16" y="224"/>
                    </a:lnTo>
                    <a:lnTo>
                      <a:pt x="18" y="220"/>
                    </a:lnTo>
                    <a:lnTo>
                      <a:pt x="18" y="217"/>
                    </a:lnTo>
                    <a:lnTo>
                      <a:pt x="20" y="215"/>
                    </a:lnTo>
                    <a:lnTo>
                      <a:pt x="20" y="213"/>
                    </a:lnTo>
                    <a:lnTo>
                      <a:pt x="22" y="210"/>
                    </a:lnTo>
                    <a:lnTo>
                      <a:pt x="22" y="208"/>
                    </a:lnTo>
                    <a:lnTo>
                      <a:pt x="22" y="206"/>
                    </a:lnTo>
                    <a:lnTo>
                      <a:pt x="24" y="203"/>
                    </a:lnTo>
                    <a:lnTo>
                      <a:pt x="24" y="201"/>
                    </a:lnTo>
                    <a:lnTo>
                      <a:pt x="24" y="199"/>
                    </a:lnTo>
                    <a:lnTo>
                      <a:pt x="24" y="197"/>
                    </a:lnTo>
                    <a:lnTo>
                      <a:pt x="26" y="194"/>
                    </a:lnTo>
                    <a:lnTo>
                      <a:pt x="26" y="192"/>
                    </a:lnTo>
                    <a:lnTo>
                      <a:pt x="26" y="190"/>
                    </a:lnTo>
                    <a:lnTo>
                      <a:pt x="28" y="187"/>
                    </a:lnTo>
                    <a:lnTo>
                      <a:pt x="30" y="185"/>
                    </a:lnTo>
                    <a:lnTo>
                      <a:pt x="34" y="173"/>
                    </a:lnTo>
                    <a:lnTo>
                      <a:pt x="18" y="176"/>
                    </a:lnTo>
                    <a:lnTo>
                      <a:pt x="14" y="166"/>
                    </a:lnTo>
                    <a:lnTo>
                      <a:pt x="14" y="148"/>
                    </a:lnTo>
                    <a:lnTo>
                      <a:pt x="16" y="148"/>
                    </a:lnTo>
                    <a:lnTo>
                      <a:pt x="16" y="146"/>
                    </a:lnTo>
                    <a:lnTo>
                      <a:pt x="18" y="143"/>
                    </a:lnTo>
                    <a:lnTo>
                      <a:pt x="18" y="141"/>
                    </a:lnTo>
                    <a:lnTo>
                      <a:pt x="20" y="139"/>
                    </a:lnTo>
                    <a:lnTo>
                      <a:pt x="22" y="139"/>
                    </a:lnTo>
                    <a:lnTo>
                      <a:pt x="24" y="136"/>
                    </a:lnTo>
                    <a:lnTo>
                      <a:pt x="24" y="134"/>
                    </a:lnTo>
                    <a:lnTo>
                      <a:pt x="26" y="132"/>
                    </a:lnTo>
                    <a:lnTo>
                      <a:pt x="26" y="129"/>
                    </a:lnTo>
                    <a:lnTo>
                      <a:pt x="28" y="127"/>
                    </a:lnTo>
                    <a:lnTo>
                      <a:pt x="30" y="127"/>
                    </a:lnTo>
                    <a:lnTo>
                      <a:pt x="30" y="122"/>
                    </a:lnTo>
                    <a:lnTo>
                      <a:pt x="32" y="122"/>
                    </a:lnTo>
                    <a:lnTo>
                      <a:pt x="34" y="120"/>
                    </a:lnTo>
                    <a:lnTo>
                      <a:pt x="34" y="118"/>
                    </a:lnTo>
                    <a:lnTo>
                      <a:pt x="36" y="115"/>
                    </a:lnTo>
                    <a:lnTo>
                      <a:pt x="38" y="113"/>
                    </a:lnTo>
                    <a:lnTo>
                      <a:pt x="40" y="111"/>
                    </a:lnTo>
                    <a:lnTo>
                      <a:pt x="40" y="108"/>
                    </a:lnTo>
                    <a:lnTo>
                      <a:pt x="44" y="106"/>
                    </a:lnTo>
                    <a:lnTo>
                      <a:pt x="44" y="104"/>
                    </a:lnTo>
                    <a:lnTo>
                      <a:pt x="46" y="104"/>
                    </a:lnTo>
                    <a:lnTo>
                      <a:pt x="46" y="101"/>
                    </a:lnTo>
                    <a:lnTo>
                      <a:pt x="48" y="99"/>
                    </a:lnTo>
                    <a:lnTo>
                      <a:pt x="50" y="97"/>
                    </a:lnTo>
                    <a:lnTo>
                      <a:pt x="52" y="97"/>
                    </a:lnTo>
                    <a:lnTo>
                      <a:pt x="52" y="95"/>
                    </a:lnTo>
                    <a:lnTo>
                      <a:pt x="54" y="92"/>
                    </a:lnTo>
                    <a:lnTo>
                      <a:pt x="56" y="92"/>
                    </a:lnTo>
                    <a:lnTo>
                      <a:pt x="58" y="88"/>
                    </a:lnTo>
                    <a:lnTo>
                      <a:pt x="66" y="67"/>
                    </a:lnTo>
                    <a:lnTo>
                      <a:pt x="78" y="51"/>
                    </a:lnTo>
                    <a:lnTo>
                      <a:pt x="82" y="30"/>
                    </a:lnTo>
                    <a:lnTo>
                      <a:pt x="82" y="13"/>
                    </a:lnTo>
                    <a:lnTo>
                      <a:pt x="86" y="0"/>
                    </a:lnTo>
                  </a:path>
                </a:pathLst>
              </a:custGeom>
              <a:noFill/>
              <a:ln w="508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grpSp>
        <p:sp>
          <p:nvSpPr>
            <p:cNvPr id="29" name="Freeform 31">
              <a:extLst>
                <a:ext uri="{FF2B5EF4-FFF2-40B4-BE49-F238E27FC236}">
                  <a16:creationId xmlns:a16="http://schemas.microsoft.com/office/drawing/2014/main" id="{EA688D6E-9D31-B9A9-938F-74EB6C2EC0C7}"/>
                </a:ext>
              </a:extLst>
            </p:cNvPr>
            <p:cNvSpPr>
              <a:spLocks/>
            </p:cNvSpPr>
            <p:nvPr/>
          </p:nvSpPr>
          <p:spPr bwMode="auto">
            <a:xfrm>
              <a:off x="2026" y="2153"/>
              <a:ext cx="451" cy="466"/>
            </a:xfrm>
            <a:custGeom>
              <a:avLst/>
              <a:gdLst>
                <a:gd name="T0" fmla="*/ 8 w 451"/>
                <a:gd name="T1" fmla="*/ 362 h 466"/>
                <a:gd name="T2" fmla="*/ 20 w 451"/>
                <a:gd name="T3" fmla="*/ 369 h 466"/>
                <a:gd name="T4" fmla="*/ 26 w 451"/>
                <a:gd name="T5" fmla="*/ 378 h 466"/>
                <a:gd name="T6" fmla="*/ 32 w 451"/>
                <a:gd name="T7" fmla="*/ 387 h 466"/>
                <a:gd name="T8" fmla="*/ 32 w 451"/>
                <a:gd name="T9" fmla="*/ 411 h 466"/>
                <a:gd name="T10" fmla="*/ 34 w 451"/>
                <a:gd name="T11" fmla="*/ 427 h 466"/>
                <a:gd name="T12" fmla="*/ 42 w 451"/>
                <a:gd name="T13" fmla="*/ 438 h 466"/>
                <a:gd name="T14" fmla="*/ 50 w 451"/>
                <a:gd name="T15" fmla="*/ 452 h 466"/>
                <a:gd name="T16" fmla="*/ 58 w 451"/>
                <a:gd name="T17" fmla="*/ 462 h 466"/>
                <a:gd name="T18" fmla="*/ 70 w 451"/>
                <a:gd name="T19" fmla="*/ 452 h 466"/>
                <a:gd name="T20" fmla="*/ 82 w 451"/>
                <a:gd name="T21" fmla="*/ 445 h 466"/>
                <a:gd name="T22" fmla="*/ 94 w 451"/>
                <a:gd name="T23" fmla="*/ 443 h 466"/>
                <a:gd name="T24" fmla="*/ 110 w 451"/>
                <a:gd name="T25" fmla="*/ 441 h 466"/>
                <a:gd name="T26" fmla="*/ 172 w 451"/>
                <a:gd name="T27" fmla="*/ 466 h 466"/>
                <a:gd name="T28" fmla="*/ 257 w 451"/>
                <a:gd name="T29" fmla="*/ 431 h 466"/>
                <a:gd name="T30" fmla="*/ 265 w 451"/>
                <a:gd name="T31" fmla="*/ 415 h 466"/>
                <a:gd name="T32" fmla="*/ 277 w 451"/>
                <a:gd name="T33" fmla="*/ 406 h 466"/>
                <a:gd name="T34" fmla="*/ 289 w 451"/>
                <a:gd name="T35" fmla="*/ 399 h 466"/>
                <a:gd name="T36" fmla="*/ 301 w 451"/>
                <a:gd name="T37" fmla="*/ 392 h 466"/>
                <a:gd name="T38" fmla="*/ 301 w 451"/>
                <a:gd name="T39" fmla="*/ 385 h 466"/>
                <a:gd name="T40" fmla="*/ 297 w 451"/>
                <a:gd name="T41" fmla="*/ 371 h 466"/>
                <a:gd name="T42" fmla="*/ 295 w 451"/>
                <a:gd name="T43" fmla="*/ 360 h 466"/>
                <a:gd name="T44" fmla="*/ 293 w 451"/>
                <a:gd name="T45" fmla="*/ 346 h 466"/>
                <a:gd name="T46" fmla="*/ 299 w 451"/>
                <a:gd name="T47" fmla="*/ 330 h 466"/>
                <a:gd name="T48" fmla="*/ 311 w 451"/>
                <a:gd name="T49" fmla="*/ 318 h 466"/>
                <a:gd name="T50" fmla="*/ 323 w 451"/>
                <a:gd name="T51" fmla="*/ 304 h 466"/>
                <a:gd name="T52" fmla="*/ 335 w 451"/>
                <a:gd name="T53" fmla="*/ 292 h 466"/>
                <a:gd name="T54" fmla="*/ 347 w 451"/>
                <a:gd name="T55" fmla="*/ 281 h 466"/>
                <a:gd name="T56" fmla="*/ 361 w 451"/>
                <a:gd name="T57" fmla="*/ 272 h 466"/>
                <a:gd name="T58" fmla="*/ 383 w 451"/>
                <a:gd name="T59" fmla="*/ 272 h 466"/>
                <a:gd name="T60" fmla="*/ 401 w 451"/>
                <a:gd name="T61" fmla="*/ 269 h 466"/>
                <a:gd name="T62" fmla="*/ 421 w 451"/>
                <a:gd name="T63" fmla="*/ 265 h 466"/>
                <a:gd name="T64" fmla="*/ 437 w 451"/>
                <a:gd name="T65" fmla="*/ 253 h 466"/>
                <a:gd name="T66" fmla="*/ 449 w 451"/>
                <a:gd name="T67" fmla="*/ 235 h 466"/>
                <a:gd name="T68" fmla="*/ 441 w 451"/>
                <a:gd name="T69" fmla="*/ 218 h 466"/>
                <a:gd name="T70" fmla="*/ 429 w 451"/>
                <a:gd name="T71" fmla="*/ 216 h 466"/>
                <a:gd name="T72" fmla="*/ 419 w 451"/>
                <a:gd name="T73" fmla="*/ 211 h 466"/>
                <a:gd name="T74" fmla="*/ 407 w 451"/>
                <a:gd name="T75" fmla="*/ 200 h 466"/>
                <a:gd name="T76" fmla="*/ 401 w 451"/>
                <a:gd name="T77" fmla="*/ 193 h 466"/>
                <a:gd name="T78" fmla="*/ 391 w 451"/>
                <a:gd name="T79" fmla="*/ 181 h 466"/>
                <a:gd name="T80" fmla="*/ 383 w 451"/>
                <a:gd name="T81" fmla="*/ 172 h 466"/>
                <a:gd name="T82" fmla="*/ 357 w 451"/>
                <a:gd name="T83" fmla="*/ 174 h 466"/>
                <a:gd name="T84" fmla="*/ 345 w 451"/>
                <a:gd name="T85" fmla="*/ 165 h 466"/>
                <a:gd name="T86" fmla="*/ 335 w 451"/>
                <a:gd name="T87" fmla="*/ 158 h 466"/>
                <a:gd name="T88" fmla="*/ 325 w 451"/>
                <a:gd name="T89" fmla="*/ 146 h 466"/>
                <a:gd name="T90" fmla="*/ 305 w 451"/>
                <a:gd name="T91" fmla="*/ 130 h 466"/>
                <a:gd name="T92" fmla="*/ 224 w 451"/>
                <a:gd name="T93" fmla="*/ 77 h 466"/>
                <a:gd name="T94" fmla="*/ 212 w 451"/>
                <a:gd name="T95" fmla="*/ 75 h 466"/>
                <a:gd name="T96" fmla="*/ 202 w 451"/>
                <a:gd name="T97" fmla="*/ 68 h 466"/>
                <a:gd name="T98" fmla="*/ 190 w 451"/>
                <a:gd name="T99" fmla="*/ 58 h 466"/>
                <a:gd name="T100" fmla="*/ 182 w 451"/>
                <a:gd name="T101" fmla="*/ 49 h 466"/>
                <a:gd name="T102" fmla="*/ 172 w 451"/>
                <a:gd name="T103" fmla="*/ 42 h 466"/>
                <a:gd name="T104" fmla="*/ 160 w 451"/>
                <a:gd name="T105" fmla="*/ 35 h 466"/>
                <a:gd name="T106" fmla="*/ 148 w 451"/>
                <a:gd name="T107" fmla="*/ 33 h 466"/>
                <a:gd name="T108" fmla="*/ 134 w 451"/>
                <a:gd name="T109" fmla="*/ 31 h 466"/>
                <a:gd name="T110" fmla="*/ 120 w 451"/>
                <a:gd name="T111" fmla="*/ 26 h 466"/>
                <a:gd name="T112" fmla="*/ 68 w 451"/>
                <a:gd name="T113" fmla="*/ 5 h 466"/>
                <a:gd name="T114" fmla="*/ 30 w 451"/>
                <a:gd name="T115" fmla="*/ 26 h 466"/>
                <a:gd name="T116" fmla="*/ 30 w 451"/>
                <a:gd name="T117" fmla="*/ 42 h 466"/>
                <a:gd name="T118" fmla="*/ 30 w 451"/>
                <a:gd name="T119" fmla="*/ 56 h 466"/>
                <a:gd name="T120" fmla="*/ 26 w 451"/>
                <a:gd name="T121" fmla="*/ 72 h 46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51"/>
                <a:gd name="T184" fmla="*/ 0 h 466"/>
                <a:gd name="T185" fmla="*/ 451 w 451"/>
                <a:gd name="T186" fmla="*/ 466 h 46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51" h="466">
                  <a:moveTo>
                    <a:pt x="0" y="357"/>
                  </a:moveTo>
                  <a:lnTo>
                    <a:pt x="2" y="360"/>
                  </a:lnTo>
                  <a:lnTo>
                    <a:pt x="4" y="360"/>
                  </a:lnTo>
                  <a:lnTo>
                    <a:pt x="6" y="360"/>
                  </a:lnTo>
                  <a:lnTo>
                    <a:pt x="6" y="362"/>
                  </a:lnTo>
                  <a:lnTo>
                    <a:pt x="8" y="362"/>
                  </a:lnTo>
                  <a:lnTo>
                    <a:pt x="10" y="362"/>
                  </a:lnTo>
                  <a:lnTo>
                    <a:pt x="12" y="364"/>
                  </a:lnTo>
                  <a:lnTo>
                    <a:pt x="14" y="367"/>
                  </a:lnTo>
                  <a:lnTo>
                    <a:pt x="16" y="367"/>
                  </a:lnTo>
                  <a:lnTo>
                    <a:pt x="18" y="369"/>
                  </a:lnTo>
                  <a:lnTo>
                    <a:pt x="20" y="369"/>
                  </a:lnTo>
                  <a:lnTo>
                    <a:pt x="20" y="371"/>
                  </a:lnTo>
                  <a:lnTo>
                    <a:pt x="22" y="371"/>
                  </a:lnTo>
                  <a:lnTo>
                    <a:pt x="22" y="374"/>
                  </a:lnTo>
                  <a:lnTo>
                    <a:pt x="24" y="376"/>
                  </a:lnTo>
                  <a:lnTo>
                    <a:pt x="26" y="376"/>
                  </a:lnTo>
                  <a:lnTo>
                    <a:pt x="26" y="378"/>
                  </a:lnTo>
                  <a:lnTo>
                    <a:pt x="28" y="381"/>
                  </a:lnTo>
                  <a:lnTo>
                    <a:pt x="28" y="383"/>
                  </a:lnTo>
                  <a:lnTo>
                    <a:pt x="30" y="383"/>
                  </a:lnTo>
                  <a:lnTo>
                    <a:pt x="30" y="385"/>
                  </a:lnTo>
                  <a:lnTo>
                    <a:pt x="30" y="387"/>
                  </a:lnTo>
                  <a:lnTo>
                    <a:pt x="32" y="387"/>
                  </a:lnTo>
                  <a:lnTo>
                    <a:pt x="32" y="390"/>
                  </a:lnTo>
                  <a:lnTo>
                    <a:pt x="34" y="392"/>
                  </a:lnTo>
                  <a:lnTo>
                    <a:pt x="34" y="394"/>
                  </a:lnTo>
                  <a:lnTo>
                    <a:pt x="36" y="397"/>
                  </a:lnTo>
                  <a:lnTo>
                    <a:pt x="36" y="399"/>
                  </a:lnTo>
                  <a:lnTo>
                    <a:pt x="32" y="411"/>
                  </a:lnTo>
                  <a:lnTo>
                    <a:pt x="32" y="413"/>
                  </a:lnTo>
                  <a:lnTo>
                    <a:pt x="32" y="418"/>
                  </a:lnTo>
                  <a:lnTo>
                    <a:pt x="34" y="420"/>
                  </a:lnTo>
                  <a:lnTo>
                    <a:pt x="34" y="422"/>
                  </a:lnTo>
                  <a:lnTo>
                    <a:pt x="34" y="425"/>
                  </a:lnTo>
                  <a:lnTo>
                    <a:pt x="34" y="427"/>
                  </a:lnTo>
                  <a:lnTo>
                    <a:pt x="36" y="429"/>
                  </a:lnTo>
                  <a:lnTo>
                    <a:pt x="36" y="431"/>
                  </a:lnTo>
                  <a:lnTo>
                    <a:pt x="38" y="434"/>
                  </a:lnTo>
                  <a:lnTo>
                    <a:pt x="38" y="436"/>
                  </a:lnTo>
                  <a:lnTo>
                    <a:pt x="40" y="438"/>
                  </a:lnTo>
                  <a:lnTo>
                    <a:pt x="42" y="438"/>
                  </a:lnTo>
                  <a:lnTo>
                    <a:pt x="42" y="441"/>
                  </a:lnTo>
                  <a:lnTo>
                    <a:pt x="44" y="443"/>
                  </a:lnTo>
                  <a:lnTo>
                    <a:pt x="44" y="445"/>
                  </a:lnTo>
                  <a:lnTo>
                    <a:pt x="46" y="448"/>
                  </a:lnTo>
                  <a:lnTo>
                    <a:pt x="48" y="450"/>
                  </a:lnTo>
                  <a:lnTo>
                    <a:pt x="50" y="452"/>
                  </a:lnTo>
                  <a:lnTo>
                    <a:pt x="50" y="455"/>
                  </a:lnTo>
                  <a:lnTo>
                    <a:pt x="52" y="455"/>
                  </a:lnTo>
                  <a:lnTo>
                    <a:pt x="52" y="457"/>
                  </a:lnTo>
                  <a:lnTo>
                    <a:pt x="54" y="459"/>
                  </a:lnTo>
                  <a:lnTo>
                    <a:pt x="56" y="462"/>
                  </a:lnTo>
                  <a:lnTo>
                    <a:pt x="58" y="462"/>
                  </a:lnTo>
                  <a:lnTo>
                    <a:pt x="60" y="459"/>
                  </a:lnTo>
                  <a:lnTo>
                    <a:pt x="62" y="457"/>
                  </a:lnTo>
                  <a:lnTo>
                    <a:pt x="64" y="457"/>
                  </a:lnTo>
                  <a:lnTo>
                    <a:pt x="66" y="455"/>
                  </a:lnTo>
                  <a:lnTo>
                    <a:pt x="68" y="452"/>
                  </a:lnTo>
                  <a:lnTo>
                    <a:pt x="70" y="452"/>
                  </a:lnTo>
                  <a:lnTo>
                    <a:pt x="72" y="450"/>
                  </a:lnTo>
                  <a:lnTo>
                    <a:pt x="74" y="450"/>
                  </a:lnTo>
                  <a:lnTo>
                    <a:pt x="76" y="448"/>
                  </a:lnTo>
                  <a:lnTo>
                    <a:pt x="78" y="448"/>
                  </a:lnTo>
                  <a:lnTo>
                    <a:pt x="80" y="448"/>
                  </a:lnTo>
                  <a:lnTo>
                    <a:pt x="82" y="445"/>
                  </a:lnTo>
                  <a:lnTo>
                    <a:pt x="84" y="445"/>
                  </a:lnTo>
                  <a:lnTo>
                    <a:pt x="86" y="445"/>
                  </a:lnTo>
                  <a:lnTo>
                    <a:pt x="88" y="445"/>
                  </a:lnTo>
                  <a:lnTo>
                    <a:pt x="90" y="445"/>
                  </a:lnTo>
                  <a:lnTo>
                    <a:pt x="92" y="443"/>
                  </a:lnTo>
                  <a:lnTo>
                    <a:pt x="94" y="443"/>
                  </a:lnTo>
                  <a:lnTo>
                    <a:pt x="96" y="443"/>
                  </a:lnTo>
                  <a:lnTo>
                    <a:pt x="98" y="441"/>
                  </a:lnTo>
                  <a:lnTo>
                    <a:pt x="102" y="441"/>
                  </a:lnTo>
                  <a:lnTo>
                    <a:pt x="104" y="441"/>
                  </a:lnTo>
                  <a:lnTo>
                    <a:pt x="106" y="441"/>
                  </a:lnTo>
                  <a:lnTo>
                    <a:pt x="110" y="441"/>
                  </a:lnTo>
                  <a:lnTo>
                    <a:pt x="112" y="441"/>
                  </a:lnTo>
                  <a:lnTo>
                    <a:pt x="114" y="441"/>
                  </a:lnTo>
                  <a:lnTo>
                    <a:pt x="116" y="438"/>
                  </a:lnTo>
                  <a:lnTo>
                    <a:pt x="150" y="455"/>
                  </a:lnTo>
                  <a:lnTo>
                    <a:pt x="166" y="457"/>
                  </a:lnTo>
                  <a:lnTo>
                    <a:pt x="172" y="466"/>
                  </a:lnTo>
                  <a:lnTo>
                    <a:pt x="190" y="466"/>
                  </a:lnTo>
                  <a:lnTo>
                    <a:pt x="210" y="450"/>
                  </a:lnTo>
                  <a:lnTo>
                    <a:pt x="218" y="438"/>
                  </a:lnTo>
                  <a:lnTo>
                    <a:pt x="238" y="436"/>
                  </a:lnTo>
                  <a:lnTo>
                    <a:pt x="255" y="438"/>
                  </a:lnTo>
                  <a:lnTo>
                    <a:pt x="257" y="431"/>
                  </a:lnTo>
                  <a:lnTo>
                    <a:pt x="257" y="420"/>
                  </a:lnTo>
                  <a:lnTo>
                    <a:pt x="259" y="420"/>
                  </a:lnTo>
                  <a:lnTo>
                    <a:pt x="259" y="418"/>
                  </a:lnTo>
                  <a:lnTo>
                    <a:pt x="261" y="418"/>
                  </a:lnTo>
                  <a:lnTo>
                    <a:pt x="263" y="418"/>
                  </a:lnTo>
                  <a:lnTo>
                    <a:pt x="265" y="415"/>
                  </a:lnTo>
                  <a:lnTo>
                    <a:pt x="265" y="413"/>
                  </a:lnTo>
                  <a:lnTo>
                    <a:pt x="267" y="413"/>
                  </a:lnTo>
                  <a:lnTo>
                    <a:pt x="271" y="411"/>
                  </a:lnTo>
                  <a:lnTo>
                    <a:pt x="273" y="411"/>
                  </a:lnTo>
                  <a:lnTo>
                    <a:pt x="273" y="408"/>
                  </a:lnTo>
                  <a:lnTo>
                    <a:pt x="277" y="406"/>
                  </a:lnTo>
                  <a:lnTo>
                    <a:pt x="279" y="406"/>
                  </a:lnTo>
                  <a:lnTo>
                    <a:pt x="281" y="404"/>
                  </a:lnTo>
                  <a:lnTo>
                    <a:pt x="283" y="404"/>
                  </a:lnTo>
                  <a:lnTo>
                    <a:pt x="285" y="401"/>
                  </a:lnTo>
                  <a:lnTo>
                    <a:pt x="287" y="401"/>
                  </a:lnTo>
                  <a:lnTo>
                    <a:pt x="289" y="399"/>
                  </a:lnTo>
                  <a:lnTo>
                    <a:pt x="291" y="399"/>
                  </a:lnTo>
                  <a:lnTo>
                    <a:pt x="293" y="397"/>
                  </a:lnTo>
                  <a:lnTo>
                    <a:pt x="295" y="397"/>
                  </a:lnTo>
                  <a:lnTo>
                    <a:pt x="297" y="394"/>
                  </a:lnTo>
                  <a:lnTo>
                    <a:pt x="301" y="394"/>
                  </a:lnTo>
                  <a:lnTo>
                    <a:pt x="301" y="392"/>
                  </a:lnTo>
                  <a:lnTo>
                    <a:pt x="303" y="392"/>
                  </a:lnTo>
                  <a:lnTo>
                    <a:pt x="305" y="392"/>
                  </a:lnTo>
                  <a:lnTo>
                    <a:pt x="303" y="390"/>
                  </a:lnTo>
                  <a:lnTo>
                    <a:pt x="303" y="387"/>
                  </a:lnTo>
                  <a:lnTo>
                    <a:pt x="301" y="387"/>
                  </a:lnTo>
                  <a:lnTo>
                    <a:pt x="301" y="385"/>
                  </a:lnTo>
                  <a:lnTo>
                    <a:pt x="301" y="383"/>
                  </a:lnTo>
                  <a:lnTo>
                    <a:pt x="299" y="381"/>
                  </a:lnTo>
                  <a:lnTo>
                    <a:pt x="299" y="378"/>
                  </a:lnTo>
                  <a:lnTo>
                    <a:pt x="297" y="376"/>
                  </a:lnTo>
                  <a:lnTo>
                    <a:pt x="297" y="374"/>
                  </a:lnTo>
                  <a:lnTo>
                    <a:pt x="297" y="371"/>
                  </a:lnTo>
                  <a:lnTo>
                    <a:pt x="297" y="369"/>
                  </a:lnTo>
                  <a:lnTo>
                    <a:pt x="295" y="369"/>
                  </a:lnTo>
                  <a:lnTo>
                    <a:pt x="295" y="367"/>
                  </a:lnTo>
                  <a:lnTo>
                    <a:pt x="295" y="364"/>
                  </a:lnTo>
                  <a:lnTo>
                    <a:pt x="295" y="362"/>
                  </a:lnTo>
                  <a:lnTo>
                    <a:pt x="295" y="360"/>
                  </a:lnTo>
                  <a:lnTo>
                    <a:pt x="295" y="357"/>
                  </a:lnTo>
                  <a:lnTo>
                    <a:pt x="295" y="355"/>
                  </a:lnTo>
                  <a:lnTo>
                    <a:pt x="293" y="353"/>
                  </a:lnTo>
                  <a:lnTo>
                    <a:pt x="293" y="350"/>
                  </a:lnTo>
                  <a:lnTo>
                    <a:pt x="293" y="348"/>
                  </a:lnTo>
                  <a:lnTo>
                    <a:pt x="293" y="346"/>
                  </a:lnTo>
                  <a:lnTo>
                    <a:pt x="293" y="343"/>
                  </a:lnTo>
                  <a:lnTo>
                    <a:pt x="293" y="341"/>
                  </a:lnTo>
                  <a:lnTo>
                    <a:pt x="293" y="339"/>
                  </a:lnTo>
                  <a:lnTo>
                    <a:pt x="295" y="334"/>
                  </a:lnTo>
                  <a:lnTo>
                    <a:pt x="297" y="332"/>
                  </a:lnTo>
                  <a:lnTo>
                    <a:pt x="299" y="330"/>
                  </a:lnTo>
                  <a:lnTo>
                    <a:pt x="301" y="327"/>
                  </a:lnTo>
                  <a:lnTo>
                    <a:pt x="303" y="325"/>
                  </a:lnTo>
                  <a:lnTo>
                    <a:pt x="305" y="323"/>
                  </a:lnTo>
                  <a:lnTo>
                    <a:pt x="307" y="323"/>
                  </a:lnTo>
                  <a:lnTo>
                    <a:pt x="309" y="318"/>
                  </a:lnTo>
                  <a:lnTo>
                    <a:pt x="311" y="318"/>
                  </a:lnTo>
                  <a:lnTo>
                    <a:pt x="313" y="316"/>
                  </a:lnTo>
                  <a:lnTo>
                    <a:pt x="315" y="313"/>
                  </a:lnTo>
                  <a:lnTo>
                    <a:pt x="317" y="311"/>
                  </a:lnTo>
                  <a:lnTo>
                    <a:pt x="319" y="309"/>
                  </a:lnTo>
                  <a:lnTo>
                    <a:pt x="321" y="306"/>
                  </a:lnTo>
                  <a:lnTo>
                    <a:pt x="323" y="304"/>
                  </a:lnTo>
                  <a:lnTo>
                    <a:pt x="325" y="304"/>
                  </a:lnTo>
                  <a:lnTo>
                    <a:pt x="327" y="299"/>
                  </a:lnTo>
                  <a:lnTo>
                    <a:pt x="329" y="299"/>
                  </a:lnTo>
                  <a:lnTo>
                    <a:pt x="331" y="297"/>
                  </a:lnTo>
                  <a:lnTo>
                    <a:pt x="333" y="295"/>
                  </a:lnTo>
                  <a:lnTo>
                    <a:pt x="335" y="292"/>
                  </a:lnTo>
                  <a:lnTo>
                    <a:pt x="337" y="290"/>
                  </a:lnTo>
                  <a:lnTo>
                    <a:pt x="339" y="288"/>
                  </a:lnTo>
                  <a:lnTo>
                    <a:pt x="341" y="288"/>
                  </a:lnTo>
                  <a:lnTo>
                    <a:pt x="345" y="286"/>
                  </a:lnTo>
                  <a:lnTo>
                    <a:pt x="345" y="283"/>
                  </a:lnTo>
                  <a:lnTo>
                    <a:pt x="347" y="281"/>
                  </a:lnTo>
                  <a:lnTo>
                    <a:pt x="349" y="281"/>
                  </a:lnTo>
                  <a:lnTo>
                    <a:pt x="353" y="279"/>
                  </a:lnTo>
                  <a:lnTo>
                    <a:pt x="355" y="276"/>
                  </a:lnTo>
                  <a:lnTo>
                    <a:pt x="357" y="274"/>
                  </a:lnTo>
                  <a:lnTo>
                    <a:pt x="359" y="272"/>
                  </a:lnTo>
                  <a:lnTo>
                    <a:pt x="361" y="272"/>
                  </a:lnTo>
                  <a:lnTo>
                    <a:pt x="365" y="272"/>
                  </a:lnTo>
                  <a:lnTo>
                    <a:pt x="369" y="272"/>
                  </a:lnTo>
                  <a:lnTo>
                    <a:pt x="371" y="272"/>
                  </a:lnTo>
                  <a:lnTo>
                    <a:pt x="375" y="272"/>
                  </a:lnTo>
                  <a:lnTo>
                    <a:pt x="379" y="272"/>
                  </a:lnTo>
                  <a:lnTo>
                    <a:pt x="383" y="272"/>
                  </a:lnTo>
                  <a:lnTo>
                    <a:pt x="385" y="272"/>
                  </a:lnTo>
                  <a:lnTo>
                    <a:pt x="387" y="272"/>
                  </a:lnTo>
                  <a:lnTo>
                    <a:pt x="391" y="272"/>
                  </a:lnTo>
                  <a:lnTo>
                    <a:pt x="395" y="272"/>
                  </a:lnTo>
                  <a:lnTo>
                    <a:pt x="399" y="269"/>
                  </a:lnTo>
                  <a:lnTo>
                    <a:pt x="401" y="269"/>
                  </a:lnTo>
                  <a:lnTo>
                    <a:pt x="405" y="269"/>
                  </a:lnTo>
                  <a:lnTo>
                    <a:pt x="407" y="269"/>
                  </a:lnTo>
                  <a:lnTo>
                    <a:pt x="411" y="267"/>
                  </a:lnTo>
                  <a:lnTo>
                    <a:pt x="415" y="267"/>
                  </a:lnTo>
                  <a:lnTo>
                    <a:pt x="417" y="265"/>
                  </a:lnTo>
                  <a:lnTo>
                    <a:pt x="421" y="265"/>
                  </a:lnTo>
                  <a:lnTo>
                    <a:pt x="423" y="262"/>
                  </a:lnTo>
                  <a:lnTo>
                    <a:pt x="425" y="262"/>
                  </a:lnTo>
                  <a:lnTo>
                    <a:pt x="429" y="260"/>
                  </a:lnTo>
                  <a:lnTo>
                    <a:pt x="431" y="258"/>
                  </a:lnTo>
                  <a:lnTo>
                    <a:pt x="433" y="255"/>
                  </a:lnTo>
                  <a:lnTo>
                    <a:pt x="437" y="253"/>
                  </a:lnTo>
                  <a:lnTo>
                    <a:pt x="439" y="251"/>
                  </a:lnTo>
                  <a:lnTo>
                    <a:pt x="441" y="248"/>
                  </a:lnTo>
                  <a:lnTo>
                    <a:pt x="443" y="246"/>
                  </a:lnTo>
                  <a:lnTo>
                    <a:pt x="445" y="244"/>
                  </a:lnTo>
                  <a:lnTo>
                    <a:pt x="447" y="239"/>
                  </a:lnTo>
                  <a:lnTo>
                    <a:pt x="449" y="235"/>
                  </a:lnTo>
                  <a:lnTo>
                    <a:pt x="451" y="230"/>
                  </a:lnTo>
                  <a:lnTo>
                    <a:pt x="449" y="218"/>
                  </a:lnTo>
                  <a:lnTo>
                    <a:pt x="447" y="218"/>
                  </a:lnTo>
                  <a:lnTo>
                    <a:pt x="445" y="218"/>
                  </a:lnTo>
                  <a:lnTo>
                    <a:pt x="443" y="218"/>
                  </a:lnTo>
                  <a:lnTo>
                    <a:pt x="441" y="218"/>
                  </a:lnTo>
                  <a:lnTo>
                    <a:pt x="439" y="216"/>
                  </a:lnTo>
                  <a:lnTo>
                    <a:pt x="437" y="216"/>
                  </a:lnTo>
                  <a:lnTo>
                    <a:pt x="435" y="216"/>
                  </a:lnTo>
                  <a:lnTo>
                    <a:pt x="433" y="216"/>
                  </a:lnTo>
                  <a:lnTo>
                    <a:pt x="431" y="216"/>
                  </a:lnTo>
                  <a:lnTo>
                    <a:pt x="429" y="216"/>
                  </a:lnTo>
                  <a:lnTo>
                    <a:pt x="429" y="214"/>
                  </a:lnTo>
                  <a:lnTo>
                    <a:pt x="427" y="214"/>
                  </a:lnTo>
                  <a:lnTo>
                    <a:pt x="425" y="214"/>
                  </a:lnTo>
                  <a:lnTo>
                    <a:pt x="423" y="211"/>
                  </a:lnTo>
                  <a:lnTo>
                    <a:pt x="421" y="211"/>
                  </a:lnTo>
                  <a:lnTo>
                    <a:pt x="419" y="211"/>
                  </a:lnTo>
                  <a:lnTo>
                    <a:pt x="417" y="211"/>
                  </a:lnTo>
                  <a:lnTo>
                    <a:pt x="417" y="209"/>
                  </a:lnTo>
                  <a:lnTo>
                    <a:pt x="415" y="209"/>
                  </a:lnTo>
                  <a:lnTo>
                    <a:pt x="411" y="200"/>
                  </a:lnTo>
                  <a:lnTo>
                    <a:pt x="409" y="200"/>
                  </a:lnTo>
                  <a:lnTo>
                    <a:pt x="407" y="200"/>
                  </a:lnTo>
                  <a:lnTo>
                    <a:pt x="407" y="197"/>
                  </a:lnTo>
                  <a:lnTo>
                    <a:pt x="407" y="195"/>
                  </a:lnTo>
                  <a:lnTo>
                    <a:pt x="405" y="195"/>
                  </a:lnTo>
                  <a:lnTo>
                    <a:pt x="403" y="195"/>
                  </a:lnTo>
                  <a:lnTo>
                    <a:pt x="403" y="193"/>
                  </a:lnTo>
                  <a:lnTo>
                    <a:pt x="401" y="193"/>
                  </a:lnTo>
                  <a:lnTo>
                    <a:pt x="399" y="190"/>
                  </a:lnTo>
                  <a:lnTo>
                    <a:pt x="397" y="188"/>
                  </a:lnTo>
                  <a:lnTo>
                    <a:pt x="395" y="186"/>
                  </a:lnTo>
                  <a:lnTo>
                    <a:pt x="393" y="184"/>
                  </a:lnTo>
                  <a:lnTo>
                    <a:pt x="391" y="184"/>
                  </a:lnTo>
                  <a:lnTo>
                    <a:pt x="391" y="181"/>
                  </a:lnTo>
                  <a:lnTo>
                    <a:pt x="389" y="181"/>
                  </a:lnTo>
                  <a:lnTo>
                    <a:pt x="387" y="179"/>
                  </a:lnTo>
                  <a:lnTo>
                    <a:pt x="387" y="177"/>
                  </a:lnTo>
                  <a:lnTo>
                    <a:pt x="385" y="177"/>
                  </a:lnTo>
                  <a:lnTo>
                    <a:pt x="383" y="174"/>
                  </a:lnTo>
                  <a:lnTo>
                    <a:pt x="383" y="172"/>
                  </a:lnTo>
                  <a:lnTo>
                    <a:pt x="375" y="167"/>
                  </a:lnTo>
                  <a:lnTo>
                    <a:pt x="365" y="177"/>
                  </a:lnTo>
                  <a:lnTo>
                    <a:pt x="363" y="177"/>
                  </a:lnTo>
                  <a:lnTo>
                    <a:pt x="361" y="174"/>
                  </a:lnTo>
                  <a:lnTo>
                    <a:pt x="359" y="174"/>
                  </a:lnTo>
                  <a:lnTo>
                    <a:pt x="357" y="174"/>
                  </a:lnTo>
                  <a:lnTo>
                    <a:pt x="355" y="172"/>
                  </a:lnTo>
                  <a:lnTo>
                    <a:pt x="353" y="172"/>
                  </a:lnTo>
                  <a:lnTo>
                    <a:pt x="351" y="170"/>
                  </a:lnTo>
                  <a:lnTo>
                    <a:pt x="349" y="167"/>
                  </a:lnTo>
                  <a:lnTo>
                    <a:pt x="347" y="167"/>
                  </a:lnTo>
                  <a:lnTo>
                    <a:pt x="345" y="165"/>
                  </a:lnTo>
                  <a:lnTo>
                    <a:pt x="343" y="165"/>
                  </a:lnTo>
                  <a:lnTo>
                    <a:pt x="341" y="163"/>
                  </a:lnTo>
                  <a:lnTo>
                    <a:pt x="339" y="163"/>
                  </a:lnTo>
                  <a:lnTo>
                    <a:pt x="339" y="160"/>
                  </a:lnTo>
                  <a:lnTo>
                    <a:pt x="337" y="160"/>
                  </a:lnTo>
                  <a:lnTo>
                    <a:pt x="335" y="158"/>
                  </a:lnTo>
                  <a:lnTo>
                    <a:pt x="333" y="156"/>
                  </a:lnTo>
                  <a:lnTo>
                    <a:pt x="331" y="156"/>
                  </a:lnTo>
                  <a:lnTo>
                    <a:pt x="331" y="151"/>
                  </a:lnTo>
                  <a:lnTo>
                    <a:pt x="329" y="151"/>
                  </a:lnTo>
                  <a:lnTo>
                    <a:pt x="327" y="149"/>
                  </a:lnTo>
                  <a:lnTo>
                    <a:pt x="325" y="146"/>
                  </a:lnTo>
                  <a:lnTo>
                    <a:pt x="323" y="146"/>
                  </a:lnTo>
                  <a:lnTo>
                    <a:pt x="323" y="144"/>
                  </a:lnTo>
                  <a:lnTo>
                    <a:pt x="321" y="142"/>
                  </a:lnTo>
                  <a:lnTo>
                    <a:pt x="319" y="140"/>
                  </a:lnTo>
                  <a:lnTo>
                    <a:pt x="317" y="137"/>
                  </a:lnTo>
                  <a:lnTo>
                    <a:pt x="305" y="130"/>
                  </a:lnTo>
                  <a:lnTo>
                    <a:pt x="305" y="123"/>
                  </a:lnTo>
                  <a:lnTo>
                    <a:pt x="299" y="114"/>
                  </a:lnTo>
                  <a:lnTo>
                    <a:pt x="289" y="107"/>
                  </a:lnTo>
                  <a:lnTo>
                    <a:pt x="255" y="86"/>
                  </a:lnTo>
                  <a:lnTo>
                    <a:pt x="228" y="84"/>
                  </a:lnTo>
                  <a:lnTo>
                    <a:pt x="224" y="77"/>
                  </a:lnTo>
                  <a:lnTo>
                    <a:pt x="222" y="77"/>
                  </a:lnTo>
                  <a:lnTo>
                    <a:pt x="220" y="77"/>
                  </a:lnTo>
                  <a:lnTo>
                    <a:pt x="218" y="77"/>
                  </a:lnTo>
                  <a:lnTo>
                    <a:pt x="216" y="77"/>
                  </a:lnTo>
                  <a:lnTo>
                    <a:pt x="214" y="75"/>
                  </a:lnTo>
                  <a:lnTo>
                    <a:pt x="212" y="75"/>
                  </a:lnTo>
                  <a:lnTo>
                    <a:pt x="210" y="75"/>
                  </a:lnTo>
                  <a:lnTo>
                    <a:pt x="210" y="72"/>
                  </a:lnTo>
                  <a:lnTo>
                    <a:pt x="208" y="72"/>
                  </a:lnTo>
                  <a:lnTo>
                    <a:pt x="206" y="70"/>
                  </a:lnTo>
                  <a:lnTo>
                    <a:pt x="204" y="70"/>
                  </a:lnTo>
                  <a:lnTo>
                    <a:pt x="202" y="68"/>
                  </a:lnTo>
                  <a:lnTo>
                    <a:pt x="200" y="65"/>
                  </a:lnTo>
                  <a:lnTo>
                    <a:pt x="198" y="63"/>
                  </a:lnTo>
                  <a:lnTo>
                    <a:pt x="196" y="63"/>
                  </a:lnTo>
                  <a:lnTo>
                    <a:pt x="194" y="61"/>
                  </a:lnTo>
                  <a:lnTo>
                    <a:pt x="192" y="58"/>
                  </a:lnTo>
                  <a:lnTo>
                    <a:pt x="190" y="58"/>
                  </a:lnTo>
                  <a:lnTo>
                    <a:pt x="188" y="56"/>
                  </a:lnTo>
                  <a:lnTo>
                    <a:pt x="188" y="54"/>
                  </a:lnTo>
                  <a:lnTo>
                    <a:pt x="186" y="54"/>
                  </a:lnTo>
                  <a:lnTo>
                    <a:pt x="184" y="51"/>
                  </a:lnTo>
                  <a:lnTo>
                    <a:pt x="182" y="51"/>
                  </a:lnTo>
                  <a:lnTo>
                    <a:pt x="182" y="49"/>
                  </a:lnTo>
                  <a:lnTo>
                    <a:pt x="180" y="49"/>
                  </a:lnTo>
                  <a:lnTo>
                    <a:pt x="178" y="47"/>
                  </a:lnTo>
                  <a:lnTo>
                    <a:pt x="178" y="45"/>
                  </a:lnTo>
                  <a:lnTo>
                    <a:pt x="174" y="45"/>
                  </a:lnTo>
                  <a:lnTo>
                    <a:pt x="174" y="42"/>
                  </a:lnTo>
                  <a:lnTo>
                    <a:pt x="172" y="42"/>
                  </a:lnTo>
                  <a:lnTo>
                    <a:pt x="170" y="42"/>
                  </a:lnTo>
                  <a:lnTo>
                    <a:pt x="170" y="40"/>
                  </a:lnTo>
                  <a:lnTo>
                    <a:pt x="166" y="40"/>
                  </a:lnTo>
                  <a:lnTo>
                    <a:pt x="164" y="38"/>
                  </a:lnTo>
                  <a:lnTo>
                    <a:pt x="162" y="35"/>
                  </a:lnTo>
                  <a:lnTo>
                    <a:pt x="160" y="35"/>
                  </a:lnTo>
                  <a:lnTo>
                    <a:pt x="158" y="35"/>
                  </a:lnTo>
                  <a:lnTo>
                    <a:pt x="156" y="35"/>
                  </a:lnTo>
                  <a:lnTo>
                    <a:pt x="154" y="33"/>
                  </a:lnTo>
                  <a:lnTo>
                    <a:pt x="152" y="33"/>
                  </a:lnTo>
                  <a:lnTo>
                    <a:pt x="150" y="33"/>
                  </a:lnTo>
                  <a:lnTo>
                    <a:pt x="148" y="33"/>
                  </a:lnTo>
                  <a:lnTo>
                    <a:pt x="146" y="33"/>
                  </a:lnTo>
                  <a:lnTo>
                    <a:pt x="144" y="33"/>
                  </a:lnTo>
                  <a:lnTo>
                    <a:pt x="142" y="31"/>
                  </a:lnTo>
                  <a:lnTo>
                    <a:pt x="140" y="31"/>
                  </a:lnTo>
                  <a:lnTo>
                    <a:pt x="136" y="31"/>
                  </a:lnTo>
                  <a:lnTo>
                    <a:pt x="134" y="31"/>
                  </a:lnTo>
                  <a:lnTo>
                    <a:pt x="132" y="31"/>
                  </a:lnTo>
                  <a:lnTo>
                    <a:pt x="128" y="28"/>
                  </a:lnTo>
                  <a:lnTo>
                    <a:pt x="126" y="28"/>
                  </a:lnTo>
                  <a:lnTo>
                    <a:pt x="124" y="26"/>
                  </a:lnTo>
                  <a:lnTo>
                    <a:pt x="122" y="26"/>
                  </a:lnTo>
                  <a:lnTo>
                    <a:pt x="120" y="26"/>
                  </a:lnTo>
                  <a:lnTo>
                    <a:pt x="118" y="26"/>
                  </a:lnTo>
                  <a:lnTo>
                    <a:pt x="116" y="26"/>
                  </a:lnTo>
                  <a:lnTo>
                    <a:pt x="114" y="24"/>
                  </a:lnTo>
                  <a:lnTo>
                    <a:pt x="104" y="7"/>
                  </a:lnTo>
                  <a:lnTo>
                    <a:pt x="88" y="0"/>
                  </a:lnTo>
                  <a:lnTo>
                    <a:pt x="68" y="5"/>
                  </a:lnTo>
                  <a:lnTo>
                    <a:pt x="66" y="17"/>
                  </a:lnTo>
                  <a:lnTo>
                    <a:pt x="52" y="10"/>
                  </a:lnTo>
                  <a:lnTo>
                    <a:pt x="42" y="10"/>
                  </a:lnTo>
                  <a:lnTo>
                    <a:pt x="30" y="21"/>
                  </a:lnTo>
                  <a:lnTo>
                    <a:pt x="30" y="24"/>
                  </a:lnTo>
                  <a:lnTo>
                    <a:pt x="30" y="26"/>
                  </a:lnTo>
                  <a:lnTo>
                    <a:pt x="30" y="31"/>
                  </a:lnTo>
                  <a:lnTo>
                    <a:pt x="30" y="33"/>
                  </a:lnTo>
                  <a:lnTo>
                    <a:pt x="30" y="35"/>
                  </a:lnTo>
                  <a:lnTo>
                    <a:pt x="30" y="38"/>
                  </a:lnTo>
                  <a:lnTo>
                    <a:pt x="30" y="40"/>
                  </a:lnTo>
                  <a:lnTo>
                    <a:pt x="30" y="42"/>
                  </a:lnTo>
                  <a:lnTo>
                    <a:pt x="30" y="45"/>
                  </a:lnTo>
                  <a:lnTo>
                    <a:pt x="30" y="47"/>
                  </a:lnTo>
                  <a:lnTo>
                    <a:pt x="30" y="49"/>
                  </a:lnTo>
                  <a:lnTo>
                    <a:pt x="30" y="51"/>
                  </a:lnTo>
                  <a:lnTo>
                    <a:pt x="30" y="54"/>
                  </a:lnTo>
                  <a:lnTo>
                    <a:pt x="30" y="56"/>
                  </a:lnTo>
                  <a:lnTo>
                    <a:pt x="30" y="58"/>
                  </a:lnTo>
                  <a:lnTo>
                    <a:pt x="30" y="61"/>
                  </a:lnTo>
                  <a:lnTo>
                    <a:pt x="28" y="63"/>
                  </a:lnTo>
                  <a:lnTo>
                    <a:pt x="28" y="68"/>
                  </a:lnTo>
                  <a:lnTo>
                    <a:pt x="28" y="70"/>
                  </a:lnTo>
                  <a:lnTo>
                    <a:pt x="26" y="72"/>
                  </a:lnTo>
                  <a:lnTo>
                    <a:pt x="26" y="75"/>
                  </a:lnTo>
                  <a:lnTo>
                    <a:pt x="26" y="77"/>
                  </a:lnTo>
                  <a:lnTo>
                    <a:pt x="22" y="86"/>
                  </a:lnTo>
                </a:path>
              </a:pathLst>
            </a:custGeom>
            <a:noFill/>
            <a:ln w="508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30" name="Freeform 32">
              <a:extLst>
                <a:ext uri="{FF2B5EF4-FFF2-40B4-BE49-F238E27FC236}">
                  <a16:creationId xmlns:a16="http://schemas.microsoft.com/office/drawing/2014/main" id="{CAA4894B-724E-9379-5B37-2ECC1A98B0CB}"/>
                </a:ext>
              </a:extLst>
            </p:cNvPr>
            <p:cNvSpPr>
              <a:spLocks/>
            </p:cNvSpPr>
            <p:nvPr/>
          </p:nvSpPr>
          <p:spPr bwMode="auto">
            <a:xfrm>
              <a:off x="2650" y="2181"/>
              <a:ext cx="116" cy="47"/>
            </a:xfrm>
            <a:custGeom>
              <a:avLst/>
              <a:gdLst>
                <a:gd name="T0" fmla="*/ 116 w 116"/>
                <a:gd name="T1" fmla="*/ 0 h 47"/>
                <a:gd name="T2" fmla="*/ 114 w 116"/>
                <a:gd name="T3" fmla="*/ 14 h 47"/>
                <a:gd name="T4" fmla="*/ 106 w 116"/>
                <a:gd name="T5" fmla="*/ 14 h 47"/>
                <a:gd name="T6" fmla="*/ 104 w 116"/>
                <a:gd name="T7" fmla="*/ 26 h 47"/>
                <a:gd name="T8" fmla="*/ 96 w 116"/>
                <a:gd name="T9" fmla="*/ 28 h 47"/>
                <a:gd name="T10" fmla="*/ 86 w 116"/>
                <a:gd name="T11" fmla="*/ 21 h 47"/>
                <a:gd name="T12" fmla="*/ 80 w 116"/>
                <a:gd name="T13" fmla="*/ 14 h 47"/>
                <a:gd name="T14" fmla="*/ 76 w 116"/>
                <a:gd name="T15" fmla="*/ 23 h 47"/>
                <a:gd name="T16" fmla="*/ 72 w 116"/>
                <a:gd name="T17" fmla="*/ 30 h 47"/>
                <a:gd name="T18" fmla="*/ 66 w 116"/>
                <a:gd name="T19" fmla="*/ 47 h 47"/>
                <a:gd name="T20" fmla="*/ 58 w 116"/>
                <a:gd name="T21" fmla="*/ 40 h 47"/>
                <a:gd name="T22" fmla="*/ 52 w 116"/>
                <a:gd name="T23" fmla="*/ 30 h 47"/>
                <a:gd name="T24" fmla="*/ 50 w 116"/>
                <a:gd name="T25" fmla="*/ 21 h 47"/>
                <a:gd name="T26" fmla="*/ 48 w 116"/>
                <a:gd name="T27" fmla="*/ 12 h 47"/>
                <a:gd name="T28" fmla="*/ 40 w 116"/>
                <a:gd name="T29" fmla="*/ 17 h 47"/>
                <a:gd name="T30" fmla="*/ 38 w 116"/>
                <a:gd name="T31" fmla="*/ 30 h 47"/>
                <a:gd name="T32" fmla="*/ 36 w 116"/>
                <a:gd name="T33" fmla="*/ 33 h 47"/>
                <a:gd name="T34" fmla="*/ 34 w 116"/>
                <a:gd name="T35" fmla="*/ 33 h 47"/>
                <a:gd name="T36" fmla="*/ 32 w 116"/>
                <a:gd name="T37" fmla="*/ 33 h 47"/>
                <a:gd name="T38" fmla="*/ 30 w 116"/>
                <a:gd name="T39" fmla="*/ 33 h 47"/>
                <a:gd name="T40" fmla="*/ 30 w 116"/>
                <a:gd name="T41" fmla="*/ 35 h 47"/>
                <a:gd name="T42" fmla="*/ 28 w 116"/>
                <a:gd name="T43" fmla="*/ 35 h 47"/>
                <a:gd name="T44" fmla="*/ 26 w 116"/>
                <a:gd name="T45" fmla="*/ 35 h 47"/>
                <a:gd name="T46" fmla="*/ 24 w 116"/>
                <a:gd name="T47" fmla="*/ 35 h 47"/>
                <a:gd name="T48" fmla="*/ 22 w 116"/>
                <a:gd name="T49" fmla="*/ 35 h 47"/>
                <a:gd name="T50" fmla="*/ 20 w 116"/>
                <a:gd name="T51" fmla="*/ 35 h 47"/>
                <a:gd name="T52" fmla="*/ 18 w 116"/>
                <a:gd name="T53" fmla="*/ 33 h 47"/>
                <a:gd name="T54" fmla="*/ 16 w 116"/>
                <a:gd name="T55" fmla="*/ 33 h 47"/>
                <a:gd name="T56" fmla="*/ 14 w 116"/>
                <a:gd name="T57" fmla="*/ 33 h 47"/>
                <a:gd name="T58" fmla="*/ 12 w 116"/>
                <a:gd name="T59" fmla="*/ 33 h 47"/>
                <a:gd name="T60" fmla="*/ 10 w 116"/>
                <a:gd name="T61" fmla="*/ 33 h 47"/>
                <a:gd name="T62" fmla="*/ 8 w 116"/>
                <a:gd name="T63" fmla="*/ 30 h 47"/>
                <a:gd name="T64" fmla="*/ 6 w 116"/>
                <a:gd name="T65" fmla="*/ 30 h 47"/>
                <a:gd name="T66" fmla="*/ 4 w 116"/>
                <a:gd name="T67" fmla="*/ 30 h 47"/>
                <a:gd name="T68" fmla="*/ 2 w 116"/>
                <a:gd name="T69" fmla="*/ 28 h 47"/>
                <a:gd name="T70" fmla="*/ 0 w 116"/>
                <a:gd name="T71" fmla="*/ 28 h 47"/>
                <a:gd name="T72" fmla="*/ 0 w 116"/>
                <a:gd name="T73" fmla="*/ 26 h 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6"/>
                <a:gd name="T112" fmla="*/ 0 h 47"/>
                <a:gd name="T113" fmla="*/ 116 w 116"/>
                <a:gd name="T114" fmla="*/ 47 h 4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6" h="47">
                  <a:moveTo>
                    <a:pt x="116" y="0"/>
                  </a:moveTo>
                  <a:lnTo>
                    <a:pt x="114" y="14"/>
                  </a:lnTo>
                  <a:lnTo>
                    <a:pt x="106" y="14"/>
                  </a:lnTo>
                  <a:lnTo>
                    <a:pt x="104" y="26"/>
                  </a:lnTo>
                  <a:lnTo>
                    <a:pt x="96" y="28"/>
                  </a:lnTo>
                  <a:lnTo>
                    <a:pt x="86" y="21"/>
                  </a:lnTo>
                  <a:lnTo>
                    <a:pt x="80" y="14"/>
                  </a:lnTo>
                  <a:lnTo>
                    <a:pt x="76" y="23"/>
                  </a:lnTo>
                  <a:lnTo>
                    <a:pt x="72" y="30"/>
                  </a:lnTo>
                  <a:lnTo>
                    <a:pt x="66" y="47"/>
                  </a:lnTo>
                  <a:lnTo>
                    <a:pt x="58" y="40"/>
                  </a:lnTo>
                  <a:lnTo>
                    <a:pt x="52" y="30"/>
                  </a:lnTo>
                  <a:lnTo>
                    <a:pt x="50" y="21"/>
                  </a:lnTo>
                  <a:lnTo>
                    <a:pt x="48" y="12"/>
                  </a:lnTo>
                  <a:lnTo>
                    <a:pt x="40" y="17"/>
                  </a:lnTo>
                  <a:lnTo>
                    <a:pt x="38" y="30"/>
                  </a:lnTo>
                  <a:lnTo>
                    <a:pt x="36" y="33"/>
                  </a:lnTo>
                  <a:lnTo>
                    <a:pt x="34" y="33"/>
                  </a:lnTo>
                  <a:lnTo>
                    <a:pt x="32" y="33"/>
                  </a:lnTo>
                  <a:lnTo>
                    <a:pt x="30" y="33"/>
                  </a:lnTo>
                  <a:lnTo>
                    <a:pt x="30" y="35"/>
                  </a:lnTo>
                  <a:lnTo>
                    <a:pt x="28" y="35"/>
                  </a:lnTo>
                  <a:lnTo>
                    <a:pt x="26" y="35"/>
                  </a:lnTo>
                  <a:lnTo>
                    <a:pt x="24" y="35"/>
                  </a:lnTo>
                  <a:lnTo>
                    <a:pt x="22" y="35"/>
                  </a:lnTo>
                  <a:lnTo>
                    <a:pt x="20" y="35"/>
                  </a:lnTo>
                  <a:lnTo>
                    <a:pt x="18" y="33"/>
                  </a:lnTo>
                  <a:lnTo>
                    <a:pt x="16" y="33"/>
                  </a:lnTo>
                  <a:lnTo>
                    <a:pt x="14" y="33"/>
                  </a:lnTo>
                  <a:lnTo>
                    <a:pt x="12" y="33"/>
                  </a:lnTo>
                  <a:lnTo>
                    <a:pt x="10" y="33"/>
                  </a:lnTo>
                  <a:lnTo>
                    <a:pt x="8" y="30"/>
                  </a:lnTo>
                  <a:lnTo>
                    <a:pt x="6" y="30"/>
                  </a:lnTo>
                  <a:lnTo>
                    <a:pt x="4" y="30"/>
                  </a:lnTo>
                  <a:lnTo>
                    <a:pt x="2" y="28"/>
                  </a:lnTo>
                  <a:lnTo>
                    <a:pt x="0" y="28"/>
                  </a:lnTo>
                  <a:lnTo>
                    <a:pt x="0" y="26"/>
                  </a:lnTo>
                </a:path>
              </a:pathLst>
            </a:custGeom>
            <a:noFill/>
            <a:ln w="508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31" name="Freeform 33">
              <a:extLst>
                <a:ext uri="{FF2B5EF4-FFF2-40B4-BE49-F238E27FC236}">
                  <a16:creationId xmlns:a16="http://schemas.microsoft.com/office/drawing/2014/main" id="{5AA9E4DC-45F3-855F-ECE2-A5B39F912DC2}"/>
                </a:ext>
              </a:extLst>
            </p:cNvPr>
            <p:cNvSpPr>
              <a:spLocks/>
            </p:cNvSpPr>
            <p:nvPr/>
          </p:nvSpPr>
          <p:spPr bwMode="auto">
            <a:xfrm>
              <a:off x="2740" y="2135"/>
              <a:ext cx="24" cy="44"/>
            </a:xfrm>
            <a:custGeom>
              <a:avLst/>
              <a:gdLst>
                <a:gd name="T0" fmla="*/ 2 w 24"/>
                <a:gd name="T1" fmla="*/ 0 h 44"/>
                <a:gd name="T2" fmla="*/ 4 w 24"/>
                <a:gd name="T3" fmla="*/ 9 h 44"/>
                <a:gd name="T4" fmla="*/ 4 w 24"/>
                <a:gd name="T5" fmla="*/ 18 h 44"/>
                <a:gd name="T6" fmla="*/ 0 w 24"/>
                <a:gd name="T7" fmla="*/ 28 h 44"/>
                <a:gd name="T8" fmla="*/ 10 w 24"/>
                <a:gd name="T9" fmla="*/ 28 h 44"/>
                <a:gd name="T10" fmla="*/ 12 w 24"/>
                <a:gd name="T11" fmla="*/ 39 h 44"/>
                <a:gd name="T12" fmla="*/ 20 w 24"/>
                <a:gd name="T13" fmla="*/ 44 h 44"/>
                <a:gd name="T14" fmla="*/ 24 w 24"/>
                <a:gd name="T15" fmla="*/ 44 h 44"/>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44"/>
                <a:gd name="T26" fmla="*/ 24 w 24"/>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44">
                  <a:moveTo>
                    <a:pt x="2" y="0"/>
                  </a:moveTo>
                  <a:lnTo>
                    <a:pt x="4" y="9"/>
                  </a:lnTo>
                  <a:lnTo>
                    <a:pt x="4" y="18"/>
                  </a:lnTo>
                  <a:lnTo>
                    <a:pt x="0" y="28"/>
                  </a:lnTo>
                  <a:lnTo>
                    <a:pt x="10" y="28"/>
                  </a:lnTo>
                  <a:lnTo>
                    <a:pt x="12" y="39"/>
                  </a:lnTo>
                  <a:lnTo>
                    <a:pt x="20" y="44"/>
                  </a:lnTo>
                  <a:lnTo>
                    <a:pt x="24" y="44"/>
                  </a:lnTo>
                </a:path>
              </a:pathLst>
            </a:custGeom>
            <a:noFill/>
            <a:ln w="508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32" name="Freeform 34">
              <a:extLst>
                <a:ext uri="{FF2B5EF4-FFF2-40B4-BE49-F238E27FC236}">
                  <a16:creationId xmlns:a16="http://schemas.microsoft.com/office/drawing/2014/main" id="{2CE140DC-81B2-8107-2EFA-D0DA05DEF677}"/>
                </a:ext>
              </a:extLst>
            </p:cNvPr>
            <p:cNvSpPr>
              <a:spLocks/>
            </p:cNvSpPr>
            <p:nvPr/>
          </p:nvSpPr>
          <p:spPr bwMode="auto">
            <a:xfrm>
              <a:off x="2638" y="2262"/>
              <a:ext cx="389" cy="445"/>
            </a:xfrm>
            <a:custGeom>
              <a:avLst/>
              <a:gdLst>
                <a:gd name="T0" fmla="*/ 186 w 389"/>
                <a:gd name="T1" fmla="*/ 12 h 445"/>
                <a:gd name="T2" fmla="*/ 186 w 389"/>
                <a:gd name="T3" fmla="*/ 37 h 445"/>
                <a:gd name="T4" fmla="*/ 184 w 389"/>
                <a:gd name="T5" fmla="*/ 49 h 445"/>
                <a:gd name="T6" fmla="*/ 182 w 389"/>
                <a:gd name="T7" fmla="*/ 65 h 445"/>
                <a:gd name="T8" fmla="*/ 184 w 389"/>
                <a:gd name="T9" fmla="*/ 79 h 445"/>
                <a:gd name="T10" fmla="*/ 190 w 389"/>
                <a:gd name="T11" fmla="*/ 91 h 445"/>
                <a:gd name="T12" fmla="*/ 202 w 389"/>
                <a:gd name="T13" fmla="*/ 100 h 445"/>
                <a:gd name="T14" fmla="*/ 228 w 389"/>
                <a:gd name="T15" fmla="*/ 156 h 445"/>
                <a:gd name="T16" fmla="*/ 232 w 389"/>
                <a:gd name="T17" fmla="*/ 172 h 445"/>
                <a:gd name="T18" fmla="*/ 240 w 389"/>
                <a:gd name="T19" fmla="*/ 188 h 445"/>
                <a:gd name="T20" fmla="*/ 250 w 389"/>
                <a:gd name="T21" fmla="*/ 200 h 445"/>
                <a:gd name="T22" fmla="*/ 262 w 389"/>
                <a:gd name="T23" fmla="*/ 209 h 445"/>
                <a:gd name="T24" fmla="*/ 274 w 389"/>
                <a:gd name="T25" fmla="*/ 218 h 445"/>
                <a:gd name="T26" fmla="*/ 304 w 389"/>
                <a:gd name="T27" fmla="*/ 225 h 445"/>
                <a:gd name="T28" fmla="*/ 310 w 389"/>
                <a:gd name="T29" fmla="*/ 248 h 445"/>
                <a:gd name="T30" fmla="*/ 322 w 389"/>
                <a:gd name="T31" fmla="*/ 260 h 445"/>
                <a:gd name="T32" fmla="*/ 336 w 389"/>
                <a:gd name="T33" fmla="*/ 269 h 445"/>
                <a:gd name="T34" fmla="*/ 350 w 389"/>
                <a:gd name="T35" fmla="*/ 281 h 445"/>
                <a:gd name="T36" fmla="*/ 362 w 389"/>
                <a:gd name="T37" fmla="*/ 292 h 445"/>
                <a:gd name="T38" fmla="*/ 375 w 389"/>
                <a:gd name="T39" fmla="*/ 304 h 445"/>
                <a:gd name="T40" fmla="*/ 383 w 389"/>
                <a:gd name="T41" fmla="*/ 316 h 445"/>
                <a:gd name="T42" fmla="*/ 387 w 389"/>
                <a:gd name="T43" fmla="*/ 325 h 445"/>
                <a:gd name="T44" fmla="*/ 389 w 389"/>
                <a:gd name="T45" fmla="*/ 336 h 445"/>
                <a:gd name="T46" fmla="*/ 389 w 389"/>
                <a:gd name="T47" fmla="*/ 348 h 445"/>
                <a:gd name="T48" fmla="*/ 371 w 389"/>
                <a:gd name="T49" fmla="*/ 334 h 445"/>
                <a:gd name="T50" fmla="*/ 367 w 389"/>
                <a:gd name="T51" fmla="*/ 327 h 445"/>
                <a:gd name="T52" fmla="*/ 358 w 389"/>
                <a:gd name="T53" fmla="*/ 320 h 445"/>
                <a:gd name="T54" fmla="*/ 348 w 389"/>
                <a:gd name="T55" fmla="*/ 318 h 445"/>
                <a:gd name="T56" fmla="*/ 340 w 389"/>
                <a:gd name="T57" fmla="*/ 316 h 445"/>
                <a:gd name="T58" fmla="*/ 324 w 389"/>
                <a:gd name="T59" fmla="*/ 334 h 445"/>
                <a:gd name="T60" fmla="*/ 342 w 389"/>
                <a:gd name="T61" fmla="*/ 385 h 445"/>
                <a:gd name="T62" fmla="*/ 320 w 389"/>
                <a:gd name="T63" fmla="*/ 406 h 445"/>
                <a:gd name="T64" fmla="*/ 316 w 389"/>
                <a:gd name="T65" fmla="*/ 415 h 445"/>
                <a:gd name="T66" fmla="*/ 312 w 389"/>
                <a:gd name="T67" fmla="*/ 427 h 445"/>
                <a:gd name="T68" fmla="*/ 306 w 389"/>
                <a:gd name="T69" fmla="*/ 434 h 445"/>
                <a:gd name="T70" fmla="*/ 278 w 389"/>
                <a:gd name="T71" fmla="*/ 436 h 445"/>
                <a:gd name="T72" fmla="*/ 282 w 389"/>
                <a:gd name="T73" fmla="*/ 424 h 445"/>
                <a:gd name="T74" fmla="*/ 284 w 389"/>
                <a:gd name="T75" fmla="*/ 415 h 445"/>
                <a:gd name="T76" fmla="*/ 292 w 389"/>
                <a:gd name="T77" fmla="*/ 406 h 445"/>
                <a:gd name="T78" fmla="*/ 300 w 389"/>
                <a:gd name="T79" fmla="*/ 401 h 445"/>
                <a:gd name="T80" fmla="*/ 300 w 389"/>
                <a:gd name="T81" fmla="*/ 364 h 445"/>
                <a:gd name="T82" fmla="*/ 296 w 389"/>
                <a:gd name="T83" fmla="*/ 357 h 445"/>
                <a:gd name="T84" fmla="*/ 292 w 389"/>
                <a:gd name="T85" fmla="*/ 350 h 445"/>
                <a:gd name="T86" fmla="*/ 290 w 389"/>
                <a:gd name="T87" fmla="*/ 339 h 445"/>
                <a:gd name="T88" fmla="*/ 266 w 389"/>
                <a:gd name="T89" fmla="*/ 329 h 445"/>
                <a:gd name="T90" fmla="*/ 250 w 389"/>
                <a:gd name="T91" fmla="*/ 295 h 445"/>
                <a:gd name="T92" fmla="*/ 224 w 389"/>
                <a:gd name="T93" fmla="*/ 272 h 445"/>
                <a:gd name="T94" fmla="*/ 220 w 389"/>
                <a:gd name="T95" fmla="*/ 262 h 445"/>
                <a:gd name="T96" fmla="*/ 216 w 389"/>
                <a:gd name="T97" fmla="*/ 255 h 445"/>
                <a:gd name="T98" fmla="*/ 210 w 389"/>
                <a:gd name="T99" fmla="*/ 251 h 445"/>
                <a:gd name="T100" fmla="*/ 200 w 389"/>
                <a:gd name="T101" fmla="*/ 248 h 445"/>
                <a:gd name="T102" fmla="*/ 164 w 389"/>
                <a:gd name="T103" fmla="*/ 214 h 445"/>
                <a:gd name="T104" fmla="*/ 148 w 389"/>
                <a:gd name="T105" fmla="*/ 188 h 445"/>
                <a:gd name="T106" fmla="*/ 132 w 389"/>
                <a:gd name="T107" fmla="*/ 165 h 445"/>
                <a:gd name="T108" fmla="*/ 118 w 389"/>
                <a:gd name="T109" fmla="*/ 142 h 445"/>
                <a:gd name="T110" fmla="*/ 106 w 389"/>
                <a:gd name="T111" fmla="*/ 116 h 445"/>
                <a:gd name="T112" fmla="*/ 92 w 389"/>
                <a:gd name="T113" fmla="*/ 91 h 445"/>
                <a:gd name="T114" fmla="*/ 78 w 389"/>
                <a:gd name="T115" fmla="*/ 63 h 445"/>
                <a:gd name="T116" fmla="*/ 44 w 389"/>
                <a:gd name="T117" fmla="*/ 51 h 445"/>
                <a:gd name="T118" fmla="*/ 38 w 389"/>
                <a:gd name="T119" fmla="*/ 56 h 445"/>
                <a:gd name="T120" fmla="*/ 30 w 389"/>
                <a:gd name="T121" fmla="*/ 63 h 445"/>
                <a:gd name="T122" fmla="*/ 22 w 389"/>
                <a:gd name="T123" fmla="*/ 70 h 44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89"/>
                <a:gd name="T187" fmla="*/ 0 h 445"/>
                <a:gd name="T188" fmla="*/ 389 w 389"/>
                <a:gd name="T189" fmla="*/ 445 h 44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89" h="445">
                  <a:moveTo>
                    <a:pt x="232" y="0"/>
                  </a:moveTo>
                  <a:lnTo>
                    <a:pt x="214" y="0"/>
                  </a:lnTo>
                  <a:lnTo>
                    <a:pt x="204" y="7"/>
                  </a:lnTo>
                  <a:lnTo>
                    <a:pt x="192" y="14"/>
                  </a:lnTo>
                  <a:lnTo>
                    <a:pt x="186" y="12"/>
                  </a:lnTo>
                  <a:lnTo>
                    <a:pt x="178" y="17"/>
                  </a:lnTo>
                  <a:lnTo>
                    <a:pt x="186" y="28"/>
                  </a:lnTo>
                  <a:lnTo>
                    <a:pt x="186" y="31"/>
                  </a:lnTo>
                  <a:lnTo>
                    <a:pt x="186" y="33"/>
                  </a:lnTo>
                  <a:lnTo>
                    <a:pt x="186" y="37"/>
                  </a:lnTo>
                  <a:lnTo>
                    <a:pt x="186" y="40"/>
                  </a:lnTo>
                  <a:lnTo>
                    <a:pt x="186" y="42"/>
                  </a:lnTo>
                  <a:lnTo>
                    <a:pt x="184" y="44"/>
                  </a:lnTo>
                  <a:lnTo>
                    <a:pt x="184" y="47"/>
                  </a:lnTo>
                  <a:lnTo>
                    <a:pt x="184" y="49"/>
                  </a:lnTo>
                  <a:lnTo>
                    <a:pt x="184" y="54"/>
                  </a:lnTo>
                  <a:lnTo>
                    <a:pt x="184" y="56"/>
                  </a:lnTo>
                  <a:lnTo>
                    <a:pt x="184" y="58"/>
                  </a:lnTo>
                  <a:lnTo>
                    <a:pt x="184" y="63"/>
                  </a:lnTo>
                  <a:lnTo>
                    <a:pt x="182" y="65"/>
                  </a:lnTo>
                  <a:lnTo>
                    <a:pt x="182" y="68"/>
                  </a:lnTo>
                  <a:lnTo>
                    <a:pt x="182" y="72"/>
                  </a:lnTo>
                  <a:lnTo>
                    <a:pt x="184" y="75"/>
                  </a:lnTo>
                  <a:lnTo>
                    <a:pt x="184" y="77"/>
                  </a:lnTo>
                  <a:lnTo>
                    <a:pt x="184" y="79"/>
                  </a:lnTo>
                  <a:lnTo>
                    <a:pt x="184" y="81"/>
                  </a:lnTo>
                  <a:lnTo>
                    <a:pt x="186" y="84"/>
                  </a:lnTo>
                  <a:lnTo>
                    <a:pt x="186" y="86"/>
                  </a:lnTo>
                  <a:lnTo>
                    <a:pt x="190" y="88"/>
                  </a:lnTo>
                  <a:lnTo>
                    <a:pt x="190" y="91"/>
                  </a:lnTo>
                  <a:lnTo>
                    <a:pt x="192" y="93"/>
                  </a:lnTo>
                  <a:lnTo>
                    <a:pt x="194" y="95"/>
                  </a:lnTo>
                  <a:lnTo>
                    <a:pt x="196" y="98"/>
                  </a:lnTo>
                  <a:lnTo>
                    <a:pt x="198" y="100"/>
                  </a:lnTo>
                  <a:lnTo>
                    <a:pt x="202" y="100"/>
                  </a:lnTo>
                  <a:lnTo>
                    <a:pt x="222" y="121"/>
                  </a:lnTo>
                  <a:lnTo>
                    <a:pt x="228" y="144"/>
                  </a:lnTo>
                  <a:lnTo>
                    <a:pt x="228" y="146"/>
                  </a:lnTo>
                  <a:lnTo>
                    <a:pt x="228" y="151"/>
                  </a:lnTo>
                  <a:lnTo>
                    <a:pt x="228" y="156"/>
                  </a:lnTo>
                  <a:lnTo>
                    <a:pt x="228" y="160"/>
                  </a:lnTo>
                  <a:lnTo>
                    <a:pt x="230" y="163"/>
                  </a:lnTo>
                  <a:lnTo>
                    <a:pt x="230" y="165"/>
                  </a:lnTo>
                  <a:lnTo>
                    <a:pt x="232" y="170"/>
                  </a:lnTo>
                  <a:lnTo>
                    <a:pt x="232" y="172"/>
                  </a:lnTo>
                  <a:lnTo>
                    <a:pt x="234" y="174"/>
                  </a:lnTo>
                  <a:lnTo>
                    <a:pt x="236" y="179"/>
                  </a:lnTo>
                  <a:lnTo>
                    <a:pt x="236" y="181"/>
                  </a:lnTo>
                  <a:lnTo>
                    <a:pt x="238" y="186"/>
                  </a:lnTo>
                  <a:lnTo>
                    <a:pt x="240" y="188"/>
                  </a:lnTo>
                  <a:lnTo>
                    <a:pt x="240" y="190"/>
                  </a:lnTo>
                  <a:lnTo>
                    <a:pt x="244" y="193"/>
                  </a:lnTo>
                  <a:lnTo>
                    <a:pt x="246" y="195"/>
                  </a:lnTo>
                  <a:lnTo>
                    <a:pt x="248" y="197"/>
                  </a:lnTo>
                  <a:lnTo>
                    <a:pt x="250" y="200"/>
                  </a:lnTo>
                  <a:lnTo>
                    <a:pt x="252" y="202"/>
                  </a:lnTo>
                  <a:lnTo>
                    <a:pt x="254" y="204"/>
                  </a:lnTo>
                  <a:lnTo>
                    <a:pt x="256" y="207"/>
                  </a:lnTo>
                  <a:lnTo>
                    <a:pt x="258" y="209"/>
                  </a:lnTo>
                  <a:lnTo>
                    <a:pt x="262" y="209"/>
                  </a:lnTo>
                  <a:lnTo>
                    <a:pt x="264" y="214"/>
                  </a:lnTo>
                  <a:lnTo>
                    <a:pt x="266" y="214"/>
                  </a:lnTo>
                  <a:lnTo>
                    <a:pt x="268" y="216"/>
                  </a:lnTo>
                  <a:lnTo>
                    <a:pt x="272" y="218"/>
                  </a:lnTo>
                  <a:lnTo>
                    <a:pt x="274" y="218"/>
                  </a:lnTo>
                  <a:lnTo>
                    <a:pt x="278" y="223"/>
                  </a:lnTo>
                  <a:lnTo>
                    <a:pt x="280" y="223"/>
                  </a:lnTo>
                  <a:lnTo>
                    <a:pt x="284" y="225"/>
                  </a:lnTo>
                  <a:lnTo>
                    <a:pt x="288" y="225"/>
                  </a:lnTo>
                  <a:lnTo>
                    <a:pt x="304" y="225"/>
                  </a:lnTo>
                  <a:lnTo>
                    <a:pt x="308" y="230"/>
                  </a:lnTo>
                  <a:lnTo>
                    <a:pt x="304" y="239"/>
                  </a:lnTo>
                  <a:lnTo>
                    <a:pt x="306" y="244"/>
                  </a:lnTo>
                  <a:lnTo>
                    <a:pt x="308" y="244"/>
                  </a:lnTo>
                  <a:lnTo>
                    <a:pt x="310" y="248"/>
                  </a:lnTo>
                  <a:lnTo>
                    <a:pt x="312" y="251"/>
                  </a:lnTo>
                  <a:lnTo>
                    <a:pt x="316" y="253"/>
                  </a:lnTo>
                  <a:lnTo>
                    <a:pt x="318" y="255"/>
                  </a:lnTo>
                  <a:lnTo>
                    <a:pt x="320" y="258"/>
                  </a:lnTo>
                  <a:lnTo>
                    <a:pt x="322" y="260"/>
                  </a:lnTo>
                  <a:lnTo>
                    <a:pt x="326" y="262"/>
                  </a:lnTo>
                  <a:lnTo>
                    <a:pt x="328" y="262"/>
                  </a:lnTo>
                  <a:lnTo>
                    <a:pt x="330" y="267"/>
                  </a:lnTo>
                  <a:lnTo>
                    <a:pt x="334" y="269"/>
                  </a:lnTo>
                  <a:lnTo>
                    <a:pt x="336" y="269"/>
                  </a:lnTo>
                  <a:lnTo>
                    <a:pt x="338" y="274"/>
                  </a:lnTo>
                  <a:lnTo>
                    <a:pt x="342" y="274"/>
                  </a:lnTo>
                  <a:lnTo>
                    <a:pt x="344" y="276"/>
                  </a:lnTo>
                  <a:lnTo>
                    <a:pt x="346" y="278"/>
                  </a:lnTo>
                  <a:lnTo>
                    <a:pt x="350" y="281"/>
                  </a:lnTo>
                  <a:lnTo>
                    <a:pt x="352" y="283"/>
                  </a:lnTo>
                  <a:lnTo>
                    <a:pt x="354" y="285"/>
                  </a:lnTo>
                  <a:lnTo>
                    <a:pt x="358" y="288"/>
                  </a:lnTo>
                  <a:lnTo>
                    <a:pt x="360" y="288"/>
                  </a:lnTo>
                  <a:lnTo>
                    <a:pt x="362" y="292"/>
                  </a:lnTo>
                  <a:lnTo>
                    <a:pt x="367" y="295"/>
                  </a:lnTo>
                  <a:lnTo>
                    <a:pt x="369" y="295"/>
                  </a:lnTo>
                  <a:lnTo>
                    <a:pt x="371" y="297"/>
                  </a:lnTo>
                  <a:lnTo>
                    <a:pt x="373" y="302"/>
                  </a:lnTo>
                  <a:lnTo>
                    <a:pt x="375" y="304"/>
                  </a:lnTo>
                  <a:lnTo>
                    <a:pt x="377" y="306"/>
                  </a:lnTo>
                  <a:lnTo>
                    <a:pt x="379" y="309"/>
                  </a:lnTo>
                  <a:lnTo>
                    <a:pt x="381" y="311"/>
                  </a:lnTo>
                  <a:lnTo>
                    <a:pt x="383" y="313"/>
                  </a:lnTo>
                  <a:lnTo>
                    <a:pt x="383" y="316"/>
                  </a:lnTo>
                  <a:lnTo>
                    <a:pt x="385" y="318"/>
                  </a:lnTo>
                  <a:lnTo>
                    <a:pt x="385" y="320"/>
                  </a:lnTo>
                  <a:lnTo>
                    <a:pt x="385" y="322"/>
                  </a:lnTo>
                  <a:lnTo>
                    <a:pt x="387" y="322"/>
                  </a:lnTo>
                  <a:lnTo>
                    <a:pt x="387" y="325"/>
                  </a:lnTo>
                  <a:lnTo>
                    <a:pt x="387" y="327"/>
                  </a:lnTo>
                  <a:lnTo>
                    <a:pt x="389" y="329"/>
                  </a:lnTo>
                  <a:lnTo>
                    <a:pt x="389" y="332"/>
                  </a:lnTo>
                  <a:lnTo>
                    <a:pt x="389" y="334"/>
                  </a:lnTo>
                  <a:lnTo>
                    <a:pt x="389" y="336"/>
                  </a:lnTo>
                  <a:lnTo>
                    <a:pt x="389" y="339"/>
                  </a:lnTo>
                  <a:lnTo>
                    <a:pt x="389" y="341"/>
                  </a:lnTo>
                  <a:lnTo>
                    <a:pt x="389" y="343"/>
                  </a:lnTo>
                  <a:lnTo>
                    <a:pt x="389" y="346"/>
                  </a:lnTo>
                  <a:lnTo>
                    <a:pt x="389" y="348"/>
                  </a:lnTo>
                  <a:lnTo>
                    <a:pt x="379" y="348"/>
                  </a:lnTo>
                  <a:lnTo>
                    <a:pt x="375" y="336"/>
                  </a:lnTo>
                  <a:lnTo>
                    <a:pt x="373" y="336"/>
                  </a:lnTo>
                  <a:lnTo>
                    <a:pt x="373" y="334"/>
                  </a:lnTo>
                  <a:lnTo>
                    <a:pt x="371" y="334"/>
                  </a:lnTo>
                  <a:lnTo>
                    <a:pt x="371" y="332"/>
                  </a:lnTo>
                  <a:lnTo>
                    <a:pt x="369" y="332"/>
                  </a:lnTo>
                  <a:lnTo>
                    <a:pt x="369" y="329"/>
                  </a:lnTo>
                  <a:lnTo>
                    <a:pt x="367" y="329"/>
                  </a:lnTo>
                  <a:lnTo>
                    <a:pt x="367" y="327"/>
                  </a:lnTo>
                  <a:lnTo>
                    <a:pt x="364" y="327"/>
                  </a:lnTo>
                  <a:lnTo>
                    <a:pt x="362" y="325"/>
                  </a:lnTo>
                  <a:lnTo>
                    <a:pt x="360" y="322"/>
                  </a:lnTo>
                  <a:lnTo>
                    <a:pt x="358" y="322"/>
                  </a:lnTo>
                  <a:lnTo>
                    <a:pt x="358" y="320"/>
                  </a:lnTo>
                  <a:lnTo>
                    <a:pt x="354" y="320"/>
                  </a:lnTo>
                  <a:lnTo>
                    <a:pt x="352" y="320"/>
                  </a:lnTo>
                  <a:lnTo>
                    <a:pt x="352" y="318"/>
                  </a:lnTo>
                  <a:lnTo>
                    <a:pt x="350" y="318"/>
                  </a:lnTo>
                  <a:lnTo>
                    <a:pt x="348" y="318"/>
                  </a:lnTo>
                  <a:lnTo>
                    <a:pt x="346" y="318"/>
                  </a:lnTo>
                  <a:lnTo>
                    <a:pt x="344" y="318"/>
                  </a:lnTo>
                  <a:lnTo>
                    <a:pt x="344" y="316"/>
                  </a:lnTo>
                  <a:lnTo>
                    <a:pt x="342" y="316"/>
                  </a:lnTo>
                  <a:lnTo>
                    <a:pt x="340" y="316"/>
                  </a:lnTo>
                  <a:lnTo>
                    <a:pt x="338" y="316"/>
                  </a:lnTo>
                  <a:lnTo>
                    <a:pt x="336" y="316"/>
                  </a:lnTo>
                  <a:lnTo>
                    <a:pt x="334" y="313"/>
                  </a:lnTo>
                  <a:lnTo>
                    <a:pt x="328" y="322"/>
                  </a:lnTo>
                  <a:lnTo>
                    <a:pt x="324" y="334"/>
                  </a:lnTo>
                  <a:lnTo>
                    <a:pt x="320" y="350"/>
                  </a:lnTo>
                  <a:lnTo>
                    <a:pt x="330" y="357"/>
                  </a:lnTo>
                  <a:lnTo>
                    <a:pt x="338" y="367"/>
                  </a:lnTo>
                  <a:lnTo>
                    <a:pt x="342" y="376"/>
                  </a:lnTo>
                  <a:lnTo>
                    <a:pt x="342" y="385"/>
                  </a:lnTo>
                  <a:lnTo>
                    <a:pt x="336" y="392"/>
                  </a:lnTo>
                  <a:lnTo>
                    <a:pt x="322" y="392"/>
                  </a:lnTo>
                  <a:lnTo>
                    <a:pt x="320" y="401"/>
                  </a:lnTo>
                  <a:lnTo>
                    <a:pt x="320" y="404"/>
                  </a:lnTo>
                  <a:lnTo>
                    <a:pt x="320" y="406"/>
                  </a:lnTo>
                  <a:lnTo>
                    <a:pt x="320" y="408"/>
                  </a:lnTo>
                  <a:lnTo>
                    <a:pt x="318" y="411"/>
                  </a:lnTo>
                  <a:lnTo>
                    <a:pt x="318" y="413"/>
                  </a:lnTo>
                  <a:lnTo>
                    <a:pt x="316" y="413"/>
                  </a:lnTo>
                  <a:lnTo>
                    <a:pt x="316" y="415"/>
                  </a:lnTo>
                  <a:lnTo>
                    <a:pt x="316" y="417"/>
                  </a:lnTo>
                  <a:lnTo>
                    <a:pt x="314" y="420"/>
                  </a:lnTo>
                  <a:lnTo>
                    <a:pt x="314" y="422"/>
                  </a:lnTo>
                  <a:lnTo>
                    <a:pt x="312" y="424"/>
                  </a:lnTo>
                  <a:lnTo>
                    <a:pt x="312" y="427"/>
                  </a:lnTo>
                  <a:lnTo>
                    <a:pt x="310" y="427"/>
                  </a:lnTo>
                  <a:lnTo>
                    <a:pt x="308" y="429"/>
                  </a:lnTo>
                  <a:lnTo>
                    <a:pt x="308" y="431"/>
                  </a:lnTo>
                  <a:lnTo>
                    <a:pt x="306" y="431"/>
                  </a:lnTo>
                  <a:lnTo>
                    <a:pt x="306" y="434"/>
                  </a:lnTo>
                  <a:lnTo>
                    <a:pt x="306" y="436"/>
                  </a:lnTo>
                  <a:lnTo>
                    <a:pt x="304" y="436"/>
                  </a:lnTo>
                  <a:lnTo>
                    <a:pt x="292" y="443"/>
                  </a:lnTo>
                  <a:lnTo>
                    <a:pt x="282" y="445"/>
                  </a:lnTo>
                  <a:lnTo>
                    <a:pt x="278" y="436"/>
                  </a:lnTo>
                  <a:lnTo>
                    <a:pt x="278" y="434"/>
                  </a:lnTo>
                  <a:lnTo>
                    <a:pt x="278" y="431"/>
                  </a:lnTo>
                  <a:lnTo>
                    <a:pt x="280" y="429"/>
                  </a:lnTo>
                  <a:lnTo>
                    <a:pt x="280" y="427"/>
                  </a:lnTo>
                  <a:lnTo>
                    <a:pt x="282" y="424"/>
                  </a:lnTo>
                  <a:lnTo>
                    <a:pt x="282" y="422"/>
                  </a:lnTo>
                  <a:lnTo>
                    <a:pt x="282" y="420"/>
                  </a:lnTo>
                  <a:lnTo>
                    <a:pt x="284" y="420"/>
                  </a:lnTo>
                  <a:lnTo>
                    <a:pt x="284" y="417"/>
                  </a:lnTo>
                  <a:lnTo>
                    <a:pt x="284" y="415"/>
                  </a:lnTo>
                  <a:lnTo>
                    <a:pt x="286" y="415"/>
                  </a:lnTo>
                  <a:lnTo>
                    <a:pt x="286" y="413"/>
                  </a:lnTo>
                  <a:lnTo>
                    <a:pt x="288" y="411"/>
                  </a:lnTo>
                  <a:lnTo>
                    <a:pt x="290" y="408"/>
                  </a:lnTo>
                  <a:lnTo>
                    <a:pt x="292" y="406"/>
                  </a:lnTo>
                  <a:lnTo>
                    <a:pt x="294" y="406"/>
                  </a:lnTo>
                  <a:lnTo>
                    <a:pt x="296" y="406"/>
                  </a:lnTo>
                  <a:lnTo>
                    <a:pt x="296" y="404"/>
                  </a:lnTo>
                  <a:lnTo>
                    <a:pt x="298" y="404"/>
                  </a:lnTo>
                  <a:lnTo>
                    <a:pt x="300" y="401"/>
                  </a:lnTo>
                  <a:lnTo>
                    <a:pt x="306" y="392"/>
                  </a:lnTo>
                  <a:lnTo>
                    <a:pt x="304" y="383"/>
                  </a:lnTo>
                  <a:lnTo>
                    <a:pt x="300" y="380"/>
                  </a:lnTo>
                  <a:lnTo>
                    <a:pt x="300" y="371"/>
                  </a:lnTo>
                  <a:lnTo>
                    <a:pt x="300" y="364"/>
                  </a:lnTo>
                  <a:lnTo>
                    <a:pt x="298" y="364"/>
                  </a:lnTo>
                  <a:lnTo>
                    <a:pt x="298" y="362"/>
                  </a:lnTo>
                  <a:lnTo>
                    <a:pt x="296" y="362"/>
                  </a:lnTo>
                  <a:lnTo>
                    <a:pt x="296" y="360"/>
                  </a:lnTo>
                  <a:lnTo>
                    <a:pt x="296" y="357"/>
                  </a:lnTo>
                  <a:lnTo>
                    <a:pt x="294" y="357"/>
                  </a:lnTo>
                  <a:lnTo>
                    <a:pt x="294" y="355"/>
                  </a:lnTo>
                  <a:lnTo>
                    <a:pt x="292" y="355"/>
                  </a:lnTo>
                  <a:lnTo>
                    <a:pt x="292" y="353"/>
                  </a:lnTo>
                  <a:lnTo>
                    <a:pt x="292" y="350"/>
                  </a:lnTo>
                  <a:lnTo>
                    <a:pt x="292" y="348"/>
                  </a:lnTo>
                  <a:lnTo>
                    <a:pt x="290" y="346"/>
                  </a:lnTo>
                  <a:lnTo>
                    <a:pt x="290" y="343"/>
                  </a:lnTo>
                  <a:lnTo>
                    <a:pt x="290" y="341"/>
                  </a:lnTo>
                  <a:lnTo>
                    <a:pt x="290" y="339"/>
                  </a:lnTo>
                  <a:lnTo>
                    <a:pt x="290" y="336"/>
                  </a:lnTo>
                  <a:lnTo>
                    <a:pt x="284" y="329"/>
                  </a:lnTo>
                  <a:lnTo>
                    <a:pt x="276" y="334"/>
                  </a:lnTo>
                  <a:lnTo>
                    <a:pt x="268" y="336"/>
                  </a:lnTo>
                  <a:lnTo>
                    <a:pt x="266" y="329"/>
                  </a:lnTo>
                  <a:lnTo>
                    <a:pt x="266" y="320"/>
                  </a:lnTo>
                  <a:lnTo>
                    <a:pt x="258" y="318"/>
                  </a:lnTo>
                  <a:lnTo>
                    <a:pt x="252" y="311"/>
                  </a:lnTo>
                  <a:lnTo>
                    <a:pt x="254" y="297"/>
                  </a:lnTo>
                  <a:lnTo>
                    <a:pt x="250" y="295"/>
                  </a:lnTo>
                  <a:lnTo>
                    <a:pt x="238" y="292"/>
                  </a:lnTo>
                  <a:lnTo>
                    <a:pt x="230" y="290"/>
                  </a:lnTo>
                  <a:lnTo>
                    <a:pt x="226" y="274"/>
                  </a:lnTo>
                  <a:lnTo>
                    <a:pt x="224" y="274"/>
                  </a:lnTo>
                  <a:lnTo>
                    <a:pt x="224" y="272"/>
                  </a:lnTo>
                  <a:lnTo>
                    <a:pt x="224" y="269"/>
                  </a:lnTo>
                  <a:lnTo>
                    <a:pt x="222" y="269"/>
                  </a:lnTo>
                  <a:lnTo>
                    <a:pt x="222" y="267"/>
                  </a:lnTo>
                  <a:lnTo>
                    <a:pt x="222" y="265"/>
                  </a:lnTo>
                  <a:lnTo>
                    <a:pt x="220" y="262"/>
                  </a:lnTo>
                  <a:lnTo>
                    <a:pt x="220" y="260"/>
                  </a:lnTo>
                  <a:lnTo>
                    <a:pt x="218" y="260"/>
                  </a:lnTo>
                  <a:lnTo>
                    <a:pt x="218" y="258"/>
                  </a:lnTo>
                  <a:lnTo>
                    <a:pt x="216" y="258"/>
                  </a:lnTo>
                  <a:lnTo>
                    <a:pt x="216" y="255"/>
                  </a:lnTo>
                  <a:lnTo>
                    <a:pt x="214" y="255"/>
                  </a:lnTo>
                  <a:lnTo>
                    <a:pt x="214" y="253"/>
                  </a:lnTo>
                  <a:lnTo>
                    <a:pt x="212" y="253"/>
                  </a:lnTo>
                  <a:lnTo>
                    <a:pt x="210" y="253"/>
                  </a:lnTo>
                  <a:lnTo>
                    <a:pt x="210" y="251"/>
                  </a:lnTo>
                  <a:lnTo>
                    <a:pt x="208" y="251"/>
                  </a:lnTo>
                  <a:lnTo>
                    <a:pt x="206" y="251"/>
                  </a:lnTo>
                  <a:lnTo>
                    <a:pt x="202" y="251"/>
                  </a:lnTo>
                  <a:lnTo>
                    <a:pt x="200" y="251"/>
                  </a:lnTo>
                  <a:lnTo>
                    <a:pt x="200" y="248"/>
                  </a:lnTo>
                  <a:lnTo>
                    <a:pt x="188" y="253"/>
                  </a:lnTo>
                  <a:lnTo>
                    <a:pt x="184" y="239"/>
                  </a:lnTo>
                  <a:lnTo>
                    <a:pt x="172" y="223"/>
                  </a:lnTo>
                  <a:lnTo>
                    <a:pt x="168" y="218"/>
                  </a:lnTo>
                  <a:lnTo>
                    <a:pt x="164" y="214"/>
                  </a:lnTo>
                  <a:lnTo>
                    <a:pt x="162" y="207"/>
                  </a:lnTo>
                  <a:lnTo>
                    <a:pt x="158" y="202"/>
                  </a:lnTo>
                  <a:lnTo>
                    <a:pt x="156" y="197"/>
                  </a:lnTo>
                  <a:lnTo>
                    <a:pt x="152" y="193"/>
                  </a:lnTo>
                  <a:lnTo>
                    <a:pt x="148" y="188"/>
                  </a:lnTo>
                  <a:lnTo>
                    <a:pt x="146" y="183"/>
                  </a:lnTo>
                  <a:lnTo>
                    <a:pt x="142" y="179"/>
                  </a:lnTo>
                  <a:lnTo>
                    <a:pt x="140" y="174"/>
                  </a:lnTo>
                  <a:lnTo>
                    <a:pt x="136" y="170"/>
                  </a:lnTo>
                  <a:lnTo>
                    <a:pt x="132" y="165"/>
                  </a:lnTo>
                  <a:lnTo>
                    <a:pt x="130" y="160"/>
                  </a:lnTo>
                  <a:lnTo>
                    <a:pt x="126" y="156"/>
                  </a:lnTo>
                  <a:lnTo>
                    <a:pt x="124" y="151"/>
                  </a:lnTo>
                  <a:lnTo>
                    <a:pt x="122" y="144"/>
                  </a:lnTo>
                  <a:lnTo>
                    <a:pt x="118" y="142"/>
                  </a:lnTo>
                  <a:lnTo>
                    <a:pt x="116" y="135"/>
                  </a:lnTo>
                  <a:lnTo>
                    <a:pt x="114" y="130"/>
                  </a:lnTo>
                  <a:lnTo>
                    <a:pt x="110" y="126"/>
                  </a:lnTo>
                  <a:lnTo>
                    <a:pt x="108" y="121"/>
                  </a:lnTo>
                  <a:lnTo>
                    <a:pt x="106" y="116"/>
                  </a:lnTo>
                  <a:lnTo>
                    <a:pt x="102" y="112"/>
                  </a:lnTo>
                  <a:lnTo>
                    <a:pt x="100" y="107"/>
                  </a:lnTo>
                  <a:lnTo>
                    <a:pt x="96" y="100"/>
                  </a:lnTo>
                  <a:lnTo>
                    <a:pt x="94" y="95"/>
                  </a:lnTo>
                  <a:lnTo>
                    <a:pt x="92" y="91"/>
                  </a:lnTo>
                  <a:lnTo>
                    <a:pt x="88" y="84"/>
                  </a:lnTo>
                  <a:lnTo>
                    <a:pt x="86" y="79"/>
                  </a:lnTo>
                  <a:lnTo>
                    <a:pt x="84" y="75"/>
                  </a:lnTo>
                  <a:lnTo>
                    <a:pt x="80" y="68"/>
                  </a:lnTo>
                  <a:lnTo>
                    <a:pt x="78" y="63"/>
                  </a:lnTo>
                  <a:lnTo>
                    <a:pt x="70" y="56"/>
                  </a:lnTo>
                  <a:lnTo>
                    <a:pt x="50" y="47"/>
                  </a:lnTo>
                  <a:lnTo>
                    <a:pt x="48" y="49"/>
                  </a:lnTo>
                  <a:lnTo>
                    <a:pt x="46" y="49"/>
                  </a:lnTo>
                  <a:lnTo>
                    <a:pt x="44" y="51"/>
                  </a:lnTo>
                  <a:lnTo>
                    <a:pt x="42" y="51"/>
                  </a:lnTo>
                  <a:lnTo>
                    <a:pt x="42" y="54"/>
                  </a:lnTo>
                  <a:lnTo>
                    <a:pt x="40" y="54"/>
                  </a:lnTo>
                  <a:lnTo>
                    <a:pt x="38" y="54"/>
                  </a:lnTo>
                  <a:lnTo>
                    <a:pt x="38" y="56"/>
                  </a:lnTo>
                  <a:lnTo>
                    <a:pt x="36" y="58"/>
                  </a:lnTo>
                  <a:lnTo>
                    <a:pt x="34" y="58"/>
                  </a:lnTo>
                  <a:lnTo>
                    <a:pt x="32" y="61"/>
                  </a:lnTo>
                  <a:lnTo>
                    <a:pt x="32" y="63"/>
                  </a:lnTo>
                  <a:lnTo>
                    <a:pt x="30" y="63"/>
                  </a:lnTo>
                  <a:lnTo>
                    <a:pt x="28" y="65"/>
                  </a:lnTo>
                  <a:lnTo>
                    <a:pt x="26" y="65"/>
                  </a:lnTo>
                  <a:lnTo>
                    <a:pt x="26" y="68"/>
                  </a:lnTo>
                  <a:lnTo>
                    <a:pt x="24" y="68"/>
                  </a:lnTo>
                  <a:lnTo>
                    <a:pt x="22" y="70"/>
                  </a:lnTo>
                  <a:lnTo>
                    <a:pt x="20" y="72"/>
                  </a:lnTo>
                  <a:lnTo>
                    <a:pt x="18" y="72"/>
                  </a:lnTo>
                  <a:lnTo>
                    <a:pt x="16" y="75"/>
                  </a:lnTo>
                  <a:lnTo>
                    <a:pt x="0" y="77"/>
                  </a:lnTo>
                </a:path>
              </a:pathLst>
            </a:custGeom>
            <a:noFill/>
            <a:ln w="508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33" name="Freeform 35">
              <a:extLst>
                <a:ext uri="{FF2B5EF4-FFF2-40B4-BE49-F238E27FC236}">
                  <a16:creationId xmlns:a16="http://schemas.microsoft.com/office/drawing/2014/main" id="{8C704F84-0105-0A67-5E58-5EDF2FED9BE2}"/>
                </a:ext>
              </a:extLst>
            </p:cNvPr>
            <p:cNvSpPr>
              <a:spLocks/>
            </p:cNvSpPr>
            <p:nvPr/>
          </p:nvSpPr>
          <p:spPr bwMode="auto">
            <a:xfrm>
              <a:off x="2894" y="2079"/>
              <a:ext cx="108" cy="51"/>
            </a:xfrm>
            <a:custGeom>
              <a:avLst/>
              <a:gdLst>
                <a:gd name="T0" fmla="*/ 0 w 108"/>
                <a:gd name="T1" fmla="*/ 10 h 51"/>
                <a:gd name="T2" fmla="*/ 10 w 108"/>
                <a:gd name="T3" fmla="*/ 19 h 51"/>
                <a:gd name="T4" fmla="*/ 28 w 108"/>
                <a:gd name="T5" fmla="*/ 14 h 51"/>
                <a:gd name="T6" fmla="*/ 34 w 108"/>
                <a:gd name="T7" fmla="*/ 7 h 51"/>
                <a:gd name="T8" fmla="*/ 36 w 108"/>
                <a:gd name="T9" fmla="*/ 0 h 51"/>
                <a:gd name="T10" fmla="*/ 40 w 108"/>
                <a:gd name="T11" fmla="*/ 0 h 51"/>
                <a:gd name="T12" fmla="*/ 42 w 108"/>
                <a:gd name="T13" fmla="*/ 3 h 51"/>
                <a:gd name="T14" fmla="*/ 44 w 108"/>
                <a:gd name="T15" fmla="*/ 3 h 51"/>
                <a:gd name="T16" fmla="*/ 48 w 108"/>
                <a:gd name="T17" fmla="*/ 3 h 51"/>
                <a:gd name="T18" fmla="*/ 50 w 108"/>
                <a:gd name="T19" fmla="*/ 3 h 51"/>
                <a:gd name="T20" fmla="*/ 52 w 108"/>
                <a:gd name="T21" fmla="*/ 5 h 51"/>
                <a:gd name="T22" fmla="*/ 54 w 108"/>
                <a:gd name="T23" fmla="*/ 5 h 51"/>
                <a:gd name="T24" fmla="*/ 56 w 108"/>
                <a:gd name="T25" fmla="*/ 5 h 51"/>
                <a:gd name="T26" fmla="*/ 58 w 108"/>
                <a:gd name="T27" fmla="*/ 7 h 51"/>
                <a:gd name="T28" fmla="*/ 60 w 108"/>
                <a:gd name="T29" fmla="*/ 10 h 51"/>
                <a:gd name="T30" fmla="*/ 64 w 108"/>
                <a:gd name="T31" fmla="*/ 10 h 51"/>
                <a:gd name="T32" fmla="*/ 66 w 108"/>
                <a:gd name="T33" fmla="*/ 10 h 51"/>
                <a:gd name="T34" fmla="*/ 70 w 108"/>
                <a:gd name="T35" fmla="*/ 12 h 51"/>
                <a:gd name="T36" fmla="*/ 72 w 108"/>
                <a:gd name="T37" fmla="*/ 12 h 51"/>
                <a:gd name="T38" fmla="*/ 74 w 108"/>
                <a:gd name="T39" fmla="*/ 12 h 51"/>
                <a:gd name="T40" fmla="*/ 76 w 108"/>
                <a:gd name="T41" fmla="*/ 14 h 51"/>
                <a:gd name="T42" fmla="*/ 78 w 108"/>
                <a:gd name="T43" fmla="*/ 17 h 51"/>
                <a:gd name="T44" fmla="*/ 80 w 108"/>
                <a:gd name="T45" fmla="*/ 17 h 51"/>
                <a:gd name="T46" fmla="*/ 82 w 108"/>
                <a:gd name="T47" fmla="*/ 17 h 51"/>
                <a:gd name="T48" fmla="*/ 86 w 108"/>
                <a:gd name="T49" fmla="*/ 19 h 51"/>
                <a:gd name="T50" fmla="*/ 88 w 108"/>
                <a:gd name="T51" fmla="*/ 19 h 51"/>
                <a:gd name="T52" fmla="*/ 90 w 108"/>
                <a:gd name="T53" fmla="*/ 21 h 51"/>
                <a:gd name="T54" fmla="*/ 94 w 108"/>
                <a:gd name="T55" fmla="*/ 21 h 51"/>
                <a:gd name="T56" fmla="*/ 96 w 108"/>
                <a:gd name="T57" fmla="*/ 24 h 51"/>
                <a:gd name="T58" fmla="*/ 98 w 108"/>
                <a:gd name="T59" fmla="*/ 26 h 51"/>
                <a:gd name="T60" fmla="*/ 100 w 108"/>
                <a:gd name="T61" fmla="*/ 26 h 51"/>
                <a:gd name="T62" fmla="*/ 102 w 108"/>
                <a:gd name="T63" fmla="*/ 26 h 51"/>
                <a:gd name="T64" fmla="*/ 108 w 108"/>
                <a:gd name="T65" fmla="*/ 51 h 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51"/>
                <a:gd name="T101" fmla="*/ 108 w 108"/>
                <a:gd name="T102" fmla="*/ 51 h 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51">
                  <a:moveTo>
                    <a:pt x="0" y="10"/>
                  </a:moveTo>
                  <a:lnTo>
                    <a:pt x="10" y="19"/>
                  </a:lnTo>
                  <a:lnTo>
                    <a:pt x="28" y="14"/>
                  </a:lnTo>
                  <a:lnTo>
                    <a:pt x="34" y="7"/>
                  </a:lnTo>
                  <a:lnTo>
                    <a:pt x="36" y="0"/>
                  </a:lnTo>
                  <a:lnTo>
                    <a:pt x="40" y="0"/>
                  </a:lnTo>
                  <a:lnTo>
                    <a:pt x="42" y="3"/>
                  </a:lnTo>
                  <a:lnTo>
                    <a:pt x="44" y="3"/>
                  </a:lnTo>
                  <a:lnTo>
                    <a:pt x="48" y="3"/>
                  </a:lnTo>
                  <a:lnTo>
                    <a:pt x="50" y="3"/>
                  </a:lnTo>
                  <a:lnTo>
                    <a:pt x="52" y="5"/>
                  </a:lnTo>
                  <a:lnTo>
                    <a:pt x="54" y="5"/>
                  </a:lnTo>
                  <a:lnTo>
                    <a:pt x="56" y="5"/>
                  </a:lnTo>
                  <a:lnTo>
                    <a:pt x="58" y="7"/>
                  </a:lnTo>
                  <a:lnTo>
                    <a:pt x="60" y="10"/>
                  </a:lnTo>
                  <a:lnTo>
                    <a:pt x="64" y="10"/>
                  </a:lnTo>
                  <a:lnTo>
                    <a:pt x="66" y="10"/>
                  </a:lnTo>
                  <a:lnTo>
                    <a:pt x="70" y="12"/>
                  </a:lnTo>
                  <a:lnTo>
                    <a:pt x="72" y="12"/>
                  </a:lnTo>
                  <a:lnTo>
                    <a:pt x="74" y="12"/>
                  </a:lnTo>
                  <a:lnTo>
                    <a:pt x="76" y="14"/>
                  </a:lnTo>
                  <a:lnTo>
                    <a:pt x="78" y="17"/>
                  </a:lnTo>
                  <a:lnTo>
                    <a:pt x="80" y="17"/>
                  </a:lnTo>
                  <a:lnTo>
                    <a:pt x="82" y="17"/>
                  </a:lnTo>
                  <a:lnTo>
                    <a:pt x="86" y="19"/>
                  </a:lnTo>
                  <a:lnTo>
                    <a:pt x="88" y="19"/>
                  </a:lnTo>
                  <a:lnTo>
                    <a:pt x="90" y="21"/>
                  </a:lnTo>
                  <a:lnTo>
                    <a:pt x="94" y="21"/>
                  </a:lnTo>
                  <a:lnTo>
                    <a:pt x="96" y="24"/>
                  </a:lnTo>
                  <a:lnTo>
                    <a:pt x="98" y="26"/>
                  </a:lnTo>
                  <a:lnTo>
                    <a:pt x="100" y="26"/>
                  </a:lnTo>
                  <a:lnTo>
                    <a:pt x="102" y="26"/>
                  </a:lnTo>
                  <a:lnTo>
                    <a:pt x="108" y="51"/>
                  </a:lnTo>
                </a:path>
              </a:pathLst>
            </a:custGeom>
            <a:noFill/>
            <a:ln w="508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34" name="Freeform 36">
              <a:extLst>
                <a:ext uri="{FF2B5EF4-FFF2-40B4-BE49-F238E27FC236}">
                  <a16:creationId xmlns:a16="http://schemas.microsoft.com/office/drawing/2014/main" id="{0D9091BB-A1F5-48B1-4046-FB3DF3FEBAA0}"/>
                </a:ext>
              </a:extLst>
            </p:cNvPr>
            <p:cNvSpPr>
              <a:spLocks/>
            </p:cNvSpPr>
            <p:nvPr/>
          </p:nvSpPr>
          <p:spPr bwMode="auto">
            <a:xfrm>
              <a:off x="2966" y="2130"/>
              <a:ext cx="36" cy="77"/>
            </a:xfrm>
            <a:custGeom>
              <a:avLst/>
              <a:gdLst>
                <a:gd name="T0" fmla="*/ 0 w 36"/>
                <a:gd name="T1" fmla="*/ 77 h 77"/>
                <a:gd name="T2" fmla="*/ 0 w 36"/>
                <a:gd name="T3" fmla="*/ 74 h 77"/>
                <a:gd name="T4" fmla="*/ 0 w 36"/>
                <a:gd name="T5" fmla="*/ 72 h 77"/>
                <a:gd name="T6" fmla="*/ 2 w 36"/>
                <a:gd name="T7" fmla="*/ 72 h 77"/>
                <a:gd name="T8" fmla="*/ 2 w 36"/>
                <a:gd name="T9" fmla="*/ 70 h 77"/>
                <a:gd name="T10" fmla="*/ 4 w 36"/>
                <a:gd name="T11" fmla="*/ 68 h 77"/>
                <a:gd name="T12" fmla="*/ 6 w 36"/>
                <a:gd name="T13" fmla="*/ 65 h 77"/>
                <a:gd name="T14" fmla="*/ 6 w 36"/>
                <a:gd name="T15" fmla="*/ 63 h 77"/>
                <a:gd name="T16" fmla="*/ 8 w 36"/>
                <a:gd name="T17" fmla="*/ 61 h 77"/>
                <a:gd name="T18" fmla="*/ 8 w 36"/>
                <a:gd name="T19" fmla="*/ 58 h 77"/>
                <a:gd name="T20" fmla="*/ 8 w 36"/>
                <a:gd name="T21" fmla="*/ 56 h 77"/>
                <a:gd name="T22" fmla="*/ 10 w 36"/>
                <a:gd name="T23" fmla="*/ 54 h 77"/>
                <a:gd name="T24" fmla="*/ 10 w 36"/>
                <a:gd name="T25" fmla="*/ 51 h 77"/>
                <a:gd name="T26" fmla="*/ 10 w 36"/>
                <a:gd name="T27" fmla="*/ 49 h 77"/>
                <a:gd name="T28" fmla="*/ 10 w 36"/>
                <a:gd name="T29" fmla="*/ 47 h 77"/>
                <a:gd name="T30" fmla="*/ 12 w 36"/>
                <a:gd name="T31" fmla="*/ 44 h 77"/>
                <a:gd name="T32" fmla="*/ 12 w 36"/>
                <a:gd name="T33" fmla="*/ 42 h 77"/>
                <a:gd name="T34" fmla="*/ 14 w 36"/>
                <a:gd name="T35" fmla="*/ 40 h 77"/>
                <a:gd name="T36" fmla="*/ 14 w 36"/>
                <a:gd name="T37" fmla="*/ 37 h 77"/>
                <a:gd name="T38" fmla="*/ 14 w 36"/>
                <a:gd name="T39" fmla="*/ 35 h 77"/>
                <a:gd name="T40" fmla="*/ 14 w 36"/>
                <a:gd name="T41" fmla="*/ 33 h 77"/>
                <a:gd name="T42" fmla="*/ 14 w 36"/>
                <a:gd name="T43" fmla="*/ 30 h 77"/>
                <a:gd name="T44" fmla="*/ 14 w 36"/>
                <a:gd name="T45" fmla="*/ 28 h 77"/>
                <a:gd name="T46" fmla="*/ 16 w 36"/>
                <a:gd name="T47" fmla="*/ 28 h 77"/>
                <a:gd name="T48" fmla="*/ 16 w 36"/>
                <a:gd name="T49" fmla="*/ 23 h 77"/>
                <a:gd name="T50" fmla="*/ 16 w 36"/>
                <a:gd name="T51" fmla="*/ 21 h 77"/>
                <a:gd name="T52" fmla="*/ 16 w 36"/>
                <a:gd name="T53" fmla="*/ 19 h 77"/>
                <a:gd name="T54" fmla="*/ 16 w 36"/>
                <a:gd name="T55" fmla="*/ 14 h 77"/>
                <a:gd name="T56" fmla="*/ 16 w 36"/>
                <a:gd name="T57" fmla="*/ 12 h 77"/>
                <a:gd name="T58" fmla="*/ 16 w 36"/>
                <a:gd name="T59" fmla="*/ 10 h 77"/>
                <a:gd name="T60" fmla="*/ 24 w 36"/>
                <a:gd name="T61" fmla="*/ 5 h 77"/>
                <a:gd name="T62" fmla="*/ 32 w 36"/>
                <a:gd name="T63" fmla="*/ 7 h 77"/>
                <a:gd name="T64" fmla="*/ 36 w 36"/>
                <a:gd name="T65" fmla="*/ 0 h 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
                <a:gd name="T100" fmla="*/ 0 h 77"/>
                <a:gd name="T101" fmla="*/ 36 w 36"/>
                <a:gd name="T102" fmla="*/ 77 h 7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 h="77">
                  <a:moveTo>
                    <a:pt x="0" y="77"/>
                  </a:moveTo>
                  <a:lnTo>
                    <a:pt x="0" y="74"/>
                  </a:lnTo>
                  <a:lnTo>
                    <a:pt x="0" y="72"/>
                  </a:lnTo>
                  <a:lnTo>
                    <a:pt x="2" y="72"/>
                  </a:lnTo>
                  <a:lnTo>
                    <a:pt x="2" y="70"/>
                  </a:lnTo>
                  <a:lnTo>
                    <a:pt x="4" y="68"/>
                  </a:lnTo>
                  <a:lnTo>
                    <a:pt x="6" y="65"/>
                  </a:lnTo>
                  <a:lnTo>
                    <a:pt x="6" y="63"/>
                  </a:lnTo>
                  <a:lnTo>
                    <a:pt x="8" y="61"/>
                  </a:lnTo>
                  <a:lnTo>
                    <a:pt x="8" y="58"/>
                  </a:lnTo>
                  <a:lnTo>
                    <a:pt x="8" y="56"/>
                  </a:lnTo>
                  <a:lnTo>
                    <a:pt x="10" y="54"/>
                  </a:lnTo>
                  <a:lnTo>
                    <a:pt x="10" y="51"/>
                  </a:lnTo>
                  <a:lnTo>
                    <a:pt x="10" y="49"/>
                  </a:lnTo>
                  <a:lnTo>
                    <a:pt x="10" y="47"/>
                  </a:lnTo>
                  <a:lnTo>
                    <a:pt x="12" y="44"/>
                  </a:lnTo>
                  <a:lnTo>
                    <a:pt x="12" y="42"/>
                  </a:lnTo>
                  <a:lnTo>
                    <a:pt x="14" y="40"/>
                  </a:lnTo>
                  <a:lnTo>
                    <a:pt x="14" y="37"/>
                  </a:lnTo>
                  <a:lnTo>
                    <a:pt x="14" y="35"/>
                  </a:lnTo>
                  <a:lnTo>
                    <a:pt x="14" y="33"/>
                  </a:lnTo>
                  <a:lnTo>
                    <a:pt x="14" y="30"/>
                  </a:lnTo>
                  <a:lnTo>
                    <a:pt x="14" y="28"/>
                  </a:lnTo>
                  <a:lnTo>
                    <a:pt x="16" y="28"/>
                  </a:lnTo>
                  <a:lnTo>
                    <a:pt x="16" y="23"/>
                  </a:lnTo>
                  <a:lnTo>
                    <a:pt x="16" y="21"/>
                  </a:lnTo>
                  <a:lnTo>
                    <a:pt x="16" y="19"/>
                  </a:lnTo>
                  <a:lnTo>
                    <a:pt x="16" y="14"/>
                  </a:lnTo>
                  <a:lnTo>
                    <a:pt x="16" y="12"/>
                  </a:lnTo>
                  <a:lnTo>
                    <a:pt x="16" y="10"/>
                  </a:lnTo>
                  <a:lnTo>
                    <a:pt x="24" y="5"/>
                  </a:lnTo>
                  <a:lnTo>
                    <a:pt x="32" y="7"/>
                  </a:lnTo>
                  <a:lnTo>
                    <a:pt x="36" y="0"/>
                  </a:lnTo>
                </a:path>
              </a:pathLst>
            </a:custGeom>
            <a:noFill/>
            <a:ln w="508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35" name="Freeform 37">
              <a:extLst>
                <a:ext uri="{FF2B5EF4-FFF2-40B4-BE49-F238E27FC236}">
                  <a16:creationId xmlns:a16="http://schemas.microsoft.com/office/drawing/2014/main" id="{9B2341E4-F8CB-754C-E95E-B9F427F78880}"/>
                </a:ext>
              </a:extLst>
            </p:cNvPr>
            <p:cNvSpPr>
              <a:spLocks/>
            </p:cNvSpPr>
            <p:nvPr/>
          </p:nvSpPr>
          <p:spPr bwMode="auto">
            <a:xfrm>
              <a:off x="2878" y="2204"/>
              <a:ext cx="88" cy="19"/>
            </a:xfrm>
            <a:custGeom>
              <a:avLst/>
              <a:gdLst>
                <a:gd name="T0" fmla="*/ 88 w 88"/>
                <a:gd name="T1" fmla="*/ 0 h 19"/>
                <a:gd name="T2" fmla="*/ 84 w 88"/>
                <a:gd name="T3" fmla="*/ 3 h 19"/>
                <a:gd name="T4" fmla="*/ 82 w 88"/>
                <a:gd name="T5" fmla="*/ 3 h 19"/>
                <a:gd name="T6" fmla="*/ 78 w 88"/>
                <a:gd name="T7" fmla="*/ 3 h 19"/>
                <a:gd name="T8" fmla="*/ 76 w 88"/>
                <a:gd name="T9" fmla="*/ 5 h 19"/>
                <a:gd name="T10" fmla="*/ 74 w 88"/>
                <a:gd name="T11" fmla="*/ 5 h 19"/>
                <a:gd name="T12" fmla="*/ 70 w 88"/>
                <a:gd name="T13" fmla="*/ 7 h 19"/>
                <a:gd name="T14" fmla="*/ 68 w 88"/>
                <a:gd name="T15" fmla="*/ 7 h 19"/>
                <a:gd name="T16" fmla="*/ 66 w 88"/>
                <a:gd name="T17" fmla="*/ 7 h 19"/>
                <a:gd name="T18" fmla="*/ 62 w 88"/>
                <a:gd name="T19" fmla="*/ 7 h 19"/>
                <a:gd name="T20" fmla="*/ 60 w 88"/>
                <a:gd name="T21" fmla="*/ 10 h 19"/>
                <a:gd name="T22" fmla="*/ 58 w 88"/>
                <a:gd name="T23" fmla="*/ 10 h 19"/>
                <a:gd name="T24" fmla="*/ 54 w 88"/>
                <a:gd name="T25" fmla="*/ 10 h 19"/>
                <a:gd name="T26" fmla="*/ 52 w 88"/>
                <a:gd name="T27" fmla="*/ 10 h 19"/>
                <a:gd name="T28" fmla="*/ 50 w 88"/>
                <a:gd name="T29" fmla="*/ 12 h 19"/>
                <a:gd name="T30" fmla="*/ 46 w 88"/>
                <a:gd name="T31" fmla="*/ 12 h 19"/>
                <a:gd name="T32" fmla="*/ 44 w 88"/>
                <a:gd name="T33" fmla="*/ 12 h 19"/>
                <a:gd name="T34" fmla="*/ 42 w 88"/>
                <a:gd name="T35" fmla="*/ 12 h 19"/>
                <a:gd name="T36" fmla="*/ 38 w 88"/>
                <a:gd name="T37" fmla="*/ 14 h 19"/>
                <a:gd name="T38" fmla="*/ 36 w 88"/>
                <a:gd name="T39" fmla="*/ 14 h 19"/>
                <a:gd name="T40" fmla="*/ 32 w 88"/>
                <a:gd name="T41" fmla="*/ 17 h 19"/>
                <a:gd name="T42" fmla="*/ 30 w 88"/>
                <a:gd name="T43" fmla="*/ 17 h 19"/>
                <a:gd name="T44" fmla="*/ 28 w 88"/>
                <a:gd name="T45" fmla="*/ 17 h 19"/>
                <a:gd name="T46" fmla="*/ 24 w 88"/>
                <a:gd name="T47" fmla="*/ 17 h 19"/>
                <a:gd name="T48" fmla="*/ 22 w 88"/>
                <a:gd name="T49" fmla="*/ 17 h 19"/>
                <a:gd name="T50" fmla="*/ 18 w 88"/>
                <a:gd name="T51" fmla="*/ 17 h 19"/>
                <a:gd name="T52" fmla="*/ 16 w 88"/>
                <a:gd name="T53" fmla="*/ 17 h 19"/>
                <a:gd name="T54" fmla="*/ 14 w 88"/>
                <a:gd name="T55" fmla="*/ 19 h 19"/>
                <a:gd name="T56" fmla="*/ 10 w 88"/>
                <a:gd name="T57" fmla="*/ 19 h 19"/>
                <a:gd name="T58" fmla="*/ 8 w 88"/>
                <a:gd name="T59" fmla="*/ 19 h 19"/>
                <a:gd name="T60" fmla="*/ 4 w 88"/>
                <a:gd name="T61" fmla="*/ 19 h 19"/>
                <a:gd name="T62" fmla="*/ 2 w 88"/>
                <a:gd name="T63" fmla="*/ 19 h 19"/>
                <a:gd name="T64" fmla="*/ 0 w 88"/>
                <a:gd name="T65" fmla="*/ 19 h 19"/>
                <a:gd name="T66" fmla="*/ 0 w 88"/>
                <a:gd name="T67" fmla="*/ 17 h 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8"/>
                <a:gd name="T103" fmla="*/ 0 h 19"/>
                <a:gd name="T104" fmla="*/ 88 w 88"/>
                <a:gd name="T105" fmla="*/ 19 h 1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8" h="19">
                  <a:moveTo>
                    <a:pt x="88" y="0"/>
                  </a:moveTo>
                  <a:lnTo>
                    <a:pt x="84" y="3"/>
                  </a:lnTo>
                  <a:lnTo>
                    <a:pt x="82" y="3"/>
                  </a:lnTo>
                  <a:lnTo>
                    <a:pt x="78" y="3"/>
                  </a:lnTo>
                  <a:lnTo>
                    <a:pt x="76" y="5"/>
                  </a:lnTo>
                  <a:lnTo>
                    <a:pt x="74" y="5"/>
                  </a:lnTo>
                  <a:lnTo>
                    <a:pt x="70" y="7"/>
                  </a:lnTo>
                  <a:lnTo>
                    <a:pt x="68" y="7"/>
                  </a:lnTo>
                  <a:lnTo>
                    <a:pt x="66" y="7"/>
                  </a:lnTo>
                  <a:lnTo>
                    <a:pt x="62" y="7"/>
                  </a:lnTo>
                  <a:lnTo>
                    <a:pt x="60" y="10"/>
                  </a:lnTo>
                  <a:lnTo>
                    <a:pt x="58" y="10"/>
                  </a:lnTo>
                  <a:lnTo>
                    <a:pt x="54" y="10"/>
                  </a:lnTo>
                  <a:lnTo>
                    <a:pt x="52" y="10"/>
                  </a:lnTo>
                  <a:lnTo>
                    <a:pt x="50" y="12"/>
                  </a:lnTo>
                  <a:lnTo>
                    <a:pt x="46" y="12"/>
                  </a:lnTo>
                  <a:lnTo>
                    <a:pt x="44" y="12"/>
                  </a:lnTo>
                  <a:lnTo>
                    <a:pt x="42" y="12"/>
                  </a:lnTo>
                  <a:lnTo>
                    <a:pt x="38" y="14"/>
                  </a:lnTo>
                  <a:lnTo>
                    <a:pt x="36" y="14"/>
                  </a:lnTo>
                  <a:lnTo>
                    <a:pt x="32" y="17"/>
                  </a:lnTo>
                  <a:lnTo>
                    <a:pt x="30" y="17"/>
                  </a:lnTo>
                  <a:lnTo>
                    <a:pt x="28" y="17"/>
                  </a:lnTo>
                  <a:lnTo>
                    <a:pt x="24" y="17"/>
                  </a:lnTo>
                  <a:lnTo>
                    <a:pt x="22" y="17"/>
                  </a:lnTo>
                  <a:lnTo>
                    <a:pt x="18" y="17"/>
                  </a:lnTo>
                  <a:lnTo>
                    <a:pt x="16" y="17"/>
                  </a:lnTo>
                  <a:lnTo>
                    <a:pt x="14" y="19"/>
                  </a:lnTo>
                  <a:lnTo>
                    <a:pt x="10" y="19"/>
                  </a:lnTo>
                  <a:lnTo>
                    <a:pt x="8" y="19"/>
                  </a:lnTo>
                  <a:lnTo>
                    <a:pt x="4" y="19"/>
                  </a:lnTo>
                  <a:lnTo>
                    <a:pt x="2" y="19"/>
                  </a:lnTo>
                  <a:lnTo>
                    <a:pt x="0" y="19"/>
                  </a:lnTo>
                  <a:lnTo>
                    <a:pt x="0" y="17"/>
                  </a:lnTo>
                </a:path>
              </a:pathLst>
            </a:custGeom>
            <a:noFill/>
            <a:ln w="508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36" name="Freeform 38">
              <a:extLst>
                <a:ext uri="{FF2B5EF4-FFF2-40B4-BE49-F238E27FC236}">
                  <a16:creationId xmlns:a16="http://schemas.microsoft.com/office/drawing/2014/main" id="{76EB6BC7-5F5E-A20F-E813-8985C0605680}"/>
                </a:ext>
              </a:extLst>
            </p:cNvPr>
            <p:cNvSpPr>
              <a:spLocks/>
            </p:cNvSpPr>
            <p:nvPr/>
          </p:nvSpPr>
          <p:spPr bwMode="auto">
            <a:xfrm>
              <a:off x="2768" y="2170"/>
              <a:ext cx="112" cy="51"/>
            </a:xfrm>
            <a:custGeom>
              <a:avLst/>
              <a:gdLst>
                <a:gd name="T0" fmla="*/ 112 w 112"/>
                <a:gd name="T1" fmla="*/ 51 h 51"/>
                <a:gd name="T2" fmla="*/ 110 w 112"/>
                <a:gd name="T3" fmla="*/ 37 h 51"/>
                <a:gd name="T4" fmla="*/ 108 w 112"/>
                <a:gd name="T5" fmla="*/ 37 h 51"/>
                <a:gd name="T6" fmla="*/ 106 w 112"/>
                <a:gd name="T7" fmla="*/ 37 h 51"/>
                <a:gd name="T8" fmla="*/ 104 w 112"/>
                <a:gd name="T9" fmla="*/ 34 h 51"/>
                <a:gd name="T10" fmla="*/ 102 w 112"/>
                <a:gd name="T11" fmla="*/ 34 h 51"/>
                <a:gd name="T12" fmla="*/ 100 w 112"/>
                <a:gd name="T13" fmla="*/ 34 h 51"/>
                <a:gd name="T14" fmla="*/ 98 w 112"/>
                <a:gd name="T15" fmla="*/ 34 h 51"/>
                <a:gd name="T16" fmla="*/ 98 w 112"/>
                <a:gd name="T17" fmla="*/ 32 h 51"/>
                <a:gd name="T18" fmla="*/ 94 w 112"/>
                <a:gd name="T19" fmla="*/ 32 h 51"/>
                <a:gd name="T20" fmla="*/ 92 w 112"/>
                <a:gd name="T21" fmla="*/ 32 h 51"/>
                <a:gd name="T22" fmla="*/ 90 w 112"/>
                <a:gd name="T23" fmla="*/ 32 h 51"/>
                <a:gd name="T24" fmla="*/ 88 w 112"/>
                <a:gd name="T25" fmla="*/ 32 h 51"/>
                <a:gd name="T26" fmla="*/ 86 w 112"/>
                <a:gd name="T27" fmla="*/ 30 h 51"/>
                <a:gd name="T28" fmla="*/ 84 w 112"/>
                <a:gd name="T29" fmla="*/ 30 h 51"/>
                <a:gd name="T30" fmla="*/ 84 w 112"/>
                <a:gd name="T31" fmla="*/ 28 h 51"/>
                <a:gd name="T32" fmla="*/ 80 w 112"/>
                <a:gd name="T33" fmla="*/ 28 h 51"/>
                <a:gd name="T34" fmla="*/ 78 w 112"/>
                <a:gd name="T35" fmla="*/ 28 h 51"/>
                <a:gd name="T36" fmla="*/ 76 w 112"/>
                <a:gd name="T37" fmla="*/ 25 h 51"/>
                <a:gd name="T38" fmla="*/ 72 w 112"/>
                <a:gd name="T39" fmla="*/ 25 h 51"/>
                <a:gd name="T40" fmla="*/ 70 w 112"/>
                <a:gd name="T41" fmla="*/ 23 h 51"/>
                <a:gd name="T42" fmla="*/ 68 w 112"/>
                <a:gd name="T43" fmla="*/ 23 h 51"/>
                <a:gd name="T44" fmla="*/ 68 w 112"/>
                <a:gd name="T45" fmla="*/ 21 h 51"/>
                <a:gd name="T46" fmla="*/ 66 w 112"/>
                <a:gd name="T47" fmla="*/ 18 h 51"/>
                <a:gd name="T48" fmla="*/ 64 w 112"/>
                <a:gd name="T49" fmla="*/ 9 h 51"/>
                <a:gd name="T50" fmla="*/ 62 w 112"/>
                <a:gd name="T51" fmla="*/ 9 h 51"/>
                <a:gd name="T52" fmla="*/ 60 w 112"/>
                <a:gd name="T53" fmla="*/ 7 h 51"/>
                <a:gd name="T54" fmla="*/ 56 w 112"/>
                <a:gd name="T55" fmla="*/ 7 h 51"/>
                <a:gd name="T56" fmla="*/ 54 w 112"/>
                <a:gd name="T57" fmla="*/ 4 h 51"/>
                <a:gd name="T58" fmla="*/ 52 w 112"/>
                <a:gd name="T59" fmla="*/ 2 h 51"/>
                <a:gd name="T60" fmla="*/ 50 w 112"/>
                <a:gd name="T61" fmla="*/ 2 h 51"/>
                <a:gd name="T62" fmla="*/ 48 w 112"/>
                <a:gd name="T63" fmla="*/ 2 h 51"/>
                <a:gd name="T64" fmla="*/ 46 w 112"/>
                <a:gd name="T65" fmla="*/ 2 h 51"/>
                <a:gd name="T66" fmla="*/ 42 w 112"/>
                <a:gd name="T67" fmla="*/ 2 h 51"/>
                <a:gd name="T68" fmla="*/ 42 w 112"/>
                <a:gd name="T69" fmla="*/ 0 h 51"/>
                <a:gd name="T70" fmla="*/ 40 w 112"/>
                <a:gd name="T71" fmla="*/ 0 h 51"/>
                <a:gd name="T72" fmla="*/ 38 w 112"/>
                <a:gd name="T73" fmla="*/ 0 h 51"/>
                <a:gd name="T74" fmla="*/ 36 w 112"/>
                <a:gd name="T75" fmla="*/ 0 h 51"/>
                <a:gd name="T76" fmla="*/ 34 w 112"/>
                <a:gd name="T77" fmla="*/ 0 h 51"/>
                <a:gd name="T78" fmla="*/ 32 w 112"/>
                <a:gd name="T79" fmla="*/ 0 h 51"/>
                <a:gd name="T80" fmla="*/ 30 w 112"/>
                <a:gd name="T81" fmla="*/ 0 h 51"/>
                <a:gd name="T82" fmla="*/ 28 w 112"/>
                <a:gd name="T83" fmla="*/ 0 h 51"/>
                <a:gd name="T84" fmla="*/ 26 w 112"/>
                <a:gd name="T85" fmla="*/ 0 h 51"/>
                <a:gd name="T86" fmla="*/ 26 w 112"/>
                <a:gd name="T87" fmla="*/ 2 h 51"/>
                <a:gd name="T88" fmla="*/ 24 w 112"/>
                <a:gd name="T89" fmla="*/ 2 h 51"/>
                <a:gd name="T90" fmla="*/ 22 w 112"/>
                <a:gd name="T91" fmla="*/ 2 h 51"/>
                <a:gd name="T92" fmla="*/ 20 w 112"/>
                <a:gd name="T93" fmla="*/ 2 h 51"/>
                <a:gd name="T94" fmla="*/ 18 w 112"/>
                <a:gd name="T95" fmla="*/ 2 h 51"/>
                <a:gd name="T96" fmla="*/ 16 w 112"/>
                <a:gd name="T97" fmla="*/ 4 h 51"/>
                <a:gd name="T98" fmla="*/ 14 w 112"/>
                <a:gd name="T99" fmla="*/ 4 h 51"/>
                <a:gd name="T100" fmla="*/ 14 w 112"/>
                <a:gd name="T101" fmla="*/ 7 h 51"/>
                <a:gd name="T102" fmla="*/ 12 w 112"/>
                <a:gd name="T103" fmla="*/ 7 h 51"/>
                <a:gd name="T104" fmla="*/ 4 w 112"/>
                <a:gd name="T105" fmla="*/ 7 h 51"/>
                <a:gd name="T106" fmla="*/ 0 w 112"/>
                <a:gd name="T107" fmla="*/ 9 h 5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12"/>
                <a:gd name="T163" fmla="*/ 0 h 51"/>
                <a:gd name="T164" fmla="*/ 112 w 112"/>
                <a:gd name="T165" fmla="*/ 51 h 5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12" h="51">
                  <a:moveTo>
                    <a:pt x="112" y="51"/>
                  </a:moveTo>
                  <a:lnTo>
                    <a:pt x="110" y="37"/>
                  </a:lnTo>
                  <a:lnTo>
                    <a:pt x="108" y="37"/>
                  </a:lnTo>
                  <a:lnTo>
                    <a:pt x="106" y="37"/>
                  </a:lnTo>
                  <a:lnTo>
                    <a:pt x="104" y="34"/>
                  </a:lnTo>
                  <a:lnTo>
                    <a:pt x="102" y="34"/>
                  </a:lnTo>
                  <a:lnTo>
                    <a:pt x="100" y="34"/>
                  </a:lnTo>
                  <a:lnTo>
                    <a:pt x="98" y="34"/>
                  </a:lnTo>
                  <a:lnTo>
                    <a:pt x="98" y="32"/>
                  </a:lnTo>
                  <a:lnTo>
                    <a:pt x="94" y="32"/>
                  </a:lnTo>
                  <a:lnTo>
                    <a:pt x="92" y="32"/>
                  </a:lnTo>
                  <a:lnTo>
                    <a:pt x="90" y="32"/>
                  </a:lnTo>
                  <a:lnTo>
                    <a:pt x="88" y="32"/>
                  </a:lnTo>
                  <a:lnTo>
                    <a:pt x="86" y="30"/>
                  </a:lnTo>
                  <a:lnTo>
                    <a:pt x="84" y="30"/>
                  </a:lnTo>
                  <a:lnTo>
                    <a:pt x="84" y="28"/>
                  </a:lnTo>
                  <a:lnTo>
                    <a:pt x="80" y="28"/>
                  </a:lnTo>
                  <a:lnTo>
                    <a:pt x="78" y="28"/>
                  </a:lnTo>
                  <a:lnTo>
                    <a:pt x="76" y="25"/>
                  </a:lnTo>
                  <a:lnTo>
                    <a:pt x="72" y="25"/>
                  </a:lnTo>
                  <a:lnTo>
                    <a:pt x="70" y="23"/>
                  </a:lnTo>
                  <a:lnTo>
                    <a:pt x="68" y="23"/>
                  </a:lnTo>
                  <a:lnTo>
                    <a:pt x="68" y="21"/>
                  </a:lnTo>
                  <a:lnTo>
                    <a:pt x="66" y="18"/>
                  </a:lnTo>
                  <a:lnTo>
                    <a:pt x="64" y="9"/>
                  </a:lnTo>
                  <a:lnTo>
                    <a:pt x="62" y="9"/>
                  </a:lnTo>
                  <a:lnTo>
                    <a:pt x="60" y="7"/>
                  </a:lnTo>
                  <a:lnTo>
                    <a:pt x="56" y="7"/>
                  </a:lnTo>
                  <a:lnTo>
                    <a:pt x="54" y="4"/>
                  </a:lnTo>
                  <a:lnTo>
                    <a:pt x="52" y="2"/>
                  </a:lnTo>
                  <a:lnTo>
                    <a:pt x="50" y="2"/>
                  </a:lnTo>
                  <a:lnTo>
                    <a:pt x="48" y="2"/>
                  </a:lnTo>
                  <a:lnTo>
                    <a:pt x="46" y="2"/>
                  </a:lnTo>
                  <a:lnTo>
                    <a:pt x="42" y="2"/>
                  </a:lnTo>
                  <a:lnTo>
                    <a:pt x="42" y="0"/>
                  </a:lnTo>
                  <a:lnTo>
                    <a:pt x="40" y="0"/>
                  </a:lnTo>
                  <a:lnTo>
                    <a:pt x="38" y="0"/>
                  </a:lnTo>
                  <a:lnTo>
                    <a:pt x="36" y="0"/>
                  </a:lnTo>
                  <a:lnTo>
                    <a:pt x="34" y="0"/>
                  </a:lnTo>
                  <a:lnTo>
                    <a:pt x="32" y="0"/>
                  </a:lnTo>
                  <a:lnTo>
                    <a:pt x="30" y="0"/>
                  </a:lnTo>
                  <a:lnTo>
                    <a:pt x="28" y="0"/>
                  </a:lnTo>
                  <a:lnTo>
                    <a:pt x="26" y="0"/>
                  </a:lnTo>
                  <a:lnTo>
                    <a:pt x="26" y="2"/>
                  </a:lnTo>
                  <a:lnTo>
                    <a:pt x="24" y="2"/>
                  </a:lnTo>
                  <a:lnTo>
                    <a:pt x="22" y="2"/>
                  </a:lnTo>
                  <a:lnTo>
                    <a:pt x="20" y="2"/>
                  </a:lnTo>
                  <a:lnTo>
                    <a:pt x="18" y="2"/>
                  </a:lnTo>
                  <a:lnTo>
                    <a:pt x="16" y="4"/>
                  </a:lnTo>
                  <a:lnTo>
                    <a:pt x="14" y="4"/>
                  </a:lnTo>
                  <a:lnTo>
                    <a:pt x="14" y="7"/>
                  </a:lnTo>
                  <a:lnTo>
                    <a:pt x="12" y="7"/>
                  </a:lnTo>
                  <a:lnTo>
                    <a:pt x="4" y="7"/>
                  </a:lnTo>
                  <a:lnTo>
                    <a:pt x="0" y="9"/>
                  </a:lnTo>
                </a:path>
              </a:pathLst>
            </a:custGeom>
            <a:noFill/>
            <a:ln w="508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37" name="Freeform 39">
              <a:extLst>
                <a:ext uri="{FF2B5EF4-FFF2-40B4-BE49-F238E27FC236}">
                  <a16:creationId xmlns:a16="http://schemas.microsoft.com/office/drawing/2014/main" id="{E2041EE0-47C2-DA41-08AF-38AC14E04756}"/>
                </a:ext>
              </a:extLst>
            </p:cNvPr>
            <p:cNvSpPr>
              <a:spLocks/>
            </p:cNvSpPr>
            <p:nvPr/>
          </p:nvSpPr>
          <p:spPr bwMode="auto">
            <a:xfrm>
              <a:off x="2868" y="2223"/>
              <a:ext cx="8" cy="39"/>
            </a:xfrm>
            <a:custGeom>
              <a:avLst/>
              <a:gdLst>
                <a:gd name="T0" fmla="*/ 2 w 8"/>
                <a:gd name="T1" fmla="*/ 39 h 39"/>
                <a:gd name="T2" fmla="*/ 0 w 8"/>
                <a:gd name="T3" fmla="*/ 28 h 39"/>
                <a:gd name="T4" fmla="*/ 0 w 8"/>
                <a:gd name="T5" fmla="*/ 16 h 39"/>
                <a:gd name="T6" fmla="*/ 4 w 8"/>
                <a:gd name="T7" fmla="*/ 7 h 39"/>
                <a:gd name="T8" fmla="*/ 8 w 8"/>
                <a:gd name="T9" fmla="*/ 0 h 39"/>
                <a:gd name="T10" fmla="*/ 0 60000 65536"/>
                <a:gd name="T11" fmla="*/ 0 60000 65536"/>
                <a:gd name="T12" fmla="*/ 0 60000 65536"/>
                <a:gd name="T13" fmla="*/ 0 60000 65536"/>
                <a:gd name="T14" fmla="*/ 0 60000 65536"/>
                <a:gd name="T15" fmla="*/ 0 w 8"/>
                <a:gd name="T16" fmla="*/ 0 h 39"/>
                <a:gd name="T17" fmla="*/ 8 w 8"/>
                <a:gd name="T18" fmla="*/ 39 h 39"/>
              </a:gdLst>
              <a:ahLst/>
              <a:cxnLst>
                <a:cxn ang="T10">
                  <a:pos x="T0" y="T1"/>
                </a:cxn>
                <a:cxn ang="T11">
                  <a:pos x="T2" y="T3"/>
                </a:cxn>
                <a:cxn ang="T12">
                  <a:pos x="T4" y="T5"/>
                </a:cxn>
                <a:cxn ang="T13">
                  <a:pos x="T6" y="T7"/>
                </a:cxn>
                <a:cxn ang="T14">
                  <a:pos x="T8" y="T9"/>
                </a:cxn>
              </a:cxnLst>
              <a:rect l="T15" t="T16" r="T17" b="T18"/>
              <a:pathLst>
                <a:path w="8" h="39">
                  <a:moveTo>
                    <a:pt x="2" y="39"/>
                  </a:moveTo>
                  <a:lnTo>
                    <a:pt x="0" y="28"/>
                  </a:lnTo>
                  <a:lnTo>
                    <a:pt x="0" y="16"/>
                  </a:lnTo>
                  <a:lnTo>
                    <a:pt x="4" y="7"/>
                  </a:lnTo>
                  <a:lnTo>
                    <a:pt x="8" y="0"/>
                  </a:lnTo>
                </a:path>
              </a:pathLst>
            </a:custGeom>
            <a:noFill/>
            <a:ln w="508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38" name="Freeform 40">
              <a:extLst>
                <a:ext uri="{FF2B5EF4-FFF2-40B4-BE49-F238E27FC236}">
                  <a16:creationId xmlns:a16="http://schemas.microsoft.com/office/drawing/2014/main" id="{E060BBF4-63A3-D565-FA84-DA960F6B6C5C}"/>
                </a:ext>
              </a:extLst>
            </p:cNvPr>
            <p:cNvSpPr>
              <a:spLocks/>
            </p:cNvSpPr>
            <p:nvPr/>
          </p:nvSpPr>
          <p:spPr bwMode="auto">
            <a:xfrm>
              <a:off x="2934" y="1753"/>
              <a:ext cx="153" cy="44"/>
            </a:xfrm>
            <a:custGeom>
              <a:avLst/>
              <a:gdLst>
                <a:gd name="T0" fmla="*/ 151 w 153"/>
                <a:gd name="T1" fmla="*/ 18 h 44"/>
                <a:gd name="T2" fmla="*/ 147 w 153"/>
                <a:gd name="T3" fmla="*/ 20 h 44"/>
                <a:gd name="T4" fmla="*/ 145 w 153"/>
                <a:gd name="T5" fmla="*/ 23 h 44"/>
                <a:gd name="T6" fmla="*/ 141 w 153"/>
                <a:gd name="T7" fmla="*/ 23 h 44"/>
                <a:gd name="T8" fmla="*/ 137 w 153"/>
                <a:gd name="T9" fmla="*/ 23 h 44"/>
                <a:gd name="T10" fmla="*/ 133 w 153"/>
                <a:gd name="T11" fmla="*/ 25 h 44"/>
                <a:gd name="T12" fmla="*/ 129 w 153"/>
                <a:gd name="T13" fmla="*/ 23 h 44"/>
                <a:gd name="T14" fmla="*/ 125 w 153"/>
                <a:gd name="T15" fmla="*/ 23 h 44"/>
                <a:gd name="T16" fmla="*/ 123 w 153"/>
                <a:gd name="T17" fmla="*/ 20 h 44"/>
                <a:gd name="T18" fmla="*/ 119 w 153"/>
                <a:gd name="T19" fmla="*/ 20 h 44"/>
                <a:gd name="T20" fmla="*/ 113 w 153"/>
                <a:gd name="T21" fmla="*/ 4 h 44"/>
                <a:gd name="T22" fmla="*/ 105 w 153"/>
                <a:gd name="T23" fmla="*/ 0 h 44"/>
                <a:gd name="T24" fmla="*/ 101 w 153"/>
                <a:gd name="T25" fmla="*/ 0 h 44"/>
                <a:gd name="T26" fmla="*/ 95 w 153"/>
                <a:gd name="T27" fmla="*/ 0 h 44"/>
                <a:gd name="T28" fmla="*/ 93 w 153"/>
                <a:gd name="T29" fmla="*/ 2 h 44"/>
                <a:gd name="T30" fmla="*/ 89 w 153"/>
                <a:gd name="T31" fmla="*/ 2 h 44"/>
                <a:gd name="T32" fmla="*/ 85 w 153"/>
                <a:gd name="T33" fmla="*/ 2 h 44"/>
                <a:gd name="T34" fmla="*/ 81 w 153"/>
                <a:gd name="T35" fmla="*/ 2 h 44"/>
                <a:gd name="T36" fmla="*/ 77 w 153"/>
                <a:gd name="T37" fmla="*/ 2 h 44"/>
                <a:gd name="T38" fmla="*/ 73 w 153"/>
                <a:gd name="T39" fmla="*/ 4 h 44"/>
                <a:gd name="T40" fmla="*/ 68 w 153"/>
                <a:gd name="T41" fmla="*/ 4 h 44"/>
                <a:gd name="T42" fmla="*/ 66 w 153"/>
                <a:gd name="T43" fmla="*/ 9 h 44"/>
                <a:gd name="T44" fmla="*/ 62 w 153"/>
                <a:gd name="T45" fmla="*/ 9 h 44"/>
                <a:gd name="T46" fmla="*/ 60 w 153"/>
                <a:gd name="T47" fmla="*/ 11 h 44"/>
                <a:gd name="T48" fmla="*/ 50 w 153"/>
                <a:gd name="T49" fmla="*/ 23 h 44"/>
                <a:gd name="T50" fmla="*/ 48 w 153"/>
                <a:gd name="T51" fmla="*/ 25 h 44"/>
                <a:gd name="T52" fmla="*/ 46 w 153"/>
                <a:gd name="T53" fmla="*/ 27 h 44"/>
                <a:gd name="T54" fmla="*/ 42 w 153"/>
                <a:gd name="T55" fmla="*/ 27 h 44"/>
                <a:gd name="T56" fmla="*/ 38 w 153"/>
                <a:gd name="T57" fmla="*/ 30 h 44"/>
                <a:gd name="T58" fmla="*/ 34 w 153"/>
                <a:gd name="T59" fmla="*/ 30 h 44"/>
                <a:gd name="T60" fmla="*/ 32 w 153"/>
                <a:gd name="T61" fmla="*/ 32 h 44"/>
                <a:gd name="T62" fmla="*/ 28 w 153"/>
                <a:gd name="T63" fmla="*/ 32 h 44"/>
                <a:gd name="T64" fmla="*/ 24 w 153"/>
                <a:gd name="T65" fmla="*/ 32 h 44"/>
                <a:gd name="T66" fmla="*/ 22 w 153"/>
                <a:gd name="T67" fmla="*/ 34 h 44"/>
                <a:gd name="T68" fmla="*/ 20 w 153"/>
                <a:gd name="T69" fmla="*/ 37 h 44"/>
                <a:gd name="T70" fmla="*/ 16 w 153"/>
                <a:gd name="T71" fmla="*/ 37 h 44"/>
                <a:gd name="T72" fmla="*/ 12 w 153"/>
                <a:gd name="T73" fmla="*/ 37 h 44"/>
                <a:gd name="T74" fmla="*/ 8 w 153"/>
                <a:gd name="T75" fmla="*/ 37 h 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3"/>
                <a:gd name="T115" fmla="*/ 0 h 44"/>
                <a:gd name="T116" fmla="*/ 153 w 153"/>
                <a:gd name="T117" fmla="*/ 44 h 4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3" h="44">
                  <a:moveTo>
                    <a:pt x="153" y="18"/>
                  </a:moveTo>
                  <a:lnTo>
                    <a:pt x="151" y="18"/>
                  </a:lnTo>
                  <a:lnTo>
                    <a:pt x="149" y="20"/>
                  </a:lnTo>
                  <a:lnTo>
                    <a:pt x="147" y="20"/>
                  </a:lnTo>
                  <a:lnTo>
                    <a:pt x="145" y="20"/>
                  </a:lnTo>
                  <a:lnTo>
                    <a:pt x="145" y="23"/>
                  </a:lnTo>
                  <a:lnTo>
                    <a:pt x="143" y="23"/>
                  </a:lnTo>
                  <a:lnTo>
                    <a:pt x="141" y="23"/>
                  </a:lnTo>
                  <a:lnTo>
                    <a:pt x="139" y="23"/>
                  </a:lnTo>
                  <a:lnTo>
                    <a:pt x="137" y="23"/>
                  </a:lnTo>
                  <a:lnTo>
                    <a:pt x="135" y="23"/>
                  </a:lnTo>
                  <a:lnTo>
                    <a:pt x="133" y="25"/>
                  </a:lnTo>
                  <a:lnTo>
                    <a:pt x="131" y="23"/>
                  </a:lnTo>
                  <a:lnTo>
                    <a:pt x="129" y="23"/>
                  </a:lnTo>
                  <a:lnTo>
                    <a:pt x="127" y="23"/>
                  </a:lnTo>
                  <a:lnTo>
                    <a:pt x="125" y="23"/>
                  </a:lnTo>
                  <a:lnTo>
                    <a:pt x="123" y="23"/>
                  </a:lnTo>
                  <a:lnTo>
                    <a:pt x="123" y="20"/>
                  </a:lnTo>
                  <a:lnTo>
                    <a:pt x="121" y="20"/>
                  </a:lnTo>
                  <a:lnTo>
                    <a:pt x="119" y="20"/>
                  </a:lnTo>
                  <a:lnTo>
                    <a:pt x="119" y="18"/>
                  </a:lnTo>
                  <a:lnTo>
                    <a:pt x="113" y="4"/>
                  </a:lnTo>
                  <a:lnTo>
                    <a:pt x="107" y="0"/>
                  </a:lnTo>
                  <a:lnTo>
                    <a:pt x="105" y="0"/>
                  </a:lnTo>
                  <a:lnTo>
                    <a:pt x="103" y="0"/>
                  </a:lnTo>
                  <a:lnTo>
                    <a:pt x="101" y="0"/>
                  </a:lnTo>
                  <a:lnTo>
                    <a:pt x="97" y="0"/>
                  </a:lnTo>
                  <a:lnTo>
                    <a:pt x="95" y="0"/>
                  </a:lnTo>
                  <a:lnTo>
                    <a:pt x="93" y="0"/>
                  </a:lnTo>
                  <a:lnTo>
                    <a:pt x="93" y="2"/>
                  </a:lnTo>
                  <a:lnTo>
                    <a:pt x="91" y="2"/>
                  </a:lnTo>
                  <a:lnTo>
                    <a:pt x="89" y="2"/>
                  </a:lnTo>
                  <a:lnTo>
                    <a:pt x="87" y="2"/>
                  </a:lnTo>
                  <a:lnTo>
                    <a:pt x="85" y="2"/>
                  </a:lnTo>
                  <a:lnTo>
                    <a:pt x="83" y="2"/>
                  </a:lnTo>
                  <a:lnTo>
                    <a:pt x="81" y="2"/>
                  </a:lnTo>
                  <a:lnTo>
                    <a:pt x="79" y="2"/>
                  </a:lnTo>
                  <a:lnTo>
                    <a:pt x="77" y="2"/>
                  </a:lnTo>
                  <a:lnTo>
                    <a:pt x="75" y="4"/>
                  </a:lnTo>
                  <a:lnTo>
                    <a:pt x="73" y="4"/>
                  </a:lnTo>
                  <a:lnTo>
                    <a:pt x="71" y="4"/>
                  </a:lnTo>
                  <a:lnTo>
                    <a:pt x="68" y="4"/>
                  </a:lnTo>
                  <a:lnTo>
                    <a:pt x="68" y="7"/>
                  </a:lnTo>
                  <a:lnTo>
                    <a:pt x="66" y="9"/>
                  </a:lnTo>
                  <a:lnTo>
                    <a:pt x="64" y="9"/>
                  </a:lnTo>
                  <a:lnTo>
                    <a:pt x="62" y="9"/>
                  </a:lnTo>
                  <a:lnTo>
                    <a:pt x="62" y="11"/>
                  </a:lnTo>
                  <a:lnTo>
                    <a:pt x="60" y="11"/>
                  </a:lnTo>
                  <a:lnTo>
                    <a:pt x="58" y="11"/>
                  </a:lnTo>
                  <a:lnTo>
                    <a:pt x="50" y="23"/>
                  </a:lnTo>
                  <a:lnTo>
                    <a:pt x="48" y="23"/>
                  </a:lnTo>
                  <a:lnTo>
                    <a:pt x="48" y="25"/>
                  </a:lnTo>
                  <a:lnTo>
                    <a:pt x="46" y="25"/>
                  </a:lnTo>
                  <a:lnTo>
                    <a:pt x="46" y="27"/>
                  </a:lnTo>
                  <a:lnTo>
                    <a:pt x="44" y="27"/>
                  </a:lnTo>
                  <a:lnTo>
                    <a:pt x="42" y="27"/>
                  </a:lnTo>
                  <a:lnTo>
                    <a:pt x="40" y="27"/>
                  </a:lnTo>
                  <a:lnTo>
                    <a:pt x="38" y="30"/>
                  </a:lnTo>
                  <a:lnTo>
                    <a:pt x="36" y="30"/>
                  </a:lnTo>
                  <a:lnTo>
                    <a:pt x="34" y="30"/>
                  </a:lnTo>
                  <a:lnTo>
                    <a:pt x="32" y="30"/>
                  </a:lnTo>
                  <a:lnTo>
                    <a:pt x="32" y="32"/>
                  </a:lnTo>
                  <a:lnTo>
                    <a:pt x="30" y="32"/>
                  </a:lnTo>
                  <a:lnTo>
                    <a:pt x="28" y="32"/>
                  </a:lnTo>
                  <a:lnTo>
                    <a:pt x="26" y="32"/>
                  </a:lnTo>
                  <a:lnTo>
                    <a:pt x="24" y="32"/>
                  </a:lnTo>
                  <a:lnTo>
                    <a:pt x="24" y="34"/>
                  </a:lnTo>
                  <a:lnTo>
                    <a:pt x="22" y="34"/>
                  </a:lnTo>
                  <a:lnTo>
                    <a:pt x="20" y="34"/>
                  </a:lnTo>
                  <a:lnTo>
                    <a:pt x="20" y="37"/>
                  </a:lnTo>
                  <a:lnTo>
                    <a:pt x="18" y="37"/>
                  </a:lnTo>
                  <a:lnTo>
                    <a:pt x="16" y="37"/>
                  </a:lnTo>
                  <a:lnTo>
                    <a:pt x="14" y="37"/>
                  </a:lnTo>
                  <a:lnTo>
                    <a:pt x="12" y="37"/>
                  </a:lnTo>
                  <a:lnTo>
                    <a:pt x="10" y="37"/>
                  </a:lnTo>
                  <a:lnTo>
                    <a:pt x="8" y="37"/>
                  </a:lnTo>
                  <a:lnTo>
                    <a:pt x="0" y="44"/>
                  </a:lnTo>
                </a:path>
              </a:pathLst>
            </a:custGeom>
            <a:noFill/>
            <a:ln w="508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39" name="Freeform 41">
              <a:extLst>
                <a:ext uri="{FF2B5EF4-FFF2-40B4-BE49-F238E27FC236}">
                  <a16:creationId xmlns:a16="http://schemas.microsoft.com/office/drawing/2014/main" id="{D4E41F6B-B1B2-5CA6-D014-E2384BD36EDD}"/>
                </a:ext>
              </a:extLst>
            </p:cNvPr>
            <p:cNvSpPr>
              <a:spLocks/>
            </p:cNvSpPr>
            <p:nvPr/>
          </p:nvSpPr>
          <p:spPr bwMode="auto">
            <a:xfrm>
              <a:off x="3083" y="1769"/>
              <a:ext cx="142" cy="320"/>
            </a:xfrm>
            <a:custGeom>
              <a:avLst/>
              <a:gdLst>
                <a:gd name="T0" fmla="*/ 104 w 142"/>
                <a:gd name="T1" fmla="*/ 308 h 320"/>
                <a:gd name="T2" fmla="*/ 102 w 142"/>
                <a:gd name="T3" fmla="*/ 301 h 320"/>
                <a:gd name="T4" fmla="*/ 102 w 142"/>
                <a:gd name="T5" fmla="*/ 292 h 320"/>
                <a:gd name="T6" fmla="*/ 104 w 142"/>
                <a:gd name="T7" fmla="*/ 285 h 320"/>
                <a:gd name="T8" fmla="*/ 106 w 142"/>
                <a:gd name="T9" fmla="*/ 278 h 320"/>
                <a:gd name="T10" fmla="*/ 110 w 142"/>
                <a:gd name="T11" fmla="*/ 271 h 320"/>
                <a:gd name="T12" fmla="*/ 112 w 142"/>
                <a:gd name="T13" fmla="*/ 266 h 320"/>
                <a:gd name="T14" fmla="*/ 116 w 142"/>
                <a:gd name="T15" fmla="*/ 259 h 320"/>
                <a:gd name="T16" fmla="*/ 120 w 142"/>
                <a:gd name="T17" fmla="*/ 255 h 320"/>
                <a:gd name="T18" fmla="*/ 142 w 142"/>
                <a:gd name="T19" fmla="*/ 227 h 320"/>
                <a:gd name="T20" fmla="*/ 140 w 142"/>
                <a:gd name="T21" fmla="*/ 222 h 320"/>
                <a:gd name="T22" fmla="*/ 136 w 142"/>
                <a:gd name="T23" fmla="*/ 215 h 320"/>
                <a:gd name="T24" fmla="*/ 134 w 142"/>
                <a:gd name="T25" fmla="*/ 208 h 320"/>
                <a:gd name="T26" fmla="*/ 132 w 142"/>
                <a:gd name="T27" fmla="*/ 204 h 320"/>
                <a:gd name="T28" fmla="*/ 130 w 142"/>
                <a:gd name="T29" fmla="*/ 197 h 320"/>
                <a:gd name="T30" fmla="*/ 128 w 142"/>
                <a:gd name="T31" fmla="*/ 190 h 320"/>
                <a:gd name="T32" fmla="*/ 126 w 142"/>
                <a:gd name="T33" fmla="*/ 183 h 320"/>
                <a:gd name="T34" fmla="*/ 124 w 142"/>
                <a:gd name="T35" fmla="*/ 178 h 320"/>
                <a:gd name="T36" fmla="*/ 122 w 142"/>
                <a:gd name="T37" fmla="*/ 174 h 320"/>
                <a:gd name="T38" fmla="*/ 120 w 142"/>
                <a:gd name="T39" fmla="*/ 167 h 320"/>
                <a:gd name="T40" fmla="*/ 120 w 142"/>
                <a:gd name="T41" fmla="*/ 160 h 320"/>
                <a:gd name="T42" fmla="*/ 120 w 142"/>
                <a:gd name="T43" fmla="*/ 153 h 320"/>
                <a:gd name="T44" fmla="*/ 120 w 142"/>
                <a:gd name="T45" fmla="*/ 146 h 320"/>
                <a:gd name="T46" fmla="*/ 120 w 142"/>
                <a:gd name="T47" fmla="*/ 139 h 320"/>
                <a:gd name="T48" fmla="*/ 108 w 142"/>
                <a:gd name="T49" fmla="*/ 127 h 320"/>
                <a:gd name="T50" fmla="*/ 122 w 142"/>
                <a:gd name="T51" fmla="*/ 99 h 320"/>
                <a:gd name="T52" fmla="*/ 122 w 142"/>
                <a:gd name="T53" fmla="*/ 93 h 320"/>
                <a:gd name="T54" fmla="*/ 122 w 142"/>
                <a:gd name="T55" fmla="*/ 83 h 320"/>
                <a:gd name="T56" fmla="*/ 122 w 142"/>
                <a:gd name="T57" fmla="*/ 74 h 320"/>
                <a:gd name="T58" fmla="*/ 122 w 142"/>
                <a:gd name="T59" fmla="*/ 67 h 320"/>
                <a:gd name="T60" fmla="*/ 120 w 142"/>
                <a:gd name="T61" fmla="*/ 58 h 320"/>
                <a:gd name="T62" fmla="*/ 118 w 142"/>
                <a:gd name="T63" fmla="*/ 48 h 320"/>
                <a:gd name="T64" fmla="*/ 118 w 142"/>
                <a:gd name="T65" fmla="*/ 42 h 320"/>
                <a:gd name="T66" fmla="*/ 114 w 142"/>
                <a:gd name="T67" fmla="*/ 35 h 320"/>
                <a:gd name="T68" fmla="*/ 112 w 142"/>
                <a:gd name="T69" fmla="*/ 28 h 320"/>
                <a:gd name="T70" fmla="*/ 98 w 142"/>
                <a:gd name="T71" fmla="*/ 16 h 320"/>
                <a:gd name="T72" fmla="*/ 90 w 142"/>
                <a:gd name="T73" fmla="*/ 16 h 320"/>
                <a:gd name="T74" fmla="*/ 82 w 142"/>
                <a:gd name="T75" fmla="*/ 14 h 320"/>
                <a:gd name="T76" fmla="*/ 74 w 142"/>
                <a:gd name="T77" fmla="*/ 14 h 320"/>
                <a:gd name="T78" fmla="*/ 66 w 142"/>
                <a:gd name="T79" fmla="*/ 14 h 320"/>
                <a:gd name="T80" fmla="*/ 58 w 142"/>
                <a:gd name="T81" fmla="*/ 14 h 320"/>
                <a:gd name="T82" fmla="*/ 52 w 142"/>
                <a:gd name="T83" fmla="*/ 14 h 320"/>
                <a:gd name="T84" fmla="*/ 44 w 142"/>
                <a:gd name="T85" fmla="*/ 14 h 320"/>
                <a:gd name="T86" fmla="*/ 36 w 142"/>
                <a:gd name="T87" fmla="*/ 11 h 320"/>
                <a:gd name="T88" fmla="*/ 28 w 142"/>
                <a:gd name="T89" fmla="*/ 9 h 320"/>
                <a:gd name="T90" fmla="*/ 20 w 142"/>
                <a:gd name="T91" fmla="*/ 7 h 320"/>
                <a:gd name="T92" fmla="*/ 0 w 142"/>
                <a:gd name="T93" fmla="*/ 0 h 32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42"/>
                <a:gd name="T142" fmla="*/ 0 h 320"/>
                <a:gd name="T143" fmla="*/ 142 w 142"/>
                <a:gd name="T144" fmla="*/ 320 h 32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42" h="320">
                  <a:moveTo>
                    <a:pt x="96" y="320"/>
                  </a:moveTo>
                  <a:lnTo>
                    <a:pt x="102" y="320"/>
                  </a:lnTo>
                  <a:lnTo>
                    <a:pt x="104" y="308"/>
                  </a:lnTo>
                  <a:lnTo>
                    <a:pt x="102" y="306"/>
                  </a:lnTo>
                  <a:lnTo>
                    <a:pt x="102" y="303"/>
                  </a:lnTo>
                  <a:lnTo>
                    <a:pt x="102" y="301"/>
                  </a:lnTo>
                  <a:lnTo>
                    <a:pt x="102" y="296"/>
                  </a:lnTo>
                  <a:lnTo>
                    <a:pt x="102" y="294"/>
                  </a:lnTo>
                  <a:lnTo>
                    <a:pt x="102" y="292"/>
                  </a:lnTo>
                  <a:lnTo>
                    <a:pt x="102" y="287"/>
                  </a:lnTo>
                  <a:lnTo>
                    <a:pt x="104" y="287"/>
                  </a:lnTo>
                  <a:lnTo>
                    <a:pt x="104" y="285"/>
                  </a:lnTo>
                  <a:lnTo>
                    <a:pt x="104" y="283"/>
                  </a:lnTo>
                  <a:lnTo>
                    <a:pt x="106" y="280"/>
                  </a:lnTo>
                  <a:lnTo>
                    <a:pt x="106" y="278"/>
                  </a:lnTo>
                  <a:lnTo>
                    <a:pt x="106" y="276"/>
                  </a:lnTo>
                  <a:lnTo>
                    <a:pt x="108" y="276"/>
                  </a:lnTo>
                  <a:lnTo>
                    <a:pt x="110" y="271"/>
                  </a:lnTo>
                  <a:lnTo>
                    <a:pt x="110" y="269"/>
                  </a:lnTo>
                  <a:lnTo>
                    <a:pt x="112" y="269"/>
                  </a:lnTo>
                  <a:lnTo>
                    <a:pt x="112" y="266"/>
                  </a:lnTo>
                  <a:lnTo>
                    <a:pt x="114" y="266"/>
                  </a:lnTo>
                  <a:lnTo>
                    <a:pt x="114" y="262"/>
                  </a:lnTo>
                  <a:lnTo>
                    <a:pt x="116" y="259"/>
                  </a:lnTo>
                  <a:lnTo>
                    <a:pt x="118" y="259"/>
                  </a:lnTo>
                  <a:lnTo>
                    <a:pt x="118" y="257"/>
                  </a:lnTo>
                  <a:lnTo>
                    <a:pt x="120" y="255"/>
                  </a:lnTo>
                  <a:lnTo>
                    <a:pt x="120" y="252"/>
                  </a:lnTo>
                  <a:lnTo>
                    <a:pt x="134" y="239"/>
                  </a:lnTo>
                  <a:lnTo>
                    <a:pt x="142" y="227"/>
                  </a:lnTo>
                  <a:lnTo>
                    <a:pt x="142" y="225"/>
                  </a:lnTo>
                  <a:lnTo>
                    <a:pt x="140" y="225"/>
                  </a:lnTo>
                  <a:lnTo>
                    <a:pt x="140" y="222"/>
                  </a:lnTo>
                  <a:lnTo>
                    <a:pt x="140" y="220"/>
                  </a:lnTo>
                  <a:lnTo>
                    <a:pt x="138" y="218"/>
                  </a:lnTo>
                  <a:lnTo>
                    <a:pt x="136" y="215"/>
                  </a:lnTo>
                  <a:lnTo>
                    <a:pt x="136" y="213"/>
                  </a:lnTo>
                  <a:lnTo>
                    <a:pt x="136" y="211"/>
                  </a:lnTo>
                  <a:lnTo>
                    <a:pt x="134" y="208"/>
                  </a:lnTo>
                  <a:lnTo>
                    <a:pt x="134" y="206"/>
                  </a:lnTo>
                  <a:lnTo>
                    <a:pt x="134" y="204"/>
                  </a:lnTo>
                  <a:lnTo>
                    <a:pt x="132" y="204"/>
                  </a:lnTo>
                  <a:lnTo>
                    <a:pt x="132" y="199"/>
                  </a:lnTo>
                  <a:lnTo>
                    <a:pt x="130" y="199"/>
                  </a:lnTo>
                  <a:lnTo>
                    <a:pt x="130" y="197"/>
                  </a:lnTo>
                  <a:lnTo>
                    <a:pt x="130" y="194"/>
                  </a:lnTo>
                  <a:lnTo>
                    <a:pt x="130" y="192"/>
                  </a:lnTo>
                  <a:lnTo>
                    <a:pt x="128" y="190"/>
                  </a:lnTo>
                  <a:lnTo>
                    <a:pt x="128" y="188"/>
                  </a:lnTo>
                  <a:lnTo>
                    <a:pt x="128" y="185"/>
                  </a:lnTo>
                  <a:lnTo>
                    <a:pt x="126" y="183"/>
                  </a:lnTo>
                  <a:lnTo>
                    <a:pt x="126" y="181"/>
                  </a:lnTo>
                  <a:lnTo>
                    <a:pt x="126" y="178"/>
                  </a:lnTo>
                  <a:lnTo>
                    <a:pt x="124" y="178"/>
                  </a:lnTo>
                  <a:lnTo>
                    <a:pt x="124" y="176"/>
                  </a:lnTo>
                  <a:lnTo>
                    <a:pt x="124" y="174"/>
                  </a:lnTo>
                  <a:lnTo>
                    <a:pt x="122" y="174"/>
                  </a:lnTo>
                  <a:lnTo>
                    <a:pt x="122" y="171"/>
                  </a:lnTo>
                  <a:lnTo>
                    <a:pt x="122" y="169"/>
                  </a:lnTo>
                  <a:lnTo>
                    <a:pt x="120" y="167"/>
                  </a:lnTo>
                  <a:lnTo>
                    <a:pt x="120" y="164"/>
                  </a:lnTo>
                  <a:lnTo>
                    <a:pt x="120" y="162"/>
                  </a:lnTo>
                  <a:lnTo>
                    <a:pt x="120" y="160"/>
                  </a:lnTo>
                  <a:lnTo>
                    <a:pt x="120" y="157"/>
                  </a:lnTo>
                  <a:lnTo>
                    <a:pt x="120" y="155"/>
                  </a:lnTo>
                  <a:lnTo>
                    <a:pt x="120" y="153"/>
                  </a:lnTo>
                  <a:lnTo>
                    <a:pt x="120" y="150"/>
                  </a:lnTo>
                  <a:lnTo>
                    <a:pt x="120" y="148"/>
                  </a:lnTo>
                  <a:lnTo>
                    <a:pt x="120" y="146"/>
                  </a:lnTo>
                  <a:lnTo>
                    <a:pt x="120" y="143"/>
                  </a:lnTo>
                  <a:lnTo>
                    <a:pt x="120" y="141"/>
                  </a:lnTo>
                  <a:lnTo>
                    <a:pt x="120" y="139"/>
                  </a:lnTo>
                  <a:lnTo>
                    <a:pt x="120" y="137"/>
                  </a:lnTo>
                  <a:lnTo>
                    <a:pt x="114" y="132"/>
                  </a:lnTo>
                  <a:lnTo>
                    <a:pt x="108" y="127"/>
                  </a:lnTo>
                  <a:lnTo>
                    <a:pt x="112" y="116"/>
                  </a:lnTo>
                  <a:lnTo>
                    <a:pt x="122" y="102"/>
                  </a:lnTo>
                  <a:lnTo>
                    <a:pt x="122" y="99"/>
                  </a:lnTo>
                  <a:lnTo>
                    <a:pt x="122" y="97"/>
                  </a:lnTo>
                  <a:lnTo>
                    <a:pt x="122" y="95"/>
                  </a:lnTo>
                  <a:lnTo>
                    <a:pt x="122" y="93"/>
                  </a:lnTo>
                  <a:lnTo>
                    <a:pt x="122" y="90"/>
                  </a:lnTo>
                  <a:lnTo>
                    <a:pt x="122" y="86"/>
                  </a:lnTo>
                  <a:lnTo>
                    <a:pt x="122" y="83"/>
                  </a:lnTo>
                  <a:lnTo>
                    <a:pt x="122" y="81"/>
                  </a:lnTo>
                  <a:lnTo>
                    <a:pt x="122" y="76"/>
                  </a:lnTo>
                  <a:lnTo>
                    <a:pt x="122" y="74"/>
                  </a:lnTo>
                  <a:lnTo>
                    <a:pt x="122" y="72"/>
                  </a:lnTo>
                  <a:lnTo>
                    <a:pt x="122" y="69"/>
                  </a:lnTo>
                  <a:lnTo>
                    <a:pt x="122" y="67"/>
                  </a:lnTo>
                  <a:lnTo>
                    <a:pt x="122" y="65"/>
                  </a:lnTo>
                  <a:lnTo>
                    <a:pt x="120" y="60"/>
                  </a:lnTo>
                  <a:lnTo>
                    <a:pt x="120" y="58"/>
                  </a:lnTo>
                  <a:lnTo>
                    <a:pt x="120" y="55"/>
                  </a:lnTo>
                  <a:lnTo>
                    <a:pt x="120" y="51"/>
                  </a:lnTo>
                  <a:lnTo>
                    <a:pt x="118" y="48"/>
                  </a:lnTo>
                  <a:lnTo>
                    <a:pt x="118" y="46"/>
                  </a:lnTo>
                  <a:lnTo>
                    <a:pt x="118" y="44"/>
                  </a:lnTo>
                  <a:lnTo>
                    <a:pt x="118" y="42"/>
                  </a:lnTo>
                  <a:lnTo>
                    <a:pt x="116" y="39"/>
                  </a:lnTo>
                  <a:lnTo>
                    <a:pt x="116" y="37"/>
                  </a:lnTo>
                  <a:lnTo>
                    <a:pt x="114" y="35"/>
                  </a:lnTo>
                  <a:lnTo>
                    <a:pt x="114" y="32"/>
                  </a:lnTo>
                  <a:lnTo>
                    <a:pt x="114" y="30"/>
                  </a:lnTo>
                  <a:lnTo>
                    <a:pt x="112" y="28"/>
                  </a:lnTo>
                  <a:lnTo>
                    <a:pt x="112" y="23"/>
                  </a:lnTo>
                  <a:lnTo>
                    <a:pt x="112" y="21"/>
                  </a:lnTo>
                  <a:lnTo>
                    <a:pt x="98" y="16"/>
                  </a:lnTo>
                  <a:lnTo>
                    <a:pt x="94" y="16"/>
                  </a:lnTo>
                  <a:lnTo>
                    <a:pt x="92" y="16"/>
                  </a:lnTo>
                  <a:lnTo>
                    <a:pt x="90" y="16"/>
                  </a:lnTo>
                  <a:lnTo>
                    <a:pt x="88" y="16"/>
                  </a:lnTo>
                  <a:lnTo>
                    <a:pt x="84" y="16"/>
                  </a:lnTo>
                  <a:lnTo>
                    <a:pt x="82" y="14"/>
                  </a:lnTo>
                  <a:lnTo>
                    <a:pt x="80" y="14"/>
                  </a:lnTo>
                  <a:lnTo>
                    <a:pt x="76" y="14"/>
                  </a:lnTo>
                  <a:lnTo>
                    <a:pt x="74" y="14"/>
                  </a:lnTo>
                  <a:lnTo>
                    <a:pt x="72" y="14"/>
                  </a:lnTo>
                  <a:lnTo>
                    <a:pt x="68" y="14"/>
                  </a:lnTo>
                  <a:lnTo>
                    <a:pt x="66" y="14"/>
                  </a:lnTo>
                  <a:lnTo>
                    <a:pt x="64" y="14"/>
                  </a:lnTo>
                  <a:lnTo>
                    <a:pt x="60" y="14"/>
                  </a:lnTo>
                  <a:lnTo>
                    <a:pt x="58" y="14"/>
                  </a:lnTo>
                  <a:lnTo>
                    <a:pt x="56" y="14"/>
                  </a:lnTo>
                  <a:lnTo>
                    <a:pt x="54" y="14"/>
                  </a:lnTo>
                  <a:lnTo>
                    <a:pt x="52" y="14"/>
                  </a:lnTo>
                  <a:lnTo>
                    <a:pt x="48" y="14"/>
                  </a:lnTo>
                  <a:lnTo>
                    <a:pt x="46" y="14"/>
                  </a:lnTo>
                  <a:lnTo>
                    <a:pt x="44" y="14"/>
                  </a:lnTo>
                  <a:lnTo>
                    <a:pt x="42" y="11"/>
                  </a:lnTo>
                  <a:lnTo>
                    <a:pt x="38" y="11"/>
                  </a:lnTo>
                  <a:lnTo>
                    <a:pt x="36" y="11"/>
                  </a:lnTo>
                  <a:lnTo>
                    <a:pt x="34" y="11"/>
                  </a:lnTo>
                  <a:lnTo>
                    <a:pt x="30" y="11"/>
                  </a:lnTo>
                  <a:lnTo>
                    <a:pt x="28" y="9"/>
                  </a:lnTo>
                  <a:lnTo>
                    <a:pt x="24" y="9"/>
                  </a:lnTo>
                  <a:lnTo>
                    <a:pt x="22" y="7"/>
                  </a:lnTo>
                  <a:lnTo>
                    <a:pt x="20" y="7"/>
                  </a:lnTo>
                  <a:lnTo>
                    <a:pt x="18" y="4"/>
                  </a:lnTo>
                  <a:lnTo>
                    <a:pt x="16" y="4"/>
                  </a:lnTo>
                  <a:lnTo>
                    <a:pt x="0" y="0"/>
                  </a:lnTo>
                </a:path>
              </a:pathLst>
            </a:custGeom>
            <a:noFill/>
            <a:ln w="508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40" name="Freeform 42">
              <a:extLst>
                <a:ext uri="{FF2B5EF4-FFF2-40B4-BE49-F238E27FC236}">
                  <a16:creationId xmlns:a16="http://schemas.microsoft.com/office/drawing/2014/main" id="{CF326369-FA78-0E35-7960-D10C5859954A}"/>
                </a:ext>
              </a:extLst>
            </p:cNvPr>
            <p:cNvSpPr>
              <a:spLocks/>
            </p:cNvSpPr>
            <p:nvPr/>
          </p:nvSpPr>
          <p:spPr bwMode="auto">
            <a:xfrm>
              <a:off x="3163" y="2089"/>
              <a:ext cx="14" cy="32"/>
            </a:xfrm>
            <a:custGeom>
              <a:avLst/>
              <a:gdLst>
                <a:gd name="T0" fmla="*/ 14 w 14"/>
                <a:gd name="T1" fmla="*/ 0 h 32"/>
                <a:gd name="T2" fmla="*/ 12 w 14"/>
                <a:gd name="T3" fmla="*/ 2 h 32"/>
                <a:gd name="T4" fmla="*/ 12 w 14"/>
                <a:gd name="T5" fmla="*/ 4 h 32"/>
                <a:gd name="T6" fmla="*/ 12 w 14"/>
                <a:gd name="T7" fmla="*/ 7 h 32"/>
                <a:gd name="T8" fmla="*/ 10 w 14"/>
                <a:gd name="T9" fmla="*/ 9 h 32"/>
                <a:gd name="T10" fmla="*/ 10 w 14"/>
                <a:gd name="T11" fmla="*/ 11 h 32"/>
                <a:gd name="T12" fmla="*/ 8 w 14"/>
                <a:gd name="T13" fmla="*/ 11 h 32"/>
                <a:gd name="T14" fmla="*/ 8 w 14"/>
                <a:gd name="T15" fmla="*/ 14 h 32"/>
                <a:gd name="T16" fmla="*/ 8 w 14"/>
                <a:gd name="T17" fmla="*/ 16 h 32"/>
                <a:gd name="T18" fmla="*/ 6 w 14"/>
                <a:gd name="T19" fmla="*/ 18 h 32"/>
                <a:gd name="T20" fmla="*/ 6 w 14"/>
                <a:gd name="T21" fmla="*/ 20 h 32"/>
                <a:gd name="T22" fmla="*/ 4 w 14"/>
                <a:gd name="T23" fmla="*/ 20 h 32"/>
                <a:gd name="T24" fmla="*/ 4 w 14"/>
                <a:gd name="T25" fmla="*/ 23 h 32"/>
                <a:gd name="T26" fmla="*/ 4 w 14"/>
                <a:gd name="T27" fmla="*/ 25 h 32"/>
                <a:gd name="T28" fmla="*/ 2 w 14"/>
                <a:gd name="T29" fmla="*/ 25 h 32"/>
                <a:gd name="T30" fmla="*/ 2 w 14"/>
                <a:gd name="T31" fmla="*/ 27 h 32"/>
                <a:gd name="T32" fmla="*/ 2 w 14"/>
                <a:gd name="T33" fmla="*/ 30 h 32"/>
                <a:gd name="T34" fmla="*/ 0 w 14"/>
                <a:gd name="T35" fmla="*/ 30 h 32"/>
                <a:gd name="T36" fmla="*/ 0 w 14"/>
                <a:gd name="T37" fmla="*/ 32 h 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
                <a:gd name="T58" fmla="*/ 0 h 32"/>
                <a:gd name="T59" fmla="*/ 14 w 14"/>
                <a:gd name="T60" fmla="*/ 32 h 3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 h="32">
                  <a:moveTo>
                    <a:pt x="14" y="0"/>
                  </a:moveTo>
                  <a:lnTo>
                    <a:pt x="12" y="2"/>
                  </a:lnTo>
                  <a:lnTo>
                    <a:pt x="12" y="4"/>
                  </a:lnTo>
                  <a:lnTo>
                    <a:pt x="12" y="7"/>
                  </a:lnTo>
                  <a:lnTo>
                    <a:pt x="10" y="9"/>
                  </a:lnTo>
                  <a:lnTo>
                    <a:pt x="10" y="11"/>
                  </a:lnTo>
                  <a:lnTo>
                    <a:pt x="8" y="11"/>
                  </a:lnTo>
                  <a:lnTo>
                    <a:pt x="8" y="14"/>
                  </a:lnTo>
                  <a:lnTo>
                    <a:pt x="8" y="16"/>
                  </a:lnTo>
                  <a:lnTo>
                    <a:pt x="6" y="18"/>
                  </a:lnTo>
                  <a:lnTo>
                    <a:pt x="6" y="20"/>
                  </a:lnTo>
                  <a:lnTo>
                    <a:pt x="4" y="20"/>
                  </a:lnTo>
                  <a:lnTo>
                    <a:pt x="4" y="23"/>
                  </a:lnTo>
                  <a:lnTo>
                    <a:pt x="4" y="25"/>
                  </a:lnTo>
                  <a:lnTo>
                    <a:pt x="2" y="25"/>
                  </a:lnTo>
                  <a:lnTo>
                    <a:pt x="2" y="27"/>
                  </a:lnTo>
                  <a:lnTo>
                    <a:pt x="2" y="30"/>
                  </a:lnTo>
                  <a:lnTo>
                    <a:pt x="0" y="30"/>
                  </a:lnTo>
                  <a:lnTo>
                    <a:pt x="0" y="32"/>
                  </a:lnTo>
                </a:path>
              </a:pathLst>
            </a:custGeom>
            <a:noFill/>
            <a:ln w="508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41" name="Freeform 43">
              <a:extLst>
                <a:ext uri="{FF2B5EF4-FFF2-40B4-BE49-F238E27FC236}">
                  <a16:creationId xmlns:a16="http://schemas.microsoft.com/office/drawing/2014/main" id="{10514699-BFF5-FAD8-E716-8CC379DFC37B}"/>
                </a:ext>
              </a:extLst>
            </p:cNvPr>
            <p:cNvSpPr>
              <a:spLocks/>
            </p:cNvSpPr>
            <p:nvPr/>
          </p:nvSpPr>
          <p:spPr bwMode="auto">
            <a:xfrm>
              <a:off x="3002" y="2114"/>
              <a:ext cx="159" cy="42"/>
            </a:xfrm>
            <a:custGeom>
              <a:avLst/>
              <a:gdLst>
                <a:gd name="T0" fmla="*/ 0 w 159"/>
                <a:gd name="T1" fmla="*/ 14 h 42"/>
                <a:gd name="T2" fmla="*/ 5 w 159"/>
                <a:gd name="T3" fmla="*/ 35 h 42"/>
                <a:gd name="T4" fmla="*/ 21 w 159"/>
                <a:gd name="T5" fmla="*/ 42 h 42"/>
                <a:gd name="T6" fmla="*/ 41 w 159"/>
                <a:gd name="T7" fmla="*/ 42 h 42"/>
                <a:gd name="T8" fmla="*/ 55 w 159"/>
                <a:gd name="T9" fmla="*/ 39 h 42"/>
                <a:gd name="T10" fmla="*/ 55 w 159"/>
                <a:gd name="T11" fmla="*/ 23 h 42"/>
                <a:gd name="T12" fmla="*/ 59 w 159"/>
                <a:gd name="T13" fmla="*/ 14 h 42"/>
                <a:gd name="T14" fmla="*/ 81 w 159"/>
                <a:gd name="T15" fmla="*/ 12 h 42"/>
                <a:gd name="T16" fmla="*/ 85 w 159"/>
                <a:gd name="T17" fmla="*/ 9 h 42"/>
                <a:gd name="T18" fmla="*/ 97 w 159"/>
                <a:gd name="T19" fmla="*/ 12 h 42"/>
                <a:gd name="T20" fmla="*/ 103 w 159"/>
                <a:gd name="T21" fmla="*/ 5 h 42"/>
                <a:gd name="T22" fmla="*/ 105 w 159"/>
                <a:gd name="T23" fmla="*/ 5 h 42"/>
                <a:gd name="T24" fmla="*/ 107 w 159"/>
                <a:gd name="T25" fmla="*/ 2 h 42"/>
                <a:gd name="T26" fmla="*/ 109 w 159"/>
                <a:gd name="T27" fmla="*/ 2 h 42"/>
                <a:gd name="T28" fmla="*/ 111 w 159"/>
                <a:gd name="T29" fmla="*/ 2 h 42"/>
                <a:gd name="T30" fmla="*/ 113 w 159"/>
                <a:gd name="T31" fmla="*/ 2 h 42"/>
                <a:gd name="T32" fmla="*/ 115 w 159"/>
                <a:gd name="T33" fmla="*/ 2 h 42"/>
                <a:gd name="T34" fmla="*/ 117 w 159"/>
                <a:gd name="T35" fmla="*/ 0 h 42"/>
                <a:gd name="T36" fmla="*/ 119 w 159"/>
                <a:gd name="T37" fmla="*/ 0 h 42"/>
                <a:gd name="T38" fmla="*/ 121 w 159"/>
                <a:gd name="T39" fmla="*/ 0 h 42"/>
                <a:gd name="T40" fmla="*/ 123 w 159"/>
                <a:gd name="T41" fmla="*/ 0 h 42"/>
                <a:gd name="T42" fmla="*/ 125 w 159"/>
                <a:gd name="T43" fmla="*/ 0 h 42"/>
                <a:gd name="T44" fmla="*/ 127 w 159"/>
                <a:gd name="T45" fmla="*/ 0 h 42"/>
                <a:gd name="T46" fmla="*/ 129 w 159"/>
                <a:gd name="T47" fmla="*/ 0 h 42"/>
                <a:gd name="T48" fmla="*/ 131 w 159"/>
                <a:gd name="T49" fmla="*/ 0 h 42"/>
                <a:gd name="T50" fmla="*/ 133 w 159"/>
                <a:gd name="T51" fmla="*/ 0 h 42"/>
                <a:gd name="T52" fmla="*/ 135 w 159"/>
                <a:gd name="T53" fmla="*/ 0 h 42"/>
                <a:gd name="T54" fmla="*/ 137 w 159"/>
                <a:gd name="T55" fmla="*/ 0 h 42"/>
                <a:gd name="T56" fmla="*/ 139 w 159"/>
                <a:gd name="T57" fmla="*/ 0 h 42"/>
                <a:gd name="T58" fmla="*/ 141 w 159"/>
                <a:gd name="T59" fmla="*/ 0 h 42"/>
                <a:gd name="T60" fmla="*/ 145 w 159"/>
                <a:gd name="T61" fmla="*/ 2 h 42"/>
                <a:gd name="T62" fmla="*/ 147 w 159"/>
                <a:gd name="T63" fmla="*/ 2 h 42"/>
                <a:gd name="T64" fmla="*/ 149 w 159"/>
                <a:gd name="T65" fmla="*/ 2 h 42"/>
                <a:gd name="T66" fmla="*/ 151 w 159"/>
                <a:gd name="T67" fmla="*/ 5 h 42"/>
                <a:gd name="T68" fmla="*/ 153 w 159"/>
                <a:gd name="T69" fmla="*/ 5 h 42"/>
                <a:gd name="T70" fmla="*/ 155 w 159"/>
                <a:gd name="T71" fmla="*/ 7 h 42"/>
                <a:gd name="T72" fmla="*/ 157 w 159"/>
                <a:gd name="T73" fmla="*/ 9 h 42"/>
                <a:gd name="T74" fmla="*/ 159 w 159"/>
                <a:gd name="T75" fmla="*/ 9 h 4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9"/>
                <a:gd name="T115" fmla="*/ 0 h 42"/>
                <a:gd name="T116" fmla="*/ 159 w 159"/>
                <a:gd name="T117" fmla="*/ 42 h 4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9" h="42">
                  <a:moveTo>
                    <a:pt x="0" y="14"/>
                  </a:moveTo>
                  <a:lnTo>
                    <a:pt x="5" y="35"/>
                  </a:lnTo>
                  <a:lnTo>
                    <a:pt x="21" y="42"/>
                  </a:lnTo>
                  <a:lnTo>
                    <a:pt x="41" y="42"/>
                  </a:lnTo>
                  <a:lnTo>
                    <a:pt x="55" y="39"/>
                  </a:lnTo>
                  <a:lnTo>
                    <a:pt x="55" y="23"/>
                  </a:lnTo>
                  <a:lnTo>
                    <a:pt x="59" y="14"/>
                  </a:lnTo>
                  <a:lnTo>
                    <a:pt x="81" y="12"/>
                  </a:lnTo>
                  <a:lnTo>
                    <a:pt x="85" y="9"/>
                  </a:lnTo>
                  <a:lnTo>
                    <a:pt x="97" y="12"/>
                  </a:lnTo>
                  <a:lnTo>
                    <a:pt x="103" y="5"/>
                  </a:lnTo>
                  <a:lnTo>
                    <a:pt x="105" y="5"/>
                  </a:lnTo>
                  <a:lnTo>
                    <a:pt x="107" y="2"/>
                  </a:lnTo>
                  <a:lnTo>
                    <a:pt x="109" y="2"/>
                  </a:lnTo>
                  <a:lnTo>
                    <a:pt x="111" y="2"/>
                  </a:lnTo>
                  <a:lnTo>
                    <a:pt x="113" y="2"/>
                  </a:lnTo>
                  <a:lnTo>
                    <a:pt x="115" y="2"/>
                  </a:lnTo>
                  <a:lnTo>
                    <a:pt x="117" y="0"/>
                  </a:lnTo>
                  <a:lnTo>
                    <a:pt x="119" y="0"/>
                  </a:lnTo>
                  <a:lnTo>
                    <a:pt x="121" y="0"/>
                  </a:lnTo>
                  <a:lnTo>
                    <a:pt x="123" y="0"/>
                  </a:lnTo>
                  <a:lnTo>
                    <a:pt x="125" y="0"/>
                  </a:lnTo>
                  <a:lnTo>
                    <a:pt x="127" y="0"/>
                  </a:lnTo>
                  <a:lnTo>
                    <a:pt x="129" y="0"/>
                  </a:lnTo>
                  <a:lnTo>
                    <a:pt x="131" y="0"/>
                  </a:lnTo>
                  <a:lnTo>
                    <a:pt x="133" y="0"/>
                  </a:lnTo>
                  <a:lnTo>
                    <a:pt x="135" y="0"/>
                  </a:lnTo>
                  <a:lnTo>
                    <a:pt x="137" y="0"/>
                  </a:lnTo>
                  <a:lnTo>
                    <a:pt x="139" y="0"/>
                  </a:lnTo>
                  <a:lnTo>
                    <a:pt x="141" y="0"/>
                  </a:lnTo>
                  <a:lnTo>
                    <a:pt x="145" y="2"/>
                  </a:lnTo>
                  <a:lnTo>
                    <a:pt x="147" y="2"/>
                  </a:lnTo>
                  <a:lnTo>
                    <a:pt x="149" y="2"/>
                  </a:lnTo>
                  <a:lnTo>
                    <a:pt x="151" y="5"/>
                  </a:lnTo>
                  <a:lnTo>
                    <a:pt x="153" y="5"/>
                  </a:lnTo>
                  <a:lnTo>
                    <a:pt x="155" y="7"/>
                  </a:lnTo>
                  <a:lnTo>
                    <a:pt x="157" y="9"/>
                  </a:lnTo>
                  <a:lnTo>
                    <a:pt x="159" y="9"/>
                  </a:lnTo>
                </a:path>
              </a:pathLst>
            </a:custGeom>
            <a:noFill/>
            <a:ln w="508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42" name="Freeform 44">
              <a:extLst>
                <a:ext uri="{FF2B5EF4-FFF2-40B4-BE49-F238E27FC236}">
                  <a16:creationId xmlns:a16="http://schemas.microsoft.com/office/drawing/2014/main" id="{820773E3-F3DA-AE9E-8ABC-14DC278E6A6A}"/>
                </a:ext>
              </a:extLst>
            </p:cNvPr>
            <p:cNvSpPr>
              <a:spLocks/>
            </p:cNvSpPr>
            <p:nvPr/>
          </p:nvSpPr>
          <p:spPr bwMode="auto">
            <a:xfrm>
              <a:off x="2966" y="2142"/>
              <a:ext cx="223" cy="130"/>
            </a:xfrm>
            <a:custGeom>
              <a:avLst/>
              <a:gdLst>
                <a:gd name="T0" fmla="*/ 0 w 223"/>
                <a:gd name="T1" fmla="*/ 79 h 130"/>
                <a:gd name="T2" fmla="*/ 14 w 223"/>
                <a:gd name="T3" fmla="*/ 90 h 130"/>
                <a:gd name="T4" fmla="*/ 16 w 223"/>
                <a:gd name="T5" fmla="*/ 95 h 130"/>
                <a:gd name="T6" fmla="*/ 20 w 223"/>
                <a:gd name="T7" fmla="*/ 97 h 130"/>
                <a:gd name="T8" fmla="*/ 24 w 223"/>
                <a:gd name="T9" fmla="*/ 102 h 130"/>
                <a:gd name="T10" fmla="*/ 26 w 223"/>
                <a:gd name="T11" fmla="*/ 106 h 130"/>
                <a:gd name="T12" fmla="*/ 30 w 223"/>
                <a:gd name="T13" fmla="*/ 109 h 130"/>
                <a:gd name="T14" fmla="*/ 34 w 223"/>
                <a:gd name="T15" fmla="*/ 113 h 130"/>
                <a:gd name="T16" fmla="*/ 36 w 223"/>
                <a:gd name="T17" fmla="*/ 116 h 130"/>
                <a:gd name="T18" fmla="*/ 41 w 223"/>
                <a:gd name="T19" fmla="*/ 118 h 130"/>
                <a:gd name="T20" fmla="*/ 45 w 223"/>
                <a:gd name="T21" fmla="*/ 123 h 130"/>
                <a:gd name="T22" fmla="*/ 49 w 223"/>
                <a:gd name="T23" fmla="*/ 125 h 130"/>
                <a:gd name="T24" fmla="*/ 53 w 223"/>
                <a:gd name="T25" fmla="*/ 125 h 130"/>
                <a:gd name="T26" fmla="*/ 57 w 223"/>
                <a:gd name="T27" fmla="*/ 127 h 130"/>
                <a:gd name="T28" fmla="*/ 61 w 223"/>
                <a:gd name="T29" fmla="*/ 130 h 130"/>
                <a:gd name="T30" fmla="*/ 65 w 223"/>
                <a:gd name="T31" fmla="*/ 130 h 130"/>
                <a:gd name="T32" fmla="*/ 71 w 223"/>
                <a:gd name="T33" fmla="*/ 130 h 130"/>
                <a:gd name="T34" fmla="*/ 75 w 223"/>
                <a:gd name="T35" fmla="*/ 127 h 130"/>
                <a:gd name="T36" fmla="*/ 79 w 223"/>
                <a:gd name="T37" fmla="*/ 125 h 130"/>
                <a:gd name="T38" fmla="*/ 85 w 223"/>
                <a:gd name="T39" fmla="*/ 123 h 130"/>
                <a:gd name="T40" fmla="*/ 91 w 223"/>
                <a:gd name="T41" fmla="*/ 120 h 130"/>
                <a:gd name="T42" fmla="*/ 95 w 223"/>
                <a:gd name="T43" fmla="*/ 118 h 130"/>
                <a:gd name="T44" fmla="*/ 99 w 223"/>
                <a:gd name="T45" fmla="*/ 116 h 130"/>
                <a:gd name="T46" fmla="*/ 103 w 223"/>
                <a:gd name="T47" fmla="*/ 113 h 130"/>
                <a:gd name="T48" fmla="*/ 107 w 223"/>
                <a:gd name="T49" fmla="*/ 113 h 130"/>
                <a:gd name="T50" fmla="*/ 113 w 223"/>
                <a:gd name="T51" fmla="*/ 111 h 130"/>
                <a:gd name="T52" fmla="*/ 115 w 223"/>
                <a:gd name="T53" fmla="*/ 109 h 130"/>
                <a:gd name="T54" fmla="*/ 121 w 223"/>
                <a:gd name="T55" fmla="*/ 106 h 130"/>
                <a:gd name="T56" fmla="*/ 125 w 223"/>
                <a:gd name="T57" fmla="*/ 106 h 130"/>
                <a:gd name="T58" fmla="*/ 129 w 223"/>
                <a:gd name="T59" fmla="*/ 104 h 130"/>
                <a:gd name="T60" fmla="*/ 133 w 223"/>
                <a:gd name="T61" fmla="*/ 104 h 130"/>
                <a:gd name="T62" fmla="*/ 139 w 223"/>
                <a:gd name="T63" fmla="*/ 102 h 130"/>
                <a:gd name="T64" fmla="*/ 151 w 223"/>
                <a:gd name="T65" fmla="*/ 100 h 130"/>
                <a:gd name="T66" fmla="*/ 155 w 223"/>
                <a:gd name="T67" fmla="*/ 95 h 130"/>
                <a:gd name="T68" fmla="*/ 161 w 223"/>
                <a:gd name="T69" fmla="*/ 88 h 130"/>
                <a:gd name="T70" fmla="*/ 165 w 223"/>
                <a:gd name="T71" fmla="*/ 81 h 130"/>
                <a:gd name="T72" fmla="*/ 171 w 223"/>
                <a:gd name="T73" fmla="*/ 74 h 130"/>
                <a:gd name="T74" fmla="*/ 175 w 223"/>
                <a:gd name="T75" fmla="*/ 69 h 130"/>
                <a:gd name="T76" fmla="*/ 181 w 223"/>
                <a:gd name="T77" fmla="*/ 62 h 130"/>
                <a:gd name="T78" fmla="*/ 185 w 223"/>
                <a:gd name="T79" fmla="*/ 56 h 130"/>
                <a:gd name="T80" fmla="*/ 189 w 223"/>
                <a:gd name="T81" fmla="*/ 49 h 130"/>
                <a:gd name="T82" fmla="*/ 193 w 223"/>
                <a:gd name="T83" fmla="*/ 42 h 130"/>
                <a:gd name="T84" fmla="*/ 197 w 223"/>
                <a:gd name="T85" fmla="*/ 35 h 130"/>
                <a:gd name="T86" fmla="*/ 201 w 223"/>
                <a:gd name="T87" fmla="*/ 28 h 130"/>
                <a:gd name="T88" fmla="*/ 207 w 223"/>
                <a:gd name="T89" fmla="*/ 21 h 130"/>
                <a:gd name="T90" fmla="*/ 211 w 223"/>
                <a:gd name="T91" fmla="*/ 16 h 130"/>
                <a:gd name="T92" fmla="*/ 215 w 223"/>
                <a:gd name="T93" fmla="*/ 9 h 130"/>
                <a:gd name="T94" fmla="*/ 221 w 223"/>
                <a:gd name="T95" fmla="*/ 2 h 13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3"/>
                <a:gd name="T145" fmla="*/ 0 h 130"/>
                <a:gd name="T146" fmla="*/ 223 w 223"/>
                <a:gd name="T147" fmla="*/ 130 h 13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3" h="130">
                  <a:moveTo>
                    <a:pt x="0" y="65"/>
                  </a:moveTo>
                  <a:lnTo>
                    <a:pt x="0" y="79"/>
                  </a:lnTo>
                  <a:lnTo>
                    <a:pt x="12" y="88"/>
                  </a:lnTo>
                  <a:lnTo>
                    <a:pt x="14" y="90"/>
                  </a:lnTo>
                  <a:lnTo>
                    <a:pt x="16" y="93"/>
                  </a:lnTo>
                  <a:lnTo>
                    <a:pt x="16" y="95"/>
                  </a:lnTo>
                  <a:lnTo>
                    <a:pt x="18" y="97"/>
                  </a:lnTo>
                  <a:lnTo>
                    <a:pt x="20" y="97"/>
                  </a:lnTo>
                  <a:lnTo>
                    <a:pt x="22" y="100"/>
                  </a:lnTo>
                  <a:lnTo>
                    <a:pt x="24" y="102"/>
                  </a:lnTo>
                  <a:lnTo>
                    <a:pt x="24" y="104"/>
                  </a:lnTo>
                  <a:lnTo>
                    <a:pt x="26" y="106"/>
                  </a:lnTo>
                  <a:lnTo>
                    <a:pt x="28" y="106"/>
                  </a:lnTo>
                  <a:lnTo>
                    <a:pt x="30" y="109"/>
                  </a:lnTo>
                  <a:lnTo>
                    <a:pt x="32" y="111"/>
                  </a:lnTo>
                  <a:lnTo>
                    <a:pt x="34" y="113"/>
                  </a:lnTo>
                  <a:lnTo>
                    <a:pt x="36" y="113"/>
                  </a:lnTo>
                  <a:lnTo>
                    <a:pt x="36" y="116"/>
                  </a:lnTo>
                  <a:lnTo>
                    <a:pt x="39" y="118"/>
                  </a:lnTo>
                  <a:lnTo>
                    <a:pt x="41" y="118"/>
                  </a:lnTo>
                  <a:lnTo>
                    <a:pt x="45" y="120"/>
                  </a:lnTo>
                  <a:lnTo>
                    <a:pt x="45" y="123"/>
                  </a:lnTo>
                  <a:lnTo>
                    <a:pt x="47" y="123"/>
                  </a:lnTo>
                  <a:lnTo>
                    <a:pt x="49" y="125"/>
                  </a:lnTo>
                  <a:lnTo>
                    <a:pt x="51" y="125"/>
                  </a:lnTo>
                  <a:lnTo>
                    <a:pt x="53" y="125"/>
                  </a:lnTo>
                  <a:lnTo>
                    <a:pt x="55" y="127"/>
                  </a:lnTo>
                  <a:lnTo>
                    <a:pt x="57" y="127"/>
                  </a:lnTo>
                  <a:lnTo>
                    <a:pt x="59" y="130"/>
                  </a:lnTo>
                  <a:lnTo>
                    <a:pt x="61" y="130"/>
                  </a:lnTo>
                  <a:lnTo>
                    <a:pt x="63" y="130"/>
                  </a:lnTo>
                  <a:lnTo>
                    <a:pt x="65" y="130"/>
                  </a:lnTo>
                  <a:lnTo>
                    <a:pt x="69" y="130"/>
                  </a:lnTo>
                  <a:lnTo>
                    <a:pt x="71" y="130"/>
                  </a:lnTo>
                  <a:lnTo>
                    <a:pt x="73" y="130"/>
                  </a:lnTo>
                  <a:lnTo>
                    <a:pt x="75" y="127"/>
                  </a:lnTo>
                  <a:lnTo>
                    <a:pt x="77" y="125"/>
                  </a:lnTo>
                  <a:lnTo>
                    <a:pt x="79" y="125"/>
                  </a:lnTo>
                  <a:lnTo>
                    <a:pt x="83" y="125"/>
                  </a:lnTo>
                  <a:lnTo>
                    <a:pt x="85" y="123"/>
                  </a:lnTo>
                  <a:lnTo>
                    <a:pt x="87" y="123"/>
                  </a:lnTo>
                  <a:lnTo>
                    <a:pt x="91" y="120"/>
                  </a:lnTo>
                  <a:lnTo>
                    <a:pt x="93" y="118"/>
                  </a:lnTo>
                  <a:lnTo>
                    <a:pt x="95" y="118"/>
                  </a:lnTo>
                  <a:lnTo>
                    <a:pt x="97" y="118"/>
                  </a:lnTo>
                  <a:lnTo>
                    <a:pt x="99" y="116"/>
                  </a:lnTo>
                  <a:lnTo>
                    <a:pt x="101" y="116"/>
                  </a:lnTo>
                  <a:lnTo>
                    <a:pt x="103" y="113"/>
                  </a:lnTo>
                  <a:lnTo>
                    <a:pt x="105" y="113"/>
                  </a:lnTo>
                  <a:lnTo>
                    <a:pt x="107" y="113"/>
                  </a:lnTo>
                  <a:lnTo>
                    <a:pt x="109" y="111"/>
                  </a:lnTo>
                  <a:lnTo>
                    <a:pt x="113" y="111"/>
                  </a:lnTo>
                  <a:lnTo>
                    <a:pt x="113" y="109"/>
                  </a:lnTo>
                  <a:lnTo>
                    <a:pt x="115" y="109"/>
                  </a:lnTo>
                  <a:lnTo>
                    <a:pt x="117" y="109"/>
                  </a:lnTo>
                  <a:lnTo>
                    <a:pt x="121" y="106"/>
                  </a:lnTo>
                  <a:lnTo>
                    <a:pt x="123" y="106"/>
                  </a:lnTo>
                  <a:lnTo>
                    <a:pt x="125" y="106"/>
                  </a:lnTo>
                  <a:lnTo>
                    <a:pt x="127" y="106"/>
                  </a:lnTo>
                  <a:lnTo>
                    <a:pt x="129" y="104"/>
                  </a:lnTo>
                  <a:lnTo>
                    <a:pt x="131" y="104"/>
                  </a:lnTo>
                  <a:lnTo>
                    <a:pt x="133" y="104"/>
                  </a:lnTo>
                  <a:lnTo>
                    <a:pt x="137" y="104"/>
                  </a:lnTo>
                  <a:lnTo>
                    <a:pt x="139" y="102"/>
                  </a:lnTo>
                  <a:lnTo>
                    <a:pt x="147" y="100"/>
                  </a:lnTo>
                  <a:lnTo>
                    <a:pt x="151" y="100"/>
                  </a:lnTo>
                  <a:lnTo>
                    <a:pt x="153" y="97"/>
                  </a:lnTo>
                  <a:lnTo>
                    <a:pt x="155" y="95"/>
                  </a:lnTo>
                  <a:lnTo>
                    <a:pt x="159" y="90"/>
                  </a:lnTo>
                  <a:lnTo>
                    <a:pt x="161" y="88"/>
                  </a:lnTo>
                  <a:lnTo>
                    <a:pt x="163" y="86"/>
                  </a:lnTo>
                  <a:lnTo>
                    <a:pt x="165" y="81"/>
                  </a:lnTo>
                  <a:lnTo>
                    <a:pt x="169" y="79"/>
                  </a:lnTo>
                  <a:lnTo>
                    <a:pt x="171" y="74"/>
                  </a:lnTo>
                  <a:lnTo>
                    <a:pt x="173" y="72"/>
                  </a:lnTo>
                  <a:lnTo>
                    <a:pt x="175" y="69"/>
                  </a:lnTo>
                  <a:lnTo>
                    <a:pt x="177" y="65"/>
                  </a:lnTo>
                  <a:lnTo>
                    <a:pt x="181" y="62"/>
                  </a:lnTo>
                  <a:lnTo>
                    <a:pt x="183" y="60"/>
                  </a:lnTo>
                  <a:lnTo>
                    <a:pt x="185" y="56"/>
                  </a:lnTo>
                  <a:lnTo>
                    <a:pt x="187" y="53"/>
                  </a:lnTo>
                  <a:lnTo>
                    <a:pt x="189" y="49"/>
                  </a:lnTo>
                  <a:lnTo>
                    <a:pt x="191" y="46"/>
                  </a:lnTo>
                  <a:lnTo>
                    <a:pt x="193" y="42"/>
                  </a:lnTo>
                  <a:lnTo>
                    <a:pt x="195" y="39"/>
                  </a:lnTo>
                  <a:lnTo>
                    <a:pt x="197" y="35"/>
                  </a:lnTo>
                  <a:lnTo>
                    <a:pt x="199" y="32"/>
                  </a:lnTo>
                  <a:lnTo>
                    <a:pt x="201" y="28"/>
                  </a:lnTo>
                  <a:lnTo>
                    <a:pt x="205" y="25"/>
                  </a:lnTo>
                  <a:lnTo>
                    <a:pt x="207" y="21"/>
                  </a:lnTo>
                  <a:lnTo>
                    <a:pt x="209" y="18"/>
                  </a:lnTo>
                  <a:lnTo>
                    <a:pt x="211" y="16"/>
                  </a:lnTo>
                  <a:lnTo>
                    <a:pt x="213" y="11"/>
                  </a:lnTo>
                  <a:lnTo>
                    <a:pt x="215" y="9"/>
                  </a:lnTo>
                  <a:lnTo>
                    <a:pt x="219" y="7"/>
                  </a:lnTo>
                  <a:lnTo>
                    <a:pt x="221" y="2"/>
                  </a:lnTo>
                  <a:lnTo>
                    <a:pt x="223" y="0"/>
                  </a:lnTo>
                </a:path>
              </a:pathLst>
            </a:custGeom>
            <a:noFill/>
            <a:ln w="508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43" name="Freeform 45">
              <a:extLst>
                <a:ext uri="{FF2B5EF4-FFF2-40B4-BE49-F238E27FC236}">
                  <a16:creationId xmlns:a16="http://schemas.microsoft.com/office/drawing/2014/main" id="{FD8C680E-72FA-2E1F-1E6B-2C118F107D18}"/>
                </a:ext>
              </a:extLst>
            </p:cNvPr>
            <p:cNvSpPr>
              <a:spLocks/>
            </p:cNvSpPr>
            <p:nvPr/>
          </p:nvSpPr>
          <p:spPr bwMode="auto">
            <a:xfrm>
              <a:off x="3163" y="2121"/>
              <a:ext cx="26" cy="21"/>
            </a:xfrm>
            <a:custGeom>
              <a:avLst/>
              <a:gdLst>
                <a:gd name="T0" fmla="*/ 26 w 26"/>
                <a:gd name="T1" fmla="*/ 21 h 21"/>
                <a:gd name="T2" fmla="*/ 22 w 26"/>
                <a:gd name="T3" fmla="*/ 14 h 21"/>
                <a:gd name="T4" fmla="*/ 12 w 26"/>
                <a:gd name="T5" fmla="*/ 9 h 21"/>
                <a:gd name="T6" fmla="*/ 8 w 26"/>
                <a:gd name="T7" fmla="*/ 5 h 21"/>
                <a:gd name="T8" fmla="*/ 0 w 26"/>
                <a:gd name="T9" fmla="*/ 0 h 21"/>
                <a:gd name="T10" fmla="*/ 0 60000 65536"/>
                <a:gd name="T11" fmla="*/ 0 60000 65536"/>
                <a:gd name="T12" fmla="*/ 0 60000 65536"/>
                <a:gd name="T13" fmla="*/ 0 60000 65536"/>
                <a:gd name="T14" fmla="*/ 0 60000 65536"/>
                <a:gd name="T15" fmla="*/ 0 w 26"/>
                <a:gd name="T16" fmla="*/ 0 h 21"/>
                <a:gd name="T17" fmla="*/ 26 w 26"/>
                <a:gd name="T18" fmla="*/ 21 h 21"/>
              </a:gdLst>
              <a:ahLst/>
              <a:cxnLst>
                <a:cxn ang="T10">
                  <a:pos x="T0" y="T1"/>
                </a:cxn>
                <a:cxn ang="T11">
                  <a:pos x="T2" y="T3"/>
                </a:cxn>
                <a:cxn ang="T12">
                  <a:pos x="T4" y="T5"/>
                </a:cxn>
                <a:cxn ang="T13">
                  <a:pos x="T6" y="T7"/>
                </a:cxn>
                <a:cxn ang="T14">
                  <a:pos x="T8" y="T9"/>
                </a:cxn>
              </a:cxnLst>
              <a:rect l="T15" t="T16" r="T17" b="T18"/>
              <a:pathLst>
                <a:path w="26" h="21">
                  <a:moveTo>
                    <a:pt x="26" y="21"/>
                  </a:moveTo>
                  <a:lnTo>
                    <a:pt x="22" y="14"/>
                  </a:lnTo>
                  <a:lnTo>
                    <a:pt x="12" y="9"/>
                  </a:lnTo>
                  <a:lnTo>
                    <a:pt x="8" y="5"/>
                  </a:lnTo>
                  <a:lnTo>
                    <a:pt x="0" y="0"/>
                  </a:lnTo>
                </a:path>
              </a:pathLst>
            </a:custGeom>
            <a:noFill/>
            <a:ln w="508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44" name="Freeform 46">
              <a:extLst>
                <a:ext uri="{FF2B5EF4-FFF2-40B4-BE49-F238E27FC236}">
                  <a16:creationId xmlns:a16="http://schemas.microsoft.com/office/drawing/2014/main" id="{80357FBF-84C1-180F-3120-89D5FAD2A090}"/>
                </a:ext>
              </a:extLst>
            </p:cNvPr>
            <p:cNvSpPr>
              <a:spLocks/>
            </p:cNvSpPr>
            <p:nvPr/>
          </p:nvSpPr>
          <p:spPr bwMode="auto">
            <a:xfrm>
              <a:off x="3189" y="2123"/>
              <a:ext cx="241" cy="163"/>
            </a:xfrm>
            <a:custGeom>
              <a:avLst/>
              <a:gdLst>
                <a:gd name="T0" fmla="*/ 223 w 241"/>
                <a:gd name="T1" fmla="*/ 149 h 163"/>
                <a:gd name="T2" fmla="*/ 199 w 241"/>
                <a:gd name="T3" fmla="*/ 163 h 163"/>
                <a:gd name="T4" fmla="*/ 191 w 241"/>
                <a:gd name="T5" fmla="*/ 160 h 163"/>
                <a:gd name="T6" fmla="*/ 187 w 241"/>
                <a:gd name="T7" fmla="*/ 156 h 163"/>
                <a:gd name="T8" fmla="*/ 180 w 241"/>
                <a:gd name="T9" fmla="*/ 149 h 163"/>
                <a:gd name="T10" fmla="*/ 178 w 241"/>
                <a:gd name="T11" fmla="*/ 142 h 163"/>
                <a:gd name="T12" fmla="*/ 176 w 241"/>
                <a:gd name="T13" fmla="*/ 132 h 163"/>
                <a:gd name="T14" fmla="*/ 176 w 241"/>
                <a:gd name="T15" fmla="*/ 123 h 163"/>
                <a:gd name="T16" fmla="*/ 176 w 241"/>
                <a:gd name="T17" fmla="*/ 112 h 163"/>
                <a:gd name="T18" fmla="*/ 176 w 241"/>
                <a:gd name="T19" fmla="*/ 102 h 163"/>
                <a:gd name="T20" fmla="*/ 178 w 241"/>
                <a:gd name="T21" fmla="*/ 93 h 163"/>
                <a:gd name="T22" fmla="*/ 180 w 241"/>
                <a:gd name="T23" fmla="*/ 84 h 163"/>
                <a:gd name="T24" fmla="*/ 176 w 241"/>
                <a:gd name="T25" fmla="*/ 75 h 163"/>
                <a:gd name="T26" fmla="*/ 174 w 241"/>
                <a:gd name="T27" fmla="*/ 68 h 163"/>
                <a:gd name="T28" fmla="*/ 170 w 241"/>
                <a:gd name="T29" fmla="*/ 63 h 163"/>
                <a:gd name="T30" fmla="*/ 166 w 241"/>
                <a:gd name="T31" fmla="*/ 58 h 163"/>
                <a:gd name="T32" fmla="*/ 164 w 241"/>
                <a:gd name="T33" fmla="*/ 54 h 163"/>
                <a:gd name="T34" fmla="*/ 160 w 241"/>
                <a:gd name="T35" fmla="*/ 51 h 163"/>
                <a:gd name="T36" fmla="*/ 156 w 241"/>
                <a:gd name="T37" fmla="*/ 47 h 163"/>
                <a:gd name="T38" fmla="*/ 154 w 241"/>
                <a:gd name="T39" fmla="*/ 40 h 163"/>
                <a:gd name="T40" fmla="*/ 152 w 241"/>
                <a:gd name="T41" fmla="*/ 35 h 163"/>
                <a:gd name="T42" fmla="*/ 150 w 241"/>
                <a:gd name="T43" fmla="*/ 30 h 163"/>
                <a:gd name="T44" fmla="*/ 148 w 241"/>
                <a:gd name="T45" fmla="*/ 26 h 163"/>
                <a:gd name="T46" fmla="*/ 144 w 241"/>
                <a:gd name="T47" fmla="*/ 21 h 163"/>
                <a:gd name="T48" fmla="*/ 140 w 241"/>
                <a:gd name="T49" fmla="*/ 17 h 163"/>
                <a:gd name="T50" fmla="*/ 136 w 241"/>
                <a:gd name="T51" fmla="*/ 12 h 163"/>
                <a:gd name="T52" fmla="*/ 134 w 241"/>
                <a:gd name="T53" fmla="*/ 7 h 163"/>
                <a:gd name="T54" fmla="*/ 126 w 241"/>
                <a:gd name="T55" fmla="*/ 0 h 163"/>
                <a:gd name="T56" fmla="*/ 106 w 241"/>
                <a:gd name="T57" fmla="*/ 7 h 163"/>
                <a:gd name="T58" fmla="*/ 104 w 241"/>
                <a:gd name="T59" fmla="*/ 12 h 163"/>
                <a:gd name="T60" fmla="*/ 100 w 241"/>
                <a:gd name="T61" fmla="*/ 17 h 163"/>
                <a:gd name="T62" fmla="*/ 94 w 241"/>
                <a:gd name="T63" fmla="*/ 19 h 163"/>
                <a:gd name="T64" fmla="*/ 88 w 241"/>
                <a:gd name="T65" fmla="*/ 24 h 163"/>
                <a:gd name="T66" fmla="*/ 80 w 241"/>
                <a:gd name="T67" fmla="*/ 26 h 163"/>
                <a:gd name="T68" fmla="*/ 74 w 241"/>
                <a:gd name="T69" fmla="*/ 28 h 163"/>
                <a:gd name="T70" fmla="*/ 68 w 241"/>
                <a:gd name="T71" fmla="*/ 28 h 163"/>
                <a:gd name="T72" fmla="*/ 60 w 241"/>
                <a:gd name="T73" fmla="*/ 28 h 163"/>
                <a:gd name="T74" fmla="*/ 56 w 241"/>
                <a:gd name="T75" fmla="*/ 21 h 163"/>
                <a:gd name="T76" fmla="*/ 50 w 241"/>
                <a:gd name="T77" fmla="*/ 21 h 163"/>
                <a:gd name="T78" fmla="*/ 44 w 241"/>
                <a:gd name="T79" fmla="*/ 21 h 163"/>
                <a:gd name="T80" fmla="*/ 38 w 241"/>
                <a:gd name="T81" fmla="*/ 21 h 163"/>
                <a:gd name="T82" fmla="*/ 34 w 241"/>
                <a:gd name="T83" fmla="*/ 19 h 163"/>
                <a:gd name="T84" fmla="*/ 26 w 241"/>
                <a:gd name="T85" fmla="*/ 19 h 163"/>
                <a:gd name="T86" fmla="*/ 20 w 241"/>
                <a:gd name="T87" fmla="*/ 19 h 163"/>
                <a:gd name="T88" fmla="*/ 14 w 241"/>
                <a:gd name="T89" fmla="*/ 19 h 163"/>
                <a:gd name="T90" fmla="*/ 6 w 241"/>
                <a:gd name="T91" fmla="*/ 19 h 163"/>
                <a:gd name="T92" fmla="*/ 0 w 241"/>
                <a:gd name="T93" fmla="*/ 19 h 16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41"/>
                <a:gd name="T142" fmla="*/ 0 h 163"/>
                <a:gd name="T143" fmla="*/ 241 w 241"/>
                <a:gd name="T144" fmla="*/ 163 h 16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41" h="163">
                  <a:moveTo>
                    <a:pt x="241" y="156"/>
                  </a:moveTo>
                  <a:lnTo>
                    <a:pt x="233" y="151"/>
                  </a:lnTo>
                  <a:lnTo>
                    <a:pt x="223" y="149"/>
                  </a:lnTo>
                  <a:lnTo>
                    <a:pt x="213" y="153"/>
                  </a:lnTo>
                  <a:lnTo>
                    <a:pt x="203" y="163"/>
                  </a:lnTo>
                  <a:lnTo>
                    <a:pt x="199" y="163"/>
                  </a:lnTo>
                  <a:lnTo>
                    <a:pt x="197" y="163"/>
                  </a:lnTo>
                  <a:lnTo>
                    <a:pt x="195" y="163"/>
                  </a:lnTo>
                  <a:lnTo>
                    <a:pt x="191" y="160"/>
                  </a:lnTo>
                  <a:lnTo>
                    <a:pt x="189" y="158"/>
                  </a:lnTo>
                  <a:lnTo>
                    <a:pt x="187" y="158"/>
                  </a:lnTo>
                  <a:lnTo>
                    <a:pt x="187" y="156"/>
                  </a:lnTo>
                  <a:lnTo>
                    <a:pt x="182" y="153"/>
                  </a:lnTo>
                  <a:lnTo>
                    <a:pt x="182" y="151"/>
                  </a:lnTo>
                  <a:lnTo>
                    <a:pt x="180" y="149"/>
                  </a:lnTo>
                  <a:lnTo>
                    <a:pt x="180" y="146"/>
                  </a:lnTo>
                  <a:lnTo>
                    <a:pt x="180" y="144"/>
                  </a:lnTo>
                  <a:lnTo>
                    <a:pt x="178" y="142"/>
                  </a:lnTo>
                  <a:lnTo>
                    <a:pt x="178" y="137"/>
                  </a:lnTo>
                  <a:lnTo>
                    <a:pt x="176" y="135"/>
                  </a:lnTo>
                  <a:lnTo>
                    <a:pt x="176" y="132"/>
                  </a:lnTo>
                  <a:lnTo>
                    <a:pt x="176" y="128"/>
                  </a:lnTo>
                  <a:lnTo>
                    <a:pt x="176" y="125"/>
                  </a:lnTo>
                  <a:lnTo>
                    <a:pt x="176" y="123"/>
                  </a:lnTo>
                  <a:lnTo>
                    <a:pt x="176" y="119"/>
                  </a:lnTo>
                  <a:lnTo>
                    <a:pt x="176" y="116"/>
                  </a:lnTo>
                  <a:lnTo>
                    <a:pt x="176" y="112"/>
                  </a:lnTo>
                  <a:lnTo>
                    <a:pt x="176" y="109"/>
                  </a:lnTo>
                  <a:lnTo>
                    <a:pt x="176" y="105"/>
                  </a:lnTo>
                  <a:lnTo>
                    <a:pt x="176" y="102"/>
                  </a:lnTo>
                  <a:lnTo>
                    <a:pt x="178" y="100"/>
                  </a:lnTo>
                  <a:lnTo>
                    <a:pt x="178" y="95"/>
                  </a:lnTo>
                  <a:lnTo>
                    <a:pt x="178" y="93"/>
                  </a:lnTo>
                  <a:lnTo>
                    <a:pt x="180" y="88"/>
                  </a:lnTo>
                  <a:lnTo>
                    <a:pt x="180" y="86"/>
                  </a:lnTo>
                  <a:lnTo>
                    <a:pt x="180" y="84"/>
                  </a:lnTo>
                  <a:lnTo>
                    <a:pt x="180" y="79"/>
                  </a:lnTo>
                  <a:lnTo>
                    <a:pt x="178" y="77"/>
                  </a:lnTo>
                  <a:lnTo>
                    <a:pt x="176" y="75"/>
                  </a:lnTo>
                  <a:lnTo>
                    <a:pt x="176" y="72"/>
                  </a:lnTo>
                  <a:lnTo>
                    <a:pt x="174" y="70"/>
                  </a:lnTo>
                  <a:lnTo>
                    <a:pt x="174" y="68"/>
                  </a:lnTo>
                  <a:lnTo>
                    <a:pt x="172" y="65"/>
                  </a:lnTo>
                  <a:lnTo>
                    <a:pt x="172" y="63"/>
                  </a:lnTo>
                  <a:lnTo>
                    <a:pt x="170" y="63"/>
                  </a:lnTo>
                  <a:lnTo>
                    <a:pt x="170" y="61"/>
                  </a:lnTo>
                  <a:lnTo>
                    <a:pt x="168" y="61"/>
                  </a:lnTo>
                  <a:lnTo>
                    <a:pt x="166" y="58"/>
                  </a:lnTo>
                  <a:lnTo>
                    <a:pt x="166" y="56"/>
                  </a:lnTo>
                  <a:lnTo>
                    <a:pt x="164" y="56"/>
                  </a:lnTo>
                  <a:lnTo>
                    <a:pt x="164" y="54"/>
                  </a:lnTo>
                  <a:lnTo>
                    <a:pt x="162" y="54"/>
                  </a:lnTo>
                  <a:lnTo>
                    <a:pt x="160" y="54"/>
                  </a:lnTo>
                  <a:lnTo>
                    <a:pt x="160" y="51"/>
                  </a:lnTo>
                  <a:lnTo>
                    <a:pt x="158" y="51"/>
                  </a:lnTo>
                  <a:lnTo>
                    <a:pt x="158" y="49"/>
                  </a:lnTo>
                  <a:lnTo>
                    <a:pt x="156" y="47"/>
                  </a:lnTo>
                  <a:lnTo>
                    <a:pt x="156" y="44"/>
                  </a:lnTo>
                  <a:lnTo>
                    <a:pt x="154" y="42"/>
                  </a:lnTo>
                  <a:lnTo>
                    <a:pt x="154" y="40"/>
                  </a:lnTo>
                  <a:lnTo>
                    <a:pt x="152" y="40"/>
                  </a:lnTo>
                  <a:lnTo>
                    <a:pt x="152" y="37"/>
                  </a:lnTo>
                  <a:lnTo>
                    <a:pt x="152" y="35"/>
                  </a:lnTo>
                  <a:lnTo>
                    <a:pt x="150" y="35"/>
                  </a:lnTo>
                  <a:lnTo>
                    <a:pt x="150" y="33"/>
                  </a:lnTo>
                  <a:lnTo>
                    <a:pt x="150" y="30"/>
                  </a:lnTo>
                  <a:lnTo>
                    <a:pt x="148" y="30"/>
                  </a:lnTo>
                  <a:lnTo>
                    <a:pt x="148" y="28"/>
                  </a:lnTo>
                  <a:lnTo>
                    <a:pt x="148" y="26"/>
                  </a:lnTo>
                  <a:lnTo>
                    <a:pt x="146" y="26"/>
                  </a:lnTo>
                  <a:lnTo>
                    <a:pt x="144" y="24"/>
                  </a:lnTo>
                  <a:lnTo>
                    <a:pt x="144" y="21"/>
                  </a:lnTo>
                  <a:lnTo>
                    <a:pt x="142" y="19"/>
                  </a:lnTo>
                  <a:lnTo>
                    <a:pt x="142" y="17"/>
                  </a:lnTo>
                  <a:lnTo>
                    <a:pt x="140" y="17"/>
                  </a:lnTo>
                  <a:lnTo>
                    <a:pt x="138" y="14"/>
                  </a:lnTo>
                  <a:lnTo>
                    <a:pt x="138" y="12"/>
                  </a:lnTo>
                  <a:lnTo>
                    <a:pt x="136" y="12"/>
                  </a:lnTo>
                  <a:lnTo>
                    <a:pt x="136" y="10"/>
                  </a:lnTo>
                  <a:lnTo>
                    <a:pt x="134" y="10"/>
                  </a:lnTo>
                  <a:lnTo>
                    <a:pt x="134" y="7"/>
                  </a:lnTo>
                  <a:lnTo>
                    <a:pt x="134" y="5"/>
                  </a:lnTo>
                  <a:lnTo>
                    <a:pt x="132" y="5"/>
                  </a:lnTo>
                  <a:lnTo>
                    <a:pt x="126" y="0"/>
                  </a:lnTo>
                  <a:lnTo>
                    <a:pt x="112" y="5"/>
                  </a:lnTo>
                  <a:lnTo>
                    <a:pt x="108" y="5"/>
                  </a:lnTo>
                  <a:lnTo>
                    <a:pt x="106" y="7"/>
                  </a:lnTo>
                  <a:lnTo>
                    <a:pt x="106" y="10"/>
                  </a:lnTo>
                  <a:lnTo>
                    <a:pt x="104" y="10"/>
                  </a:lnTo>
                  <a:lnTo>
                    <a:pt x="104" y="12"/>
                  </a:lnTo>
                  <a:lnTo>
                    <a:pt x="102" y="12"/>
                  </a:lnTo>
                  <a:lnTo>
                    <a:pt x="100" y="14"/>
                  </a:lnTo>
                  <a:lnTo>
                    <a:pt x="100" y="17"/>
                  </a:lnTo>
                  <a:lnTo>
                    <a:pt x="98" y="17"/>
                  </a:lnTo>
                  <a:lnTo>
                    <a:pt x="96" y="19"/>
                  </a:lnTo>
                  <a:lnTo>
                    <a:pt x="94" y="19"/>
                  </a:lnTo>
                  <a:lnTo>
                    <a:pt x="92" y="21"/>
                  </a:lnTo>
                  <a:lnTo>
                    <a:pt x="90" y="21"/>
                  </a:lnTo>
                  <a:lnTo>
                    <a:pt x="88" y="24"/>
                  </a:lnTo>
                  <a:lnTo>
                    <a:pt x="84" y="26"/>
                  </a:lnTo>
                  <a:lnTo>
                    <a:pt x="82" y="26"/>
                  </a:lnTo>
                  <a:lnTo>
                    <a:pt x="80" y="26"/>
                  </a:lnTo>
                  <a:lnTo>
                    <a:pt x="80" y="28"/>
                  </a:lnTo>
                  <a:lnTo>
                    <a:pt x="76" y="28"/>
                  </a:lnTo>
                  <a:lnTo>
                    <a:pt x="74" y="28"/>
                  </a:lnTo>
                  <a:lnTo>
                    <a:pt x="72" y="28"/>
                  </a:lnTo>
                  <a:lnTo>
                    <a:pt x="70" y="28"/>
                  </a:lnTo>
                  <a:lnTo>
                    <a:pt x="68" y="28"/>
                  </a:lnTo>
                  <a:lnTo>
                    <a:pt x="66" y="28"/>
                  </a:lnTo>
                  <a:lnTo>
                    <a:pt x="62" y="28"/>
                  </a:lnTo>
                  <a:lnTo>
                    <a:pt x="60" y="28"/>
                  </a:lnTo>
                  <a:lnTo>
                    <a:pt x="58" y="24"/>
                  </a:lnTo>
                  <a:lnTo>
                    <a:pt x="58" y="21"/>
                  </a:lnTo>
                  <a:lnTo>
                    <a:pt x="56" y="21"/>
                  </a:lnTo>
                  <a:lnTo>
                    <a:pt x="54" y="21"/>
                  </a:lnTo>
                  <a:lnTo>
                    <a:pt x="52" y="21"/>
                  </a:lnTo>
                  <a:lnTo>
                    <a:pt x="50" y="21"/>
                  </a:lnTo>
                  <a:lnTo>
                    <a:pt x="48" y="21"/>
                  </a:lnTo>
                  <a:lnTo>
                    <a:pt x="46" y="21"/>
                  </a:lnTo>
                  <a:lnTo>
                    <a:pt x="44" y="21"/>
                  </a:lnTo>
                  <a:lnTo>
                    <a:pt x="42" y="21"/>
                  </a:lnTo>
                  <a:lnTo>
                    <a:pt x="40" y="21"/>
                  </a:lnTo>
                  <a:lnTo>
                    <a:pt x="38" y="21"/>
                  </a:lnTo>
                  <a:lnTo>
                    <a:pt x="36" y="21"/>
                  </a:lnTo>
                  <a:lnTo>
                    <a:pt x="36" y="19"/>
                  </a:lnTo>
                  <a:lnTo>
                    <a:pt x="34" y="19"/>
                  </a:lnTo>
                  <a:lnTo>
                    <a:pt x="30" y="19"/>
                  </a:lnTo>
                  <a:lnTo>
                    <a:pt x="28" y="19"/>
                  </a:lnTo>
                  <a:lnTo>
                    <a:pt x="26" y="19"/>
                  </a:lnTo>
                  <a:lnTo>
                    <a:pt x="24" y="19"/>
                  </a:lnTo>
                  <a:lnTo>
                    <a:pt x="22" y="19"/>
                  </a:lnTo>
                  <a:lnTo>
                    <a:pt x="20" y="19"/>
                  </a:lnTo>
                  <a:lnTo>
                    <a:pt x="18" y="19"/>
                  </a:lnTo>
                  <a:lnTo>
                    <a:pt x="16" y="19"/>
                  </a:lnTo>
                  <a:lnTo>
                    <a:pt x="14" y="19"/>
                  </a:lnTo>
                  <a:lnTo>
                    <a:pt x="12" y="19"/>
                  </a:lnTo>
                  <a:lnTo>
                    <a:pt x="8" y="19"/>
                  </a:lnTo>
                  <a:lnTo>
                    <a:pt x="6" y="19"/>
                  </a:lnTo>
                  <a:lnTo>
                    <a:pt x="4" y="19"/>
                  </a:lnTo>
                  <a:lnTo>
                    <a:pt x="2" y="19"/>
                  </a:lnTo>
                  <a:lnTo>
                    <a:pt x="0" y="19"/>
                  </a:lnTo>
                </a:path>
              </a:pathLst>
            </a:custGeom>
            <a:noFill/>
            <a:ln w="508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45" name="Freeform 47">
              <a:extLst>
                <a:ext uri="{FF2B5EF4-FFF2-40B4-BE49-F238E27FC236}">
                  <a16:creationId xmlns:a16="http://schemas.microsoft.com/office/drawing/2014/main" id="{D16D2D90-E8F9-33DC-7854-8CC5A0CDC1EC}"/>
                </a:ext>
              </a:extLst>
            </p:cNvPr>
            <p:cNvSpPr>
              <a:spLocks/>
            </p:cNvSpPr>
            <p:nvPr/>
          </p:nvSpPr>
          <p:spPr bwMode="auto">
            <a:xfrm>
              <a:off x="3400" y="2281"/>
              <a:ext cx="30" cy="88"/>
            </a:xfrm>
            <a:custGeom>
              <a:avLst/>
              <a:gdLst>
                <a:gd name="T0" fmla="*/ 30 w 30"/>
                <a:gd name="T1" fmla="*/ 0 h 88"/>
                <a:gd name="T2" fmla="*/ 30 w 30"/>
                <a:gd name="T3" fmla="*/ 9 h 88"/>
                <a:gd name="T4" fmla="*/ 30 w 30"/>
                <a:gd name="T5" fmla="*/ 16 h 88"/>
                <a:gd name="T6" fmla="*/ 26 w 30"/>
                <a:gd name="T7" fmla="*/ 23 h 88"/>
                <a:gd name="T8" fmla="*/ 18 w 30"/>
                <a:gd name="T9" fmla="*/ 30 h 88"/>
                <a:gd name="T10" fmla="*/ 10 w 30"/>
                <a:gd name="T11" fmla="*/ 32 h 88"/>
                <a:gd name="T12" fmla="*/ 8 w 30"/>
                <a:gd name="T13" fmla="*/ 23 h 88"/>
                <a:gd name="T14" fmla="*/ 0 w 30"/>
                <a:gd name="T15" fmla="*/ 23 h 88"/>
                <a:gd name="T16" fmla="*/ 2 w 30"/>
                <a:gd name="T17" fmla="*/ 35 h 88"/>
                <a:gd name="T18" fmla="*/ 2 w 30"/>
                <a:gd name="T19" fmla="*/ 42 h 88"/>
                <a:gd name="T20" fmla="*/ 6 w 30"/>
                <a:gd name="T21" fmla="*/ 49 h 88"/>
                <a:gd name="T22" fmla="*/ 2 w 30"/>
                <a:gd name="T23" fmla="*/ 53 h 88"/>
                <a:gd name="T24" fmla="*/ 0 w 30"/>
                <a:gd name="T25" fmla="*/ 56 h 88"/>
                <a:gd name="T26" fmla="*/ 0 w 30"/>
                <a:gd name="T27" fmla="*/ 58 h 88"/>
                <a:gd name="T28" fmla="*/ 0 w 30"/>
                <a:gd name="T29" fmla="*/ 60 h 88"/>
                <a:gd name="T30" fmla="*/ 0 w 30"/>
                <a:gd name="T31" fmla="*/ 62 h 88"/>
                <a:gd name="T32" fmla="*/ 0 w 30"/>
                <a:gd name="T33" fmla="*/ 65 h 88"/>
                <a:gd name="T34" fmla="*/ 0 w 30"/>
                <a:gd name="T35" fmla="*/ 67 h 88"/>
                <a:gd name="T36" fmla="*/ 0 w 30"/>
                <a:gd name="T37" fmla="*/ 69 h 88"/>
                <a:gd name="T38" fmla="*/ 0 w 30"/>
                <a:gd name="T39" fmla="*/ 72 h 88"/>
                <a:gd name="T40" fmla="*/ 0 w 30"/>
                <a:gd name="T41" fmla="*/ 74 h 88"/>
                <a:gd name="T42" fmla="*/ 0 w 30"/>
                <a:gd name="T43" fmla="*/ 76 h 88"/>
                <a:gd name="T44" fmla="*/ 0 w 30"/>
                <a:gd name="T45" fmla="*/ 79 h 88"/>
                <a:gd name="T46" fmla="*/ 2 w 30"/>
                <a:gd name="T47" fmla="*/ 79 h 88"/>
                <a:gd name="T48" fmla="*/ 2 w 30"/>
                <a:gd name="T49" fmla="*/ 81 h 88"/>
                <a:gd name="T50" fmla="*/ 2 w 30"/>
                <a:gd name="T51" fmla="*/ 83 h 88"/>
                <a:gd name="T52" fmla="*/ 2 w 30"/>
                <a:gd name="T53" fmla="*/ 86 h 88"/>
                <a:gd name="T54" fmla="*/ 2 w 30"/>
                <a:gd name="T55" fmla="*/ 88 h 8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0"/>
                <a:gd name="T85" fmla="*/ 0 h 88"/>
                <a:gd name="T86" fmla="*/ 30 w 30"/>
                <a:gd name="T87" fmla="*/ 88 h 8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0" h="88">
                  <a:moveTo>
                    <a:pt x="30" y="0"/>
                  </a:moveTo>
                  <a:lnTo>
                    <a:pt x="30" y="9"/>
                  </a:lnTo>
                  <a:lnTo>
                    <a:pt x="30" y="16"/>
                  </a:lnTo>
                  <a:lnTo>
                    <a:pt x="26" y="23"/>
                  </a:lnTo>
                  <a:lnTo>
                    <a:pt x="18" y="30"/>
                  </a:lnTo>
                  <a:lnTo>
                    <a:pt x="10" y="32"/>
                  </a:lnTo>
                  <a:lnTo>
                    <a:pt x="8" y="23"/>
                  </a:lnTo>
                  <a:lnTo>
                    <a:pt x="0" y="23"/>
                  </a:lnTo>
                  <a:lnTo>
                    <a:pt x="2" y="35"/>
                  </a:lnTo>
                  <a:lnTo>
                    <a:pt x="2" y="42"/>
                  </a:lnTo>
                  <a:lnTo>
                    <a:pt x="6" y="49"/>
                  </a:lnTo>
                  <a:lnTo>
                    <a:pt x="2" y="53"/>
                  </a:lnTo>
                  <a:lnTo>
                    <a:pt x="0" y="56"/>
                  </a:lnTo>
                  <a:lnTo>
                    <a:pt x="0" y="58"/>
                  </a:lnTo>
                  <a:lnTo>
                    <a:pt x="0" y="60"/>
                  </a:lnTo>
                  <a:lnTo>
                    <a:pt x="0" y="62"/>
                  </a:lnTo>
                  <a:lnTo>
                    <a:pt x="0" y="65"/>
                  </a:lnTo>
                  <a:lnTo>
                    <a:pt x="0" y="67"/>
                  </a:lnTo>
                  <a:lnTo>
                    <a:pt x="0" y="69"/>
                  </a:lnTo>
                  <a:lnTo>
                    <a:pt x="0" y="72"/>
                  </a:lnTo>
                  <a:lnTo>
                    <a:pt x="0" y="74"/>
                  </a:lnTo>
                  <a:lnTo>
                    <a:pt x="0" y="76"/>
                  </a:lnTo>
                  <a:lnTo>
                    <a:pt x="0" y="79"/>
                  </a:lnTo>
                  <a:lnTo>
                    <a:pt x="2" y="79"/>
                  </a:lnTo>
                  <a:lnTo>
                    <a:pt x="2" y="81"/>
                  </a:lnTo>
                  <a:lnTo>
                    <a:pt x="2" y="83"/>
                  </a:lnTo>
                  <a:lnTo>
                    <a:pt x="2" y="86"/>
                  </a:lnTo>
                  <a:lnTo>
                    <a:pt x="2" y="88"/>
                  </a:lnTo>
                </a:path>
              </a:pathLst>
            </a:custGeom>
            <a:noFill/>
            <a:ln w="508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46" name="Freeform 48">
              <a:extLst>
                <a:ext uri="{FF2B5EF4-FFF2-40B4-BE49-F238E27FC236}">
                  <a16:creationId xmlns:a16="http://schemas.microsoft.com/office/drawing/2014/main" id="{5689CE38-103C-6C31-CEE7-5DFDED15A4CE}"/>
                </a:ext>
              </a:extLst>
            </p:cNvPr>
            <p:cNvSpPr>
              <a:spLocks/>
            </p:cNvSpPr>
            <p:nvPr/>
          </p:nvSpPr>
          <p:spPr bwMode="auto">
            <a:xfrm>
              <a:off x="3189" y="2360"/>
              <a:ext cx="211" cy="25"/>
            </a:xfrm>
            <a:custGeom>
              <a:avLst/>
              <a:gdLst>
                <a:gd name="T0" fmla="*/ 207 w 211"/>
                <a:gd name="T1" fmla="*/ 11 h 25"/>
                <a:gd name="T2" fmla="*/ 203 w 211"/>
                <a:gd name="T3" fmla="*/ 11 h 25"/>
                <a:gd name="T4" fmla="*/ 197 w 211"/>
                <a:gd name="T5" fmla="*/ 11 h 25"/>
                <a:gd name="T6" fmla="*/ 193 w 211"/>
                <a:gd name="T7" fmla="*/ 9 h 25"/>
                <a:gd name="T8" fmla="*/ 189 w 211"/>
                <a:gd name="T9" fmla="*/ 9 h 25"/>
                <a:gd name="T10" fmla="*/ 182 w 211"/>
                <a:gd name="T11" fmla="*/ 7 h 25"/>
                <a:gd name="T12" fmla="*/ 176 w 211"/>
                <a:gd name="T13" fmla="*/ 4 h 25"/>
                <a:gd name="T14" fmla="*/ 172 w 211"/>
                <a:gd name="T15" fmla="*/ 4 h 25"/>
                <a:gd name="T16" fmla="*/ 168 w 211"/>
                <a:gd name="T17" fmla="*/ 2 h 25"/>
                <a:gd name="T18" fmla="*/ 164 w 211"/>
                <a:gd name="T19" fmla="*/ 2 h 25"/>
                <a:gd name="T20" fmla="*/ 158 w 211"/>
                <a:gd name="T21" fmla="*/ 2 h 25"/>
                <a:gd name="T22" fmla="*/ 154 w 211"/>
                <a:gd name="T23" fmla="*/ 0 h 25"/>
                <a:gd name="T24" fmla="*/ 148 w 211"/>
                <a:gd name="T25" fmla="*/ 0 h 25"/>
                <a:gd name="T26" fmla="*/ 144 w 211"/>
                <a:gd name="T27" fmla="*/ 0 h 25"/>
                <a:gd name="T28" fmla="*/ 138 w 211"/>
                <a:gd name="T29" fmla="*/ 0 h 25"/>
                <a:gd name="T30" fmla="*/ 132 w 211"/>
                <a:gd name="T31" fmla="*/ 2 h 25"/>
                <a:gd name="T32" fmla="*/ 118 w 211"/>
                <a:gd name="T33" fmla="*/ 11 h 25"/>
                <a:gd name="T34" fmla="*/ 98 w 211"/>
                <a:gd name="T35" fmla="*/ 23 h 25"/>
                <a:gd name="T36" fmla="*/ 92 w 211"/>
                <a:gd name="T37" fmla="*/ 25 h 25"/>
                <a:gd name="T38" fmla="*/ 88 w 211"/>
                <a:gd name="T39" fmla="*/ 25 h 25"/>
                <a:gd name="T40" fmla="*/ 82 w 211"/>
                <a:gd name="T41" fmla="*/ 25 h 25"/>
                <a:gd name="T42" fmla="*/ 76 w 211"/>
                <a:gd name="T43" fmla="*/ 25 h 25"/>
                <a:gd name="T44" fmla="*/ 70 w 211"/>
                <a:gd name="T45" fmla="*/ 25 h 25"/>
                <a:gd name="T46" fmla="*/ 64 w 211"/>
                <a:gd name="T47" fmla="*/ 25 h 25"/>
                <a:gd name="T48" fmla="*/ 58 w 211"/>
                <a:gd name="T49" fmla="*/ 23 h 25"/>
                <a:gd name="T50" fmla="*/ 54 w 211"/>
                <a:gd name="T51" fmla="*/ 23 h 25"/>
                <a:gd name="T52" fmla="*/ 48 w 211"/>
                <a:gd name="T53" fmla="*/ 23 h 25"/>
                <a:gd name="T54" fmla="*/ 42 w 211"/>
                <a:gd name="T55" fmla="*/ 21 h 25"/>
                <a:gd name="T56" fmla="*/ 36 w 211"/>
                <a:gd name="T57" fmla="*/ 21 h 25"/>
                <a:gd name="T58" fmla="*/ 30 w 211"/>
                <a:gd name="T59" fmla="*/ 21 h 25"/>
                <a:gd name="T60" fmla="*/ 24 w 211"/>
                <a:gd name="T61" fmla="*/ 21 h 25"/>
                <a:gd name="T62" fmla="*/ 20 w 211"/>
                <a:gd name="T63" fmla="*/ 21 h 25"/>
                <a:gd name="T64" fmla="*/ 14 w 211"/>
                <a:gd name="T65" fmla="*/ 21 h 25"/>
                <a:gd name="T66" fmla="*/ 10 w 211"/>
                <a:gd name="T67" fmla="*/ 11 h 25"/>
                <a:gd name="T68" fmla="*/ 0 w 211"/>
                <a:gd name="T69" fmla="*/ 2 h 2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1"/>
                <a:gd name="T106" fmla="*/ 0 h 25"/>
                <a:gd name="T107" fmla="*/ 211 w 211"/>
                <a:gd name="T108" fmla="*/ 25 h 2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1" h="25">
                  <a:moveTo>
                    <a:pt x="211" y="11"/>
                  </a:moveTo>
                  <a:lnTo>
                    <a:pt x="207" y="11"/>
                  </a:lnTo>
                  <a:lnTo>
                    <a:pt x="205" y="11"/>
                  </a:lnTo>
                  <a:lnTo>
                    <a:pt x="203" y="11"/>
                  </a:lnTo>
                  <a:lnTo>
                    <a:pt x="199" y="11"/>
                  </a:lnTo>
                  <a:lnTo>
                    <a:pt x="197" y="11"/>
                  </a:lnTo>
                  <a:lnTo>
                    <a:pt x="195" y="9"/>
                  </a:lnTo>
                  <a:lnTo>
                    <a:pt x="193" y="9"/>
                  </a:lnTo>
                  <a:lnTo>
                    <a:pt x="191" y="9"/>
                  </a:lnTo>
                  <a:lnTo>
                    <a:pt x="189" y="9"/>
                  </a:lnTo>
                  <a:lnTo>
                    <a:pt x="187" y="9"/>
                  </a:lnTo>
                  <a:lnTo>
                    <a:pt x="182" y="7"/>
                  </a:lnTo>
                  <a:lnTo>
                    <a:pt x="180" y="7"/>
                  </a:lnTo>
                  <a:lnTo>
                    <a:pt x="176" y="4"/>
                  </a:lnTo>
                  <a:lnTo>
                    <a:pt x="174" y="4"/>
                  </a:lnTo>
                  <a:lnTo>
                    <a:pt x="172" y="4"/>
                  </a:lnTo>
                  <a:lnTo>
                    <a:pt x="170" y="4"/>
                  </a:lnTo>
                  <a:lnTo>
                    <a:pt x="168" y="2"/>
                  </a:lnTo>
                  <a:lnTo>
                    <a:pt x="166" y="2"/>
                  </a:lnTo>
                  <a:lnTo>
                    <a:pt x="164" y="2"/>
                  </a:lnTo>
                  <a:lnTo>
                    <a:pt x="160" y="2"/>
                  </a:lnTo>
                  <a:lnTo>
                    <a:pt x="158" y="2"/>
                  </a:lnTo>
                  <a:lnTo>
                    <a:pt x="156" y="0"/>
                  </a:lnTo>
                  <a:lnTo>
                    <a:pt x="154" y="0"/>
                  </a:lnTo>
                  <a:lnTo>
                    <a:pt x="150" y="0"/>
                  </a:lnTo>
                  <a:lnTo>
                    <a:pt x="148" y="0"/>
                  </a:lnTo>
                  <a:lnTo>
                    <a:pt x="146" y="0"/>
                  </a:lnTo>
                  <a:lnTo>
                    <a:pt x="144" y="0"/>
                  </a:lnTo>
                  <a:lnTo>
                    <a:pt x="140" y="0"/>
                  </a:lnTo>
                  <a:lnTo>
                    <a:pt x="138" y="0"/>
                  </a:lnTo>
                  <a:lnTo>
                    <a:pt x="134" y="2"/>
                  </a:lnTo>
                  <a:lnTo>
                    <a:pt x="132" y="2"/>
                  </a:lnTo>
                  <a:lnTo>
                    <a:pt x="130" y="2"/>
                  </a:lnTo>
                  <a:lnTo>
                    <a:pt x="118" y="11"/>
                  </a:lnTo>
                  <a:lnTo>
                    <a:pt x="100" y="23"/>
                  </a:lnTo>
                  <a:lnTo>
                    <a:pt x="98" y="23"/>
                  </a:lnTo>
                  <a:lnTo>
                    <a:pt x="96" y="23"/>
                  </a:lnTo>
                  <a:lnTo>
                    <a:pt x="92" y="25"/>
                  </a:lnTo>
                  <a:lnTo>
                    <a:pt x="90" y="25"/>
                  </a:lnTo>
                  <a:lnTo>
                    <a:pt x="88" y="25"/>
                  </a:lnTo>
                  <a:lnTo>
                    <a:pt x="84" y="25"/>
                  </a:lnTo>
                  <a:lnTo>
                    <a:pt x="82" y="25"/>
                  </a:lnTo>
                  <a:lnTo>
                    <a:pt x="78" y="25"/>
                  </a:lnTo>
                  <a:lnTo>
                    <a:pt x="76" y="25"/>
                  </a:lnTo>
                  <a:lnTo>
                    <a:pt x="74" y="25"/>
                  </a:lnTo>
                  <a:lnTo>
                    <a:pt x="70" y="25"/>
                  </a:lnTo>
                  <a:lnTo>
                    <a:pt x="68" y="25"/>
                  </a:lnTo>
                  <a:lnTo>
                    <a:pt x="64" y="25"/>
                  </a:lnTo>
                  <a:lnTo>
                    <a:pt x="62" y="23"/>
                  </a:lnTo>
                  <a:lnTo>
                    <a:pt x="58" y="23"/>
                  </a:lnTo>
                  <a:lnTo>
                    <a:pt x="56" y="23"/>
                  </a:lnTo>
                  <a:lnTo>
                    <a:pt x="54" y="23"/>
                  </a:lnTo>
                  <a:lnTo>
                    <a:pt x="50" y="23"/>
                  </a:lnTo>
                  <a:lnTo>
                    <a:pt x="48" y="23"/>
                  </a:lnTo>
                  <a:lnTo>
                    <a:pt x="44" y="23"/>
                  </a:lnTo>
                  <a:lnTo>
                    <a:pt x="42" y="21"/>
                  </a:lnTo>
                  <a:lnTo>
                    <a:pt x="38" y="21"/>
                  </a:lnTo>
                  <a:lnTo>
                    <a:pt x="36" y="21"/>
                  </a:lnTo>
                  <a:lnTo>
                    <a:pt x="34" y="21"/>
                  </a:lnTo>
                  <a:lnTo>
                    <a:pt x="30" y="21"/>
                  </a:lnTo>
                  <a:lnTo>
                    <a:pt x="28" y="21"/>
                  </a:lnTo>
                  <a:lnTo>
                    <a:pt x="24" y="21"/>
                  </a:lnTo>
                  <a:lnTo>
                    <a:pt x="22" y="21"/>
                  </a:lnTo>
                  <a:lnTo>
                    <a:pt x="20" y="21"/>
                  </a:lnTo>
                  <a:lnTo>
                    <a:pt x="16" y="21"/>
                  </a:lnTo>
                  <a:lnTo>
                    <a:pt x="14" y="21"/>
                  </a:lnTo>
                  <a:lnTo>
                    <a:pt x="12" y="18"/>
                  </a:lnTo>
                  <a:lnTo>
                    <a:pt x="10" y="11"/>
                  </a:lnTo>
                  <a:lnTo>
                    <a:pt x="10" y="4"/>
                  </a:lnTo>
                  <a:lnTo>
                    <a:pt x="0" y="2"/>
                  </a:lnTo>
                </a:path>
              </a:pathLst>
            </a:custGeom>
            <a:noFill/>
            <a:ln w="508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47" name="Freeform 49">
              <a:extLst>
                <a:ext uri="{FF2B5EF4-FFF2-40B4-BE49-F238E27FC236}">
                  <a16:creationId xmlns:a16="http://schemas.microsoft.com/office/drawing/2014/main" id="{CF0CBD75-3DDA-8329-C296-56EB2F576EED}"/>
                </a:ext>
              </a:extLst>
            </p:cNvPr>
            <p:cNvSpPr>
              <a:spLocks/>
            </p:cNvSpPr>
            <p:nvPr/>
          </p:nvSpPr>
          <p:spPr bwMode="auto">
            <a:xfrm>
              <a:off x="3099" y="2242"/>
              <a:ext cx="88" cy="120"/>
            </a:xfrm>
            <a:custGeom>
              <a:avLst/>
              <a:gdLst>
                <a:gd name="T0" fmla="*/ 88 w 88"/>
                <a:gd name="T1" fmla="*/ 120 h 120"/>
                <a:gd name="T2" fmla="*/ 82 w 88"/>
                <a:gd name="T3" fmla="*/ 120 h 120"/>
                <a:gd name="T4" fmla="*/ 80 w 88"/>
                <a:gd name="T5" fmla="*/ 113 h 120"/>
                <a:gd name="T6" fmla="*/ 86 w 88"/>
                <a:gd name="T7" fmla="*/ 104 h 120"/>
                <a:gd name="T8" fmla="*/ 84 w 88"/>
                <a:gd name="T9" fmla="*/ 97 h 120"/>
                <a:gd name="T10" fmla="*/ 80 w 88"/>
                <a:gd name="T11" fmla="*/ 97 h 120"/>
                <a:gd name="T12" fmla="*/ 70 w 88"/>
                <a:gd name="T13" fmla="*/ 101 h 120"/>
                <a:gd name="T14" fmla="*/ 62 w 88"/>
                <a:gd name="T15" fmla="*/ 104 h 120"/>
                <a:gd name="T16" fmla="*/ 56 w 88"/>
                <a:gd name="T17" fmla="*/ 97 h 120"/>
                <a:gd name="T18" fmla="*/ 54 w 88"/>
                <a:gd name="T19" fmla="*/ 95 h 120"/>
                <a:gd name="T20" fmla="*/ 52 w 88"/>
                <a:gd name="T21" fmla="*/ 95 h 120"/>
                <a:gd name="T22" fmla="*/ 50 w 88"/>
                <a:gd name="T23" fmla="*/ 92 h 120"/>
                <a:gd name="T24" fmla="*/ 48 w 88"/>
                <a:gd name="T25" fmla="*/ 92 h 120"/>
                <a:gd name="T26" fmla="*/ 46 w 88"/>
                <a:gd name="T27" fmla="*/ 88 h 120"/>
                <a:gd name="T28" fmla="*/ 44 w 88"/>
                <a:gd name="T29" fmla="*/ 88 h 120"/>
                <a:gd name="T30" fmla="*/ 42 w 88"/>
                <a:gd name="T31" fmla="*/ 85 h 120"/>
                <a:gd name="T32" fmla="*/ 40 w 88"/>
                <a:gd name="T33" fmla="*/ 83 h 120"/>
                <a:gd name="T34" fmla="*/ 38 w 88"/>
                <a:gd name="T35" fmla="*/ 81 h 120"/>
                <a:gd name="T36" fmla="*/ 36 w 88"/>
                <a:gd name="T37" fmla="*/ 78 h 120"/>
                <a:gd name="T38" fmla="*/ 36 w 88"/>
                <a:gd name="T39" fmla="*/ 76 h 120"/>
                <a:gd name="T40" fmla="*/ 34 w 88"/>
                <a:gd name="T41" fmla="*/ 74 h 120"/>
                <a:gd name="T42" fmla="*/ 32 w 88"/>
                <a:gd name="T43" fmla="*/ 69 h 120"/>
                <a:gd name="T44" fmla="*/ 30 w 88"/>
                <a:gd name="T45" fmla="*/ 67 h 120"/>
                <a:gd name="T46" fmla="*/ 30 w 88"/>
                <a:gd name="T47" fmla="*/ 64 h 120"/>
                <a:gd name="T48" fmla="*/ 28 w 88"/>
                <a:gd name="T49" fmla="*/ 60 h 120"/>
                <a:gd name="T50" fmla="*/ 28 w 88"/>
                <a:gd name="T51" fmla="*/ 57 h 120"/>
                <a:gd name="T52" fmla="*/ 26 w 88"/>
                <a:gd name="T53" fmla="*/ 55 h 120"/>
                <a:gd name="T54" fmla="*/ 24 w 88"/>
                <a:gd name="T55" fmla="*/ 53 h 120"/>
                <a:gd name="T56" fmla="*/ 22 w 88"/>
                <a:gd name="T57" fmla="*/ 51 h 120"/>
                <a:gd name="T58" fmla="*/ 22 w 88"/>
                <a:gd name="T59" fmla="*/ 46 h 120"/>
                <a:gd name="T60" fmla="*/ 20 w 88"/>
                <a:gd name="T61" fmla="*/ 44 h 120"/>
                <a:gd name="T62" fmla="*/ 20 w 88"/>
                <a:gd name="T63" fmla="*/ 41 h 120"/>
                <a:gd name="T64" fmla="*/ 18 w 88"/>
                <a:gd name="T65" fmla="*/ 39 h 120"/>
                <a:gd name="T66" fmla="*/ 18 w 88"/>
                <a:gd name="T67" fmla="*/ 34 h 120"/>
                <a:gd name="T68" fmla="*/ 16 w 88"/>
                <a:gd name="T69" fmla="*/ 32 h 120"/>
                <a:gd name="T70" fmla="*/ 14 w 88"/>
                <a:gd name="T71" fmla="*/ 30 h 120"/>
                <a:gd name="T72" fmla="*/ 14 w 88"/>
                <a:gd name="T73" fmla="*/ 25 h 120"/>
                <a:gd name="T74" fmla="*/ 12 w 88"/>
                <a:gd name="T75" fmla="*/ 23 h 120"/>
                <a:gd name="T76" fmla="*/ 12 w 88"/>
                <a:gd name="T77" fmla="*/ 20 h 120"/>
                <a:gd name="T78" fmla="*/ 10 w 88"/>
                <a:gd name="T79" fmla="*/ 18 h 120"/>
                <a:gd name="T80" fmla="*/ 10 w 88"/>
                <a:gd name="T81" fmla="*/ 16 h 120"/>
                <a:gd name="T82" fmla="*/ 6 w 88"/>
                <a:gd name="T83" fmla="*/ 4 h 120"/>
                <a:gd name="T84" fmla="*/ 0 w 88"/>
                <a:gd name="T85" fmla="*/ 0 h 1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8"/>
                <a:gd name="T130" fmla="*/ 0 h 120"/>
                <a:gd name="T131" fmla="*/ 88 w 88"/>
                <a:gd name="T132" fmla="*/ 120 h 12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8" h="120">
                  <a:moveTo>
                    <a:pt x="88" y="120"/>
                  </a:moveTo>
                  <a:lnTo>
                    <a:pt x="82" y="120"/>
                  </a:lnTo>
                  <a:lnTo>
                    <a:pt x="80" y="113"/>
                  </a:lnTo>
                  <a:lnTo>
                    <a:pt x="86" y="104"/>
                  </a:lnTo>
                  <a:lnTo>
                    <a:pt x="84" y="97"/>
                  </a:lnTo>
                  <a:lnTo>
                    <a:pt x="80" y="97"/>
                  </a:lnTo>
                  <a:lnTo>
                    <a:pt x="70" y="101"/>
                  </a:lnTo>
                  <a:lnTo>
                    <a:pt x="62" y="104"/>
                  </a:lnTo>
                  <a:lnTo>
                    <a:pt x="56" y="97"/>
                  </a:lnTo>
                  <a:lnTo>
                    <a:pt x="54" y="95"/>
                  </a:lnTo>
                  <a:lnTo>
                    <a:pt x="52" y="95"/>
                  </a:lnTo>
                  <a:lnTo>
                    <a:pt x="50" y="92"/>
                  </a:lnTo>
                  <a:lnTo>
                    <a:pt x="48" y="92"/>
                  </a:lnTo>
                  <a:lnTo>
                    <a:pt x="46" y="88"/>
                  </a:lnTo>
                  <a:lnTo>
                    <a:pt x="44" y="88"/>
                  </a:lnTo>
                  <a:lnTo>
                    <a:pt x="42" y="85"/>
                  </a:lnTo>
                  <a:lnTo>
                    <a:pt x="40" y="83"/>
                  </a:lnTo>
                  <a:lnTo>
                    <a:pt x="38" y="81"/>
                  </a:lnTo>
                  <a:lnTo>
                    <a:pt x="36" y="78"/>
                  </a:lnTo>
                  <a:lnTo>
                    <a:pt x="36" y="76"/>
                  </a:lnTo>
                  <a:lnTo>
                    <a:pt x="34" y="74"/>
                  </a:lnTo>
                  <a:lnTo>
                    <a:pt x="32" y="69"/>
                  </a:lnTo>
                  <a:lnTo>
                    <a:pt x="30" y="67"/>
                  </a:lnTo>
                  <a:lnTo>
                    <a:pt x="30" y="64"/>
                  </a:lnTo>
                  <a:lnTo>
                    <a:pt x="28" y="60"/>
                  </a:lnTo>
                  <a:lnTo>
                    <a:pt x="28" y="57"/>
                  </a:lnTo>
                  <a:lnTo>
                    <a:pt x="26" y="55"/>
                  </a:lnTo>
                  <a:lnTo>
                    <a:pt x="24" y="53"/>
                  </a:lnTo>
                  <a:lnTo>
                    <a:pt x="22" y="51"/>
                  </a:lnTo>
                  <a:lnTo>
                    <a:pt x="22" y="46"/>
                  </a:lnTo>
                  <a:lnTo>
                    <a:pt x="20" y="44"/>
                  </a:lnTo>
                  <a:lnTo>
                    <a:pt x="20" y="41"/>
                  </a:lnTo>
                  <a:lnTo>
                    <a:pt x="18" y="39"/>
                  </a:lnTo>
                  <a:lnTo>
                    <a:pt x="18" y="34"/>
                  </a:lnTo>
                  <a:lnTo>
                    <a:pt x="16" y="32"/>
                  </a:lnTo>
                  <a:lnTo>
                    <a:pt x="14" y="30"/>
                  </a:lnTo>
                  <a:lnTo>
                    <a:pt x="14" y="25"/>
                  </a:lnTo>
                  <a:lnTo>
                    <a:pt x="12" y="23"/>
                  </a:lnTo>
                  <a:lnTo>
                    <a:pt x="12" y="20"/>
                  </a:lnTo>
                  <a:lnTo>
                    <a:pt x="10" y="18"/>
                  </a:lnTo>
                  <a:lnTo>
                    <a:pt x="10" y="16"/>
                  </a:lnTo>
                  <a:lnTo>
                    <a:pt x="6" y="4"/>
                  </a:lnTo>
                  <a:lnTo>
                    <a:pt x="0" y="0"/>
                  </a:lnTo>
                </a:path>
              </a:pathLst>
            </a:custGeom>
            <a:noFill/>
            <a:ln w="508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48" name="Freeform 50">
              <a:extLst>
                <a:ext uri="{FF2B5EF4-FFF2-40B4-BE49-F238E27FC236}">
                  <a16:creationId xmlns:a16="http://schemas.microsoft.com/office/drawing/2014/main" id="{88E879AD-62D7-6AE1-03A7-7BD6FBDC9763}"/>
                </a:ext>
              </a:extLst>
            </p:cNvPr>
            <p:cNvSpPr>
              <a:spLocks/>
            </p:cNvSpPr>
            <p:nvPr/>
          </p:nvSpPr>
          <p:spPr bwMode="auto">
            <a:xfrm>
              <a:off x="2866" y="2262"/>
              <a:ext cx="195" cy="225"/>
            </a:xfrm>
            <a:custGeom>
              <a:avLst/>
              <a:gdLst>
                <a:gd name="T0" fmla="*/ 2 w 195"/>
                <a:gd name="T1" fmla="*/ 0 h 225"/>
                <a:gd name="T2" fmla="*/ 10 w 195"/>
                <a:gd name="T3" fmla="*/ 3 h 225"/>
                <a:gd name="T4" fmla="*/ 0 w 195"/>
                <a:gd name="T5" fmla="*/ 21 h 225"/>
                <a:gd name="T6" fmla="*/ 2 w 195"/>
                <a:gd name="T7" fmla="*/ 42 h 225"/>
                <a:gd name="T8" fmla="*/ 4 w 195"/>
                <a:gd name="T9" fmla="*/ 58 h 225"/>
                <a:gd name="T10" fmla="*/ 10 w 195"/>
                <a:gd name="T11" fmla="*/ 54 h 225"/>
                <a:gd name="T12" fmla="*/ 24 w 195"/>
                <a:gd name="T13" fmla="*/ 31 h 225"/>
                <a:gd name="T14" fmla="*/ 34 w 195"/>
                <a:gd name="T15" fmla="*/ 26 h 225"/>
                <a:gd name="T16" fmla="*/ 42 w 195"/>
                <a:gd name="T17" fmla="*/ 37 h 225"/>
                <a:gd name="T18" fmla="*/ 46 w 195"/>
                <a:gd name="T19" fmla="*/ 49 h 225"/>
                <a:gd name="T20" fmla="*/ 42 w 195"/>
                <a:gd name="T21" fmla="*/ 65 h 225"/>
                <a:gd name="T22" fmla="*/ 50 w 195"/>
                <a:gd name="T23" fmla="*/ 77 h 225"/>
                <a:gd name="T24" fmla="*/ 56 w 195"/>
                <a:gd name="T25" fmla="*/ 88 h 225"/>
                <a:gd name="T26" fmla="*/ 50 w 195"/>
                <a:gd name="T27" fmla="*/ 93 h 225"/>
                <a:gd name="T28" fmla="*/ 52 w 195"/>
                <a:gd name="T29" fmla="*/ 107 h 225"/>
                <a:gd name="T30" fmla="*/ 68 w 195"/>
                <a:gd name="T31" fmla="*/ 116 h 225"/>
                <a:gd name="T32" fmla="*/ 84 w 195"/>
                <a:gd name="T33" fmla="*/ 144 h 225"/>
                <a:gd name="T34" fmla="*/ 94 w 195"/>
                <a:gd name="T35" fmla="*/ 135 h 225"/>
                <a:gd name="T36" fmla="*/ 102 w 195"/>
                <a:gd name="T37" fmla="*/ 137 h 225"/>
                <a:gd name="T38" fmla="*/ 106 w 195"/>
                <a:gd name="T39" fmla="*/ 142 h 225"/>
                <a:gd name="T40" fmla="*/ 108 w 195"/>
                <a:gd name="T41" fmla="*/ 144 h 225"/>
                <a:gd name="T42" fmla="*/ 110 w 195"/>
                <a:gd name="T43" fmla="*/ 146 h 225"/>
                <a:gd name="T44" fmla="*/ 114 w 195"/>
                <a:gd name="T45" fmla="*/ 149 h 225"/>
                <a:gd name="T46" fmla="*/ 116 w 195"/>
                <a:gd name="T47" fmla="*/ 151 h 225"/>
                <a:gd name="T48" fmla="*/ 120 w 195"/>
                <a:gd name="T49" fmla="*/ 156 h 225"/>
                <a:gd name="T50" fmla="*/ 122 w 195"/>
                <a:gd name="T51" fmla="*/ 158 h 225"/>
                <a:gd name="T52" fmla="*/ 126 w 195"/>
                <a:gd name="T53" fmla="*/ 160 h 225"/>
                <a:gd name="T54" fmla="*/ 128 w 195"/>
                <a:gd name="T55" fmla="*/ 163 h 225"/>
                <a:gd name="T56" fmla="*/ 132 w 195"/>
                <a:gd name="T57" fmla="*/ 165 h 225"/>
                <a:gd name="T58" fmla="*/ 134 w 195"/>
                <a:gd name="T59" fmla="*/ 170 h 225"/>
                <a:gd name="T60" fmla="*/ 136 w 195"/>
                <a:gd name="T61" fmla="*/ 172 h 225"/>
                <a:gd name="T62" fmla="*/ 141 w 195"/>
                <a:gd name="T63" fmla="*/ 174 h 225"/>
                <a:gd name="T64" fmla="*/ 143 w 195"/>
                <a:gd name="T65" fmla="*/ 179 h 225"/>
                <a:gd name="T66" fmla="*/ 147 w 195"/>
                <a:gd name="T67" fmla="*/ 181 h 225"/>
                <a:gd name="T68" fmla="*/ 149 w 195"/>
                <a:gd name="T69" fmla="*/ 186 h 225"/>
                <a:gd name="T70" fmla="*/ 153 w 195"/>
                <a:gd name="T71" fmla="*/ 188 h 225"/>
                <a:gd name="T72" fmla="*/ 155 w 195"/>
                <a:gd name="T73" fmla="*/ 190 h 225"/>
                <a:gd name="T74" fmla="*/ 157 w 195"/>
                <a:gd name="T75" fmla="*/ 193 h 225"/>
                <a:gd name="T76" fmla="*/ 161 w 195"/>
                <a:gd name="T77" fmla="*/ 195 h 225"/>
                <a:gd name="T78" fmla="*/ 163 w 195"/>
                <a:gd name="T79" fmla="*/ 200 h 225"/>
                <a:gd name="T80" fmla="*/ 165 w 195"/>
                <a:gd name="T81" fmla="*/ 202 h 225"/>
                <a:gd name="T82" fmla="*/ 169 w 195"/>
                <a:gd name="T83" fmla="*/ 204 h 225"/>
                <a:gd name="T84" fmla="*/ 171 w 195"/>
                <a:gd name="T85" fmla="*/ 207 h 225"/>
                <a:gd name="T86" fmla="*/ 175 w 195"/>
                <a:gd name="T87" fmla="*/ 209 h 225"/>
                <a:gd name="T88" fmla="*/ 177 w 195"/>
                <a:gd name="T89" fmla="*/ 214 h 225"/>
                <a:gd name="T90" fmla="*/ 179 w 195"/>
                <a:gd name="T91" fmla="*/ 216 h 225"/>
                <a:gd name="T92" fmla="*/ 183 w 195"/>
                <a:gd name="T93" fmla="*/ 218 h 225"/>
                <a:gd name="T94" fmla="*/ 185 w 195"/>
                <a:gd name="T95" fmla="*/ 218 h 225"/>
                <a:gd name="T96" fmla="*/ 189 w 195"/>
                <a:gd name="T97" fmla="*/ 223 h 225"/>
                <a:gd name="T98" fmla="*/ 193 w 195"/>
                <a:gd name="T99" fmla="*/ 225 h 225"/>
                <a:gd name="T100" fmla="*/ 195 w 195"/>
                <a:gd name="T101" fmla="*/ 225 h 22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5"/>
                <a:gd name="T154" fmla="*/ 0 h 225"/>
                <a:gd name="T155" fmla="*/ 195 w 195"/>
                <a:gd name="T156" fmla="*/ 225 h 22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5" h="225">
                  <a:moveTo>
                    <a:pt x="2" y="0"/>
                  </a:moveTo>
                  <a:lnTo>
                    <a:pt x="10" y="3"/>
                  </a:lnTo>
                  <a:lnTo>
                    <a:pt x="0" y="21"/>
                  </a:lnTo>
                  <a:lnTo>
                    <a:pt x="2" y="42"/>
                  </a:lnTo>
                  <a:lnTo>
                    <a:pt x="4" y="58"/>
                  </a:lnTo>
                  <a:lnTo>
                    <a:pt x="10" y="54"/>
                  </a:lnTo>
                  <a:lnTo>
                    <a:pt x="24" y="31"/>
                  </a:lnTo>
                  <a:lnTo>
                    <a:pt x="34" y="26"/>
                  </a:lnTo>
                  <a:lnTo>
                    <a:pt x="42" y="37"/>
                  </a:lnTo>
                  <a:lnTo>
                    <a:pt x="46" y="49"/>
                  </a:lnTo>
                  <a:lnTo>
                    <a:pt x="42" y="65"/>
                  </a:lnTo>
                  <a:lnTo>
                    <a:pt x="50" y="77"/>
                  </a:lnTo>
                  <a:lnTo>
                    <a:pt x="56" y="88"/>
                  </a:lnTo>
                  <a:lnTo>
                    <a:pt x="50" y="93"/>
                  </a:lnTo>
                  <a:lnTo>
                    <a:pt x="52" y="107"/>
                  </a:lnTo>
                  <a:lnTo>
                    <a:pt x="68" y="116"/>
                  </a:lnTo>
                  <a:lnTo>
                    <a:pt x="84" y="144"/>
                  </a:lnTo>
                  <a:lnTo>
                    <a:pt x="94" y="135"/>
                  </a:lnTo>
                  <a:lnTo>
                    <a:pt x="102" y="137"/>
                  </a:lnTo>
                  <a:lnTo>
                    <a:pt x="106" y="142"/>
                  </a:lnTo>
                  <a:lnTo>
                    <a:pt x="108" y="144"/>
                  </a:lnTo>
                  <a:lnTo>
                    <a:pt x="110" y="146"/>
                  </a:lnTo>
                  <a:lnTo>
                    <a:pt x="114" y="149"/>
                  </a:lnTo>
                  <a:lnTo>
                    <a:pt x="116" y="151"/>
                  </a:lnTo>
                  <a:lnTo>
                    <a:pt x="120" y="156"/>
                  </a:lnTo>
                  <a:lnTo>
                    <a:pt x="122" y="158"/>
                  </a:lnTo>
                  <a:lnTo>
                    <a:pt x="126" y="160"/>
                  </a:lnTo>
                  <a:lnTo>
                    <a:pt x="128" y="163"/>
                  </a:lnTo>
                  <a:lnTo>
                    <a:pt x="132" y="165"/>
                  </a:lnTo>
                  <a:lnTo>
                    <a:pt x="134" y="170"/>
                  </a:lnTo>
                  <a:lnTo>
                    <a:pt x="136" y="172"/>
                  </a:lnTo>
                  <a:lnTo>
                    <a:pt x="141" y="174"/>
                  </a:lnTo>
                  <a:lnTo>
                    <a:pt x="143" y="179"/>
                  </a:lnTo>
                  <a:lnTo>
                    <a:pt x="147" y="181"/>
                  </a:lnTo>
                  <a:lnTo>
                    <a:pt x="149" y="186"/>
                  </a:lnTo>
                  <a:lnTo>
                    <a:pt x="153" y="188"/>
                  </a:lnTo>
                  <a:lnTo>
                    <a:pt x="155" y="190"/>
                  </a:lnTo>
                  <a:lnTo>
                    <a:pt x="157" y="193"/>
                  </a:lnTo>
                  <a:lnTo>
                    <a:pt x="161" y="195"/>
                  </a:lnTo>
                  <a:lnTo>
                    <a:pt x="163" y="200"/>
                  </a:lnTo>
                  <a:lnTo>
                    <a:pt x="165" y="202"/>
                  </a:lnTo>
                  <a:lnTo>
                    <a:pt x="169" y="204"/>
                  </a:lnTo>
                  <a:lnTo>
                    <a:pt x="171" y="207"/>
                  </a:lnTo>
                  <a:lnTo>
                    <a:pt x="175" y="209"/>
                  </a:lnTo>
                  <a:lnTo>
                    <a:pt x="177" y="214"/>
                  </a:lnTo>
                  <a:lnTo>
                    <a:pt x="179" y="216"/>
                  </a:lnTo>
                  <a:lnTo>
                    <a:pt x="183" y="218"/>
                  </a:lnTo>
                  <a:lnTo>
                    <a:pt x="185" y="218"/>
                  </a:lnTo>
                  <a:lnTo>
                    <a:pt x="189" y="223"/>
                  </a:lnTo>
                  <a:lnTo>
                    <a:pt x="193" y="225"/>
                  </a:lnTo>
                  <a:lnTo>
                    <a:pt x="195" y="225"/>
                  </a:lnTo>
                </a:path>
              </a:pathLst>
            </a:custGeom>
            <a:noFill/>
            <a:ln w="508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49" name="Freeform 51">
              <a:extLst>
                <a:ext uri="{FF2B5EF4-FFF2-40B4-BE49-F238E27FC236}">
                  <a16:creationId xmlns:a16="http://schemas.microsoft.com/office/drawing/2014/main" id="{528ED98A-47E1-08AF-AE36-D5DC14E8DEB6}"/>
                </a:ext>
              </a:extLst>
            </p:cNvPr>
            <p:cNvSpPr>
              <a:spLocks/>
            </p:cNvSpPr>
            <p:nvPr/>
          </p:nvSpPr>
          <p:spPr bwMode="auto">
            <a:xfrm>
              <a:off x="3065" y="2448"/>
              <a:ext cx="64" cy="111"/>
            </a:xfrm>
            <a:custGeom>
              <a:avLst/>
              <a:gdLst>
                <a:gd name="T0" fmla="*/ 56 w 64"/>
                <a:gd name="T1" fmla="*/ 111 h 111"/>
                <a:gd name="T2" fmla="*/ 48 w 64"/>
                <a:gd name="T3" fmla="*/ 99 h 111"/>
                <a:gd name="T4" fmla="*/ 48 w 64"/>
                <a:gd name="T5" fmla="*/ 95 h 111"/>
                <a:gd name="T6" fmla="*/ 46 w 64"/>
                <a:gd name="T7" fmla="*/ 88 h 111"/>
                <a:gd name="T8" fmla="*/ 46 w 64"/>
                <a:gd name="T9" fmla="*/ 81 h 111"/>
                <a:gd name="T10" fmla="*/ 46 w 64"/>
                <a:gd name="T11" fmla="*/ 76 h 111"/>
                <a:gd name="T12" fmla="*/ 46 w 64"/>
                <a:gd name="T13" fmla="*/ 72 h 111"/>
                <a:gd name="T14" fmla="*/ 46 w 64"/>
                <a:gd name="T15" fmla="*/ 65 h 111"/>
                <a:gd name="T16" fmla="*/ 44 w 64"/>
                <a:gd name="T17" fmla="*/ 58 h 111"/>
                <a:gd name="T18" fmla="*/ 44 w 64"/>
                <a:gd name="T19" fmla="*/ 53 h 111"/>
                <a:gd name="T20" fmla="*/ 44 w 64"/>
                <a:gd name="T21" fmla="*/ 46 h 111"/>
                <a:gd name="T22" fmla="*/ 42 w 64"/>
                <a:gd name="T23" fmla="*/ 41 h 111"/>
                <a:gd name="T24" fmla="*/ 42 w 64"/>
                <a:gd name="T25" fmla="*/ 37 h 111"/>
                <a:gd name="T26" fmla="*/ 42 w 64"/>
                <a:gd name="T27" fmla="*/ 30 h 111"/>
                <a:gd name="T28" fmla="*/ 40 w 64"/>
                <a:gd name="T29" fmla="*/ 23 h 111"/>
                <a:gd name="T30" fmla="*/ 38 w 64"/>
                <a:gd name="T31" fmla="*/ 18 h 111"/>
                <a:gd name="T32" fmla="*/ 38 w 64"/>
                <a:gd name="T33" fmla="*/ 14 h 111"/>
                <a:gd name="T34" fmla="*/ 34 w 64"/>
                <a:gd name="T35" fmla="*/ 9 h 111"/>
                <a:gd name="T36" fmla="*/ 32 w 64"/>
                <a:gd name="T37" fmla="*/ 7 h 111"/>
                <a:gd name="T38" fmla="*/ 30 w 64"/>
                <a:gd name="T39" fmla="*/ 4 h 111"/>
                <a:gd name="T40" fmla="*/ 26 w 64"/>
                <a:gd name="T41" fmla="*/ 4 h 111"/>
                <a:gd name="T42" fmla="*/ 24 w 64"/>
                <a:gd name="T43" fmla="*/ 2 h 111"/>
                <a:gd name="T44" fmla="*/ 20 w 64"/>
                <a:gd name="T45" fmla="*/ 2 h 111"/>
                <a:gd name="T46" fmla="*/ 16 w 64"/>
                <a:gd name="T47" fmla="*/ 2 h 111"/>
                <a:gd name="T48" fmla="*/ 12 w 64"/>
                <a:gd name="T49" fmla="*/ 2 h 111"/>
                <a:gd name="T50" fmla="*/ 10 w 64"/>
                <a:gd name="T51" fmla="*/ 2 h 111"/>
                <a:gd name="T52" fmla="*/ 10 w 64"/>
                <a:gd name="T53" fmla="*/ 7 h 111"/>
                <a:gd name="T54" fmla="*/ 8 w 64"/>
                <a:gd name="T55" fmla="*/ 9 h 111"/>
                <a:gd name="T56" fmla="*/ 8 w 64"/>
                <a:gd name="T57" fmla="*/ 14 h 111"/>
                <a:gd name="T58" fmla="*/ 6 w 64"/>
                <a:gd name="T59" fmla="*/ 16 h 111"/>
                <a:gd name="T60" fmla="*/ 4 w 64"/>
                <a:gd name="T61" fmla="*/ 21 h 111"/>
                <a:gd name="T62" fmla="*/ 2 w 64"/>
                <a:gd name="T63" fmla="*/ 25 h 111"/>
                <a:gd name="T64" fmla="*/ 2 w 64"/>
                <a:gd name="T65" fmla="*/ 30 h 111"/>
                <a:gd name="T66" fmla="*/ 0 w 64"/>
                <a:gd name="T67" fmla="*/ 32 h 111"/>
                <a:gd name="T68" fmla="*/ 0 w 64"/>
                <a:gd name="T69" fmla="*/ 37 h 11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4"/>
                <a:gd name="T106" fmla="*/ 0 h 111"/>
                <a:gd name="T107" fmla="*/ 64 w 64"/>
                <a:gd name="T108" fmla="*/ 111 h 11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4" h="111">
                  <a:moveTo>
                    <a:pt x="64" y="111"/>
                  </a:moveTo>
                  <a:lnTo>
                    <a:pt x="56" y="111"/>
                  </a:lnTo>
                  <a:lnTo>
                    <a:pt x="50" y="102"/>
                  </a:lnTo>
                  <a:lnTo>
                    <a:pt x="48" y="99"/>
                  </a:lnTo>
                  <a:lnTo>
                    <a:pt x="48" y="97"/>
                  </a:lnTo>
                  <a:lnTo>
                    <a:pt x="48" y="95"/>
                  </a:lnTo>
                  <a:lnTo>
                    <a:pt x="46" y="90"/>
                  </a:lnTo>
                  <a:lnTo>
                    <a:pt x="46" y="88"/>
                  </a:lnTo>
                  <a:lnTo>
                    <a:pt x="46" y="86"/>
                  </a:lnTo>
                  <a:lnTo>
                    <a:pt x="46" y="81"/>
                  </a:lnTo>
                  <a:lnTo>
                    <a:pt x="46" y="79"/>
                  </a:lnTo>
                  <a:lnTo>
                    <a:pt x="46" y="76"/>
                  </a:lnTo>
                  <a:lnTo>
                    <a:pt x="46" y="74"/>
                  </a:lnTo>
                  <a:lnTo>
                    <a:pt x="46" y="72"/>
                  </a:lnTo>
                  <a:lnTo>
                    <a:pt x="46" y="67"/>
                  </a:lnTo>
                  <a:lnTo>
                    <a:pt x="46" y="65"/>
                  </a:lnTo>
                  <a:lnTo>
                    <a:pt x="46" y="62"/>
                  </a:lnTo>
                  <a:lnTo>
                    <a:pt x="44" y="58"/>
                  </a:lnTo>
                  <a:lnTo>
                    <a:pt x="44" y="55"/>
                  </a:lnTo>
                  <a:lnTo>
                    <a:pt x="44" y="53"/>
                  </a:lnTo>
                  <a:lnTo>
                    <a:pt x="44" y="48"/>
                  </a:lnTo>
                  <a:lnTo>
                    <a:pt x="44" y="46"/>
                  </a:lnTo>
                  <a:lnTo>
                    <a:pt x="44" y="44"/>
                  </a:lnTo>
                  <a:lnTo>
                    <a:pt x="42" y="41"/>
                  </a:lnTo>
                  <a:lnTo>
                    <a:pt x="42" y="39"/>
                  </a:lnTo>
                  <a:lnTo>
                    <a:pt x="42" y="37"/>
                  </a:lnTo>
                  <a:lnTo>
                    <a:pt x="42" y="32"/>
                  </a:lnTo>
                  <a:lnTo>
                    <a:pt x="42" y="30"/>
                  </a:lnTo>
                  <a:lnTo>
                    <a:pt x="40" y="28"/>
                  </a:lnTo>
                  <a:lnTo>
                    <a:pt x="40" y="23"/>
                  </a:lnTo>
                  <a:lnTo>
                    <a:pt x="40" y="21"/>
                  </a:lnTo>
                  <a:lnTo>
                    <a:pt x="38" y="18"/>
                  </a:lnTo>
                  <a:lnTo>
                    <a:pt x="38" y="16"/>
                  </a:lnTo>
                  <a:lnTo>
                    <a:pt x="38" y="14"/>
                  </a:lnTo>
                  <a:lnTo>
                    <a:pt x="36" y="9"/>
                  </a:lnTo>
                  <a:lnTo>
                    <a:pt x="34" y="9"/>
                  </a:lnTo>
                  <a:lnTo>
                    <a:pt x="32" y="9"/>
                  </a:lnTo>
                  <a:lnTo>
                    <a:pt x="32" y="7"/>
                  </a:lnTo>
                  <a:lnTo>
                    <a:pt x="30" y="7"/>
                  </a:lnTo>
                  <a:lnTo>
                    <a:pt x="30" y="4"/>
                  </a:lnTo>
                  <a:lnTo>
                    <a:pt x="28" y="4"/>
                  </a:lnTo>
                  <a:lnTo>
                    <a:pt x="26" y="4"/>
                  </a:lnTo>
                  <a:lnTo>
                    <a:pt x="24" y="4"/>
                  </a:lnTo>
                  <a:lnTo>
                    <a:pt x="24" y="2"/>
                  </a:lnTo>
                  <a:lnTo>
                    <a:pt x="22" y="2"/>
                  </a:lnTo>
                  <a:lnTo>
                    <a:pt x="20" y="2"/>
                  </a:lnTo>
                  <a:lnTo>
                    <a:pt x="18" y="2"/>
                  </a:lnTo>
                  <a:lnTo>
                    <a:pt x="16" y="2"/>
                  </a:lnTo>
                  <a:lnTo>
                    <a:pt x="14" y="2"/>
                  </a:lnTo>
                  <a:lnTo>
                    <a:pt x="12" y="2"/>
                  </a:lnTo>
                  <a:lnTo>
                    <a:pt x="12" y="0"/>
                  </a:lnTo>
                  <a:lnTo>
                    <a:pt x="10" y="2"/>
                  </a:lnTo>
                  <a:lnTo>
                    <a:pt x="10" y="4"/>
                  </a:lnTo>
                  <a:lnTo>
                    <a:pt x="10" y="7"/>
                  </a:lnTo>
                  <a:lnTo>
                    <a:pt x="10" y="9"/>
                  </a:lnTo>
                  <a:lnTo>
                    <a:pt x="8" y="9"/>
                  </a:lnTo>
                  <a:lnTo>
                    <a:pt x="8" y="11"/>
                  </a:lnTo>
                  <a:lnTo>
                    <a:pt x="8" y="14"/>
                  </a:lnTo>
                  <a:lnTo>
                    <a:pt x="6" y="14"/>
                  </a:lnTo>
                  <a:lnTo>
                    <a:pt x="6" y="16"/>
                  </a:lnTo>
                  <a:lnTo>
                    <a:pt x="4" y="18"/>
                  </a:lnTo>
                  <a:lnTo>
                    <a:pt x="4" y="21"/>
                  </a:lnTo>
                  <a:lnTo>
                    <a:pt x="2" y="23"/>
                  </a:lnTo>
                  <a:lnTo>
                    <a:pt x="2" y="25"/>
                  </a:lnTo>
                  <a:lnTo>
                    <a:pt x="2" y="28"/>
                  </a:lnTo>
                  <a:lnTo>
                    <a:pt x="2" y="30"/>
                  </a:lnTo>
                  <a:lnTo>
                    <a:pt x="0" y="30"/>
                  </a:lnTo>
                  <a:lnTo>
                    <a:pt x="0" y="32"/>
                  </a:lnTo>
                  <a:lnTo>
                    <a:pt x="0" y="35"/>
                  </a:lnTo>
                  <a:lnTo>
                    <a:pt x="0" y="37"/>
                  </a:lnTo>
                  <a:lnTo>
                    <a:pt x="0" y="39"/>
                  </a:lnTo>
                </a:path>
              </a:pathLst>
            </a:custGeom>
            <a:noFill/>
            <a:ln w="508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50" name="Freeform 52">
              <a:extLst>
                <a:ext uri="{FF2B5EF4-FFF2-40B4-BE49-F238E27FC236}">
                  <a16:creationId xmlns:a16="http://schemas.microsoft.com/office/drawing/2014/main" id="{03605BDF-5E8B-321C-138D-FF1E3DC1EF17}"/>
                </a:ext>
              </a:extLst>
            </p:cNvPr>
            <p:cNvSpPr>
              <a:spLocks/>
            </p:cNvSpPr>
            <p:nvPr/>
          </p:nvSpPr>
          <p:spPr bwMode="auto">
            <a:xfrm>
              <a:off x="3061" y="2492"/>
              <a:ext cx="26" cy="123"/>
            </a:xfrm>
            <a:custGeom>
              <a:avLst/>
              <a:gdLst>
                <a:gd name="T0" fmla="*/ 4 w 26"/>
                <a:gd name="T1" fmla="*/ 0 h 123"/>
                <a:gd name="T2" fmla="*/ 4 w 26"/>
                <a:gd name="T3" fmla="*/ 2 h 123"/>
                <a:gd name="T4" fmla="*/ 4 w 26"/>
                <a:gd name="T5" fmla="*/ 4 h 123"/>
                <a:gd name="T6" fmla="*/ 6 w 26"/>
                <a:gd name="T7" fmla="*/ 7 h 123"/>
                <a:gd name="T8" fmla="*/ 6 w 26"/>
                <a:gd name="T9" fmla="*/ 9 h 123"/>
                <a:gd name="T10" fmla="*/ 6 w 26"/>
                <a:gd name="T11" fmla="*/ 11 h 123"/>
                <a:gd name="T12" fmla="*/ 6 w 26"/>
                <a:gd name="T13" fmla="*/ 14 h 123"/>
                <a:gd name="T14" fmla="*/ 6 w 26"/>
                <a:gd name="T15" fmla="*/ 18 h 123"/>
                <a:gd name="T16" fmla="*/ 6 w 26"/>
                <a:gd name="T17" fmla="*/ 21 h 123"/>
                <a:gd name="T18" fmla="*/ 6 w 26"/>
                <a:gd name="T19" fmla="*/ 23 h 123"/>
                <a:gd name="T20" fmla="*/ 6 w 26"/>
                <a:gd name="T21" fmla="*/ 25 h 123"/>
                <a:gd name="T22" fmla="*/ 6 w 26"/>
                <a:gd name="T23" fmla="*/ 28 h 123"/>
                <a:gd name="T24" fmla="*/ 6 w 26"/>
                <a:gd name="T25" fmla="*/ 30 h 123"/>
                <a:gd name="T26" fmla="*/ 6 w 26"/>
                <a:gd name="T27" fmla="*/ 32 h 123"/>
                <a:gd name="T28" fmla="*/ 6 w 26"/>
                <a:gd name="T29" fmla="*/ 35 h 123"/>
                <a:gd name="T30" fmla="*/ 6 w 26"/>
                <a:gd name="T31" fmla="*/ 37 h 123"/>
                <a:gd name="T32" fmla="*/ 6 w 26"/>
                <a:gd name="T33" fmla="*/ 39 h 123"/>
                <a:gd name="T34" fmla="*/ 6 w 26"/>
                <a:gd name="T35" fmla="*/ 42 h 123"/>
                <a:gd name="T36" fmla="*/ 6 w 26"/>
                <a:gd name="T37" fmla="*/ 44 h 123"/>
                <a:gd name="T38" fmla="*/ 6 w 26"/>
                <a:gd name="T39" fmla="*/ 46 h 123"/>
                <a:gd name="T40" fmla="*/ 6 w 26"/>
                <a:gd name="T41" fmla="*/ 48 h 123"/>
                <a:gd name="T42" fmla="*/ 6 w 26"/>
                <a:gd name="T43" fmla="*/ 51 h 123"/>
                <a:gd name="T44" fmla="*/ 6 w 26"/>
                <a:gd name="T45" fmla="*/ 53 h 123"/>
                <a:gd name="T46" fmla="*/ 6 w 26"/>
                <a:gd name="T47" fmla="*/ 55 h 123"/>
                <a:gd name="T48" fmla="*/ 4 w 26"/>
                <a:gd name="T49" fmla="*/ 55 h 123"/>
                <a:gd name="T50" fmla="*/ 4 w 26"/>
                <a:gd name="T51" fmla="*/ 58 h 123"/>
                <a:gd name="T52" fmla="*/ 4 w 26"/>
                <a:gd name="T53" fmla="*/ 60 h 123"/>
                <a:gd name="T54" fmla="*/ 4 w 26"/>
                <a:gd name="T55" fmla="*/ 62 h 123"/>
                <a:gd name="T56" fmla="*/ 2 w 26"/>
                <a:gd name="T57" fmla="*/ 62 h 123"/>
                <a:gd name="T58" fmla="*/ 2 w 26"/>
                <a:gd name="T59" fmla="*/ 65 h 123"/>
                <a:gd name="T60" fmla="*/ 0 w 26"/>
                <a:gd name="T61" fmla="*/ 65 h 123"/>
                <a:gd name="T62" fmla="*/ 0 w 26"/>
                <a:gd name="T63" fmla="*/ 67 h 123"/>
                <a:gd name="T64" fmla="*/ 0 w 26"/>
                <a:gd name="T65" fmla="*/ 69 h 123"/>
                <a:gd name="T66" fmla="*/ 0 w 26"/>
                <a:gd name="T67" fmla="*/ 72 h 123"/>
                <a:gd name="T68" fmla="*/ 0 w 26"/>
                <a:gd name="T69" fmla="*/ 74 h 123"/>
                <a:gd name="T70" fmla="*/ 0 w 26"/>
                <a:gd name="T71" fmla="*/ 76 h 123"/>
                <a:gd name="T72" fmla="*/ 0 w 26"/>
                <a:gd name="T73" fmla="*/ 79 h 123"/>
                <a:gd name="T74" fmla="*/ 0 w 26"/>
                <a:gd name="T75" fmla="*/ 81 h 123"/>
                <a:gd name="T76" fmla="*/ 0 w 26"/>
                <a:gd name="T77" fmla="*/ 83 h 123"/>
                <a:gd name="T78" fmla="*/ 0 w 26"/>
                <a:gd name="T79" fmla="*/ 86 h 123"/>
                <a:gd name="T80" fmla="*/ 0 w 26"/>
                <a:gd name="T81" fmla="*/ 88 h 123"/>
                <a:gd name="T82" fmla="*/ 0 w 26"/>
                <a:gd name="T83" fmla="*/ 90 h 123"/>
                <a:gd name="T84" fmla="*/ 0 w 26"/>
                <a:gd name="T85" fmla="*/ 92 h 123"/>
                <a:gd name="T86" fmla="*/ 8 w 26"/>
                <a:gd name="T87" fmla="*/ 102 h 123"/>
                <a:gd name="T88" fmla="*/ 18 w 26"/>
                <a:gd name="T89" fmla="*/ 111 h 123"/>
                <a:gd name="T90" fmla="*/ 22 w 26"/>
                <a:gd name="T91" fmla="*/ 118 h 123"/>
                <a:gd name="T92" fmla="*/ 26 w 26"/>
                <a:gd name="T93" fmla="*/ 123 h 12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6"/>
                <a:gd name="T142" fmla="*/ 0 h 123"/>
                <a:gd name="T143" fmla="*/ 26 w 26"/>
                <a:gd name="T144" fmla="*/ 123 h 12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6" h="123">
                  <a:moveTo>
                    <a:pt x="4" y="0"/>
                  </a:moveTo>
                  <a:lnTo>
                    <a:pt x="4" y="2"/>
                  </a:lnTo>
                  <a:lnTo>
                    <a:pt x="4" y="4"/>
                  </a:lnTo>
                  <a:lnTo>
                    <a:pt x="6" y="7"/>
                  </a:lnTo>
                  <a:lnTo>
                    <a:pt x="6" y="9"/>
                  </a:lnTo>
                  <a:lnTo>
                    <a:pt x="6" y="11"/>
                  </a:lnTo>
                  <a:lnTo>
                    <a:pt x="6" y="14"/>
                  </a:lnTo>
                  <a:lnTo>
                    <a:pt x="6" y="18"/>
                  </a:lnTo>
                  <a:lnTo>
                    <a:pt x="6" y="21"/>
                  </a:lnTo>
                  <a:lnTo>
                    <a:pt x="6" y="23"/>
                  </a:lnTo>
                  <a:lnTo>
                    <a:pt x="6" y="25"/>
                  </a:lnTo>
                  <a:lnTo>
                    <a:pt x="6" y="28"/>
                  </a:lnTo>
                  <a:lnTo>
                    <a:pt x="6" y="30"/>
                  </a:lnTo>
                  <a:lnTo>
                    <a:pt x="6" y="32"/>
                  </a:lnTo>
                  <a:lnTo>
                    <a:pt x="6" y="35"/>
                  </a:lnTo>
                  <a:lnTo>
                    <a:pt x="6" y="37"/>
                  </a:lnTo>
                  <a:lnTo>
                    <a:pt x="6" y="39"/>
                  </a:lnTo>
                  <a:lnTo>
                    <a:pt x="6" y="42"/>
                  </a:lnTo>
                  <a:lnTo>
                    <a:pt x="6" y="44"/>
                  </a:lnTo>
                  <a:lnTo>
                    <a:pt x="6" y="46"/>
                  </a:lnTo>
                  <a:lnTo>
                    <a:pt x="6" y="48"/>
                  </a:lnTo>
                  <a:lnTo>
                    <a:pt x="6" y="51"/>
                  </a:lnTo>
                  <a:lnTo>
                    <a:pt x="6" y="53"/>
                  </a:lnTo>
                  <a:lnTo>
                    <a:pt x="6" y="55"/>
                  </a:lnTo>
                  <a:lnTo>
                    <a:pt x="4" y="55"/>
                  </a:lnTo>
                  <a:lnTo>
                    <a:pt x="4" y="58"/>
                  </a:lnTo>
                  <a:lnTo>
                    <a:pt x="4" y="60"/>
                  </a:lnTo>
                  <a:lnTo>
                    <a:pt x="4" y="62"/>
                  </a:lnTo>
                  <a:lnTo>
                    <a:pt x="2" y="62"/>
                  </a:lnTo>
                  <a:lnTo>
                    <a:pt x="2" y="65"/>
                  </a:lnTo>
                  <a:lnTo>
                    <a:pt x="0" y="65"/>
                  </a:lnTo>
                  <a:lnTo>
                    <a:pt x="0" y="67"/>
                  </a:lnTo>
                  <a:lnTo>
                    <a:pt x="0" y="69"/>
                  </a:lnTo>
                  <a:lnTo>
                    <a:pt x="0" y="72"/>
                  </a:lnTo>
                  <a:lnTo>
                    <a:pt x="0" y="74"/>
                  </a:lnTo>
                  <a:lnTo>
                    <a:pt x="0" y="76"/>
                  </a:lnTo>
                  <a:lnTo>
                    <a:pt x="0" y="79"/>
                  </a:lnTo>
                  <a:lnTo>
                    <a:pt x="0" y="81"/>
                  </a:lnTo>
                  <a:lnTo>
                    <a:pt x="0" y="83"/>
                  </a:lnTo>
                  <a:lnTo>
                    <a:pt x="0" y="86"/>
                  </a:lnTo>
                  <a:lnTo>
                    <a:pt x="0" y="88"/>
                  </a:lnTo>
                  <a:lnTo>
                    <a:pt x="0" y="90"/>
                  </a:lnTo>
                  <a:lnTo>
                    <a:pt x="0" y="92"/>
                  </a:lnTo>
                  <a:lnTo>
                    <a:pt x="8" y="102"/>
                  </a:lnTo>
                  <a:lnTo>
                    <a:pt x="18" y="111"/>
                  </a:lnTo>
                  <a:lnTo>
                    <a:pt x="22" y="118"/>
                  </a:lnTo>
                  <a:lnTo>
                    <a:pt x="26" y="123"/>
                  </a:lnTo>
                </a:path>
              </a:pathLst>
            </a:custGeom>
            <a:noFill/>
            <a:ln w="508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51" name="Freeform 53">
              <a:extLst>
                <a:ext uri="{FF2B5EF4-FFF2-40B4-BE49-F238E27FC236}">
                  <a16:creationId xmlns:a16="http://schemas.microsoft.com/office/drawing/2014/main" id="{2BE2C01A-666E-6724-1F66-C9D2FD7D247E}"/>
                </a:ext>
              </a:extLst>
            </p:cNvPr>
            <p:cNvSpPr>
              <a:spLocks/>
            </p:cNvSpPr>
            <p:nvPr/>
          </p:nvSpPr>
          <p:spPr bwMode="auto">
            <a:xfrm>
              <a:off x="3091" y="2559"/>
              <a:ext cx="36" cy="58"/>
            </a:xfrm>
            <a:custGeom>
              <a:avLst/>
              <a:gdLst>
                <a:gd name="T0" fmla="*/ 0 w 36"/>
                <a:gd name="T1" fmla="*/ 58 h 58"/>
                <a:gd name="T2" fmla="*/ 10 w 36"/>
                <a:gd name="T3" fmla="*/ 56 h 58"/>
                <a:gd name="T4" fmla="*/ 10 w 36"/>
                <a:gd name="T5" fmla="*/ 53 h 58"/>
                <a:gd name="T6" fmla="*/ 12 w 36"/>
                <a:gd name="T7" fmla="*/ 51 h 58"/>
                <a:gd name="T8" fmla="*/ 12 w 36"/>
                <a:gd name="T9" fmla="*/ 49 h 58"/>
                <a:gd name="T10" fmla="*/ 14 w 36"/>
                <a:gd name="T11" fmla="*/ 49 h 58"/>
                <a:gd name="T12" fmla="*/ 14 w 36"/>
                <a:gd name="T13" fmla="*/ 46 h 58"/>
                <a:gd name="T14" fmla="*/ 14 w 36"/>
                <a:gd name="T15" fmla="*/ 44 h 58"/>
                <a:gd name="T16" fmla="*/ 16 w 36"/>
                <a:gd name="T17" fmla="*/ 44 h 58"/>
                <a:gd name="T18" fmla="*/ 16 w 36"/>
                <a:gd name="T19" fmla="*/ 42 h 58"/>
                <a:gd name="T20" fmla="*/ 18 w 36"/>
                <a:gd name="T21" fmla="*/ 42 h 58"/>
                <a:gd name="T22" fmla="*/ 20 w 36"/>
                <a:gd name="T23" fmla="*/ 39 h 58"/>
                <a:gd name="T24" fmla="*/ 22 w 36"/>
                <a:gd name="T25" fmla="*/ 37 h 58"/>
                <a:gd name="T26" fmla="*/ 22 w 36"/>
                <a:gd name="T27" fmla="*/ 35 h 58"/>
                <a:gd name="T28" fmla="*/ 24 w 36"/>
                <a:gd name="T29" fmla="*/ 35 h 58"/>
                <a:gd name="T30" fmla="*/ 26 w 36"/>
                <a:gd name="T31" fmla="*/ 32 h 58"/>
                <a:gd name="T32" fmla="*/ 28 w 36"/>
                <a:gd name="T33" fmla="*/ 30 h 58"/>
                <a:gd name="T34" fmla="*/ 30 w 36"/>
                <a:gd name="T35" fmla="*/ 30 h 58"/>
                <a:gd name="T36" fmla="*/ 30 w 36"/>
                <a:gd name="T37" fmla="*/ 28 h 58"/>
                <a:gd name="T38" fmla="*/ 30 w 36"/>
                <a:gd name="T39" fmla="*/ 25 h 58"/>
                <a:gd name="T40" fmla="*/ 32 w 36"/>
                <a:gd name="T41" fmla="*/ 25 h 58"/>
                <a:gd name="T42" fmla="*/ 32 w 36"/>
                <a:gd name="T43" fmla="*/ 23 h 58"/>
                <a:gd name="T44" fmla="*/ 34 w 36"/>
                <a:gd name="T45" fmla="*/ 23 h 58"/>
                <a:gd name="T46" fmla="*/ 36 w 36"/>
                <a:gd name="T47" fmla="*/ 21 h 58"/>
                <a:gd name="T48" fmla="*/ 36 w 36"/>
                <a:gd name="T49" fmla="*/ 7 h 58"/>
                <a:gd name="T50" fmla="*/ 34 w 36"/>
                <a:gd name="T51" fmla="*/ 0 h 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6"/>
                <a:gd name="T79" fmla="*/ 0 h 58"/>
                <a:gd name="T80" fmla="*/ 36 w 36"/>
                <a:gd name="T81" fmla="*/ 58 h 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6" h="58">
                  <a:moveTo>
                    <a:pt x="0" y="58"/>
                  </a:moveTo>
                  <a:lnTo>
                    <a:pt x="10" y="56"/>
                  </a:lnTo>
                  <a:lnTo>
                    <a:pt x="10" y="53"/>
                  </a:lnTo>
                  <a:lnTo>
                    <a:pt x="12" y="51"/>
                  </a:lnTo>
                  <a:lnTo>
                    <a:pt x="12" y="49"/>
                  </a:lnTo>
                  <a:lnTo>
                    <a:pt x="14" y="49"/>
                  </a:lnTo>
                  <a:lnTo>
                    <a:pt x="14" y="46"/>
                  </a:lnTo>
                  <a:lnTo>
                    <a:pt x="14" y="44"/>
                  </a:lnTo>
                  <a:lnTo>
                    <a:pt x="16" y="44"/>
                  </a:lnTo>
                  <a:lnTo>
                    <a:pt x="16" y="42"/>
                  </a:lnTo>
                  <a:lnTo>
                    <a:pt x="18" y="42"/>
                  </a:lnTo>
                  <a:lnTo>
                    <a:pt x="20" y="39"/>
                  </a:lnTo>
                  <a:lnTo>
                    <a:pt x="22" y="37"/>
                  </a:lnTo>
                  <a:lnTo>
                    <a:pt x="22" y="35"/>
                  </a:lnTo>
                  <a:lnTo>
                    <a:pt x="24" y="35"/>
                  </a:lnTo>
                  <a:lnTo>
                    <a:pt x="26" y="32"/>
                  </a:lnTo>
                  <a:lnTo>
                    <a:pt x="28" y="30"/>
                  </a:lnTo>
                  <a:lnTo>
                    <a:pt x="30" y="30"/>
                  </a:lnTo>
                  <a:lnTo>
                    <a:pt x="30" y="28"/>
                  </a:lnTo>
                  <a:lnTo>
                    <a:pt x="30" y="25"/>
                  </a:lnTo>
                  <a:lnTo>
                    <a:pt x="32" y="25"/>
                  </a:lnTo>
                  <a:lnTo>
                    <a:pt x="32" y="23"/>
                  </a:lnTo>
                  <a:lnTo>
                    <a:pt x="34" y="23"/>
                  </a:lnTo>
                  <a:lnTo>
                    <a:pt x="36" y="21"/>
                  </a:lnTo>
                  <a:lnTo>
                    <a:pt x="36" y="7"/>
                  </a:lnTo>
                  <a:lnTo>
                    <a:pt x="34" y="0"/>
                  </a:lnTo>
                </a:path>
              </a:pathLst>
            </a:custGeom>
            <a:noFill/>
            <a:ln w="508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52" name="Freeform 54">
              <a:extLst>
                <a:ext uri="{FF2B5EF4-FFF2-40B4-BE49-F238E27FC236}">
                  <a16:creationId xmlns:a16="http://schemas.microsoft.com/office/drawing/2014/main" id="{73BC9561-61C4-6875-E04A-E0F683DB47EB}"/>
                </a:ext>
              </a:extLst>
            </p:cNvPr>
            <p:cNvSpPr>
              <a:spLocks/>
            </p:cNvSpPr>
            <p:nvPr/>
          </p:nvSpPr>
          <p:spPr bwMode="auto">
            <a:xfrm>
              <a:off x="3131" y="2524"/>
              <a:ext cx="66" cy="35"/>
            </a:xfrm>
            <a:custGeom>
              <a:avLst/>
              <a:gdLst>
                <a:gd name="T0" fmla="*/ 66 w 66"/>
                <a:gd name="T1" fmla="*/ 0 h 35"/>
                <a:gd name="T2" fmla="*/ 60 w 66"/>
                <a:gd name="T3" fmla="*/ 12 h 35"/>
                <a:gd name="T4" fmla="*/ 50 w 66"/>
                <a:gd name="T5" fmla="*/ 16 h 35"/>
                <a:gd name="T6" fmla="*/ 48 w 66"/>
                <a:gd name="T7" fmla="*/ 12 h 35"/>
                <a:gd name="T8" fmla="*/ 42 w 66"/>
                <a:gd name="T9" fmla="*/ 12 h 35"/>
                <a:gd name="T10" fmla="*/ 40 w 66"/>
                <a:gd name="T11" fmla="*/ 14 h 35"/>
                <a:gd name="T12" fmla="*/ 38 w 66"/>
                <a:gd name="T13" fmla="*/ 14 h 35"/>
                <a:gd name="T14" fmla="*/ 36 w 66"/>
                <a:gd name="T15" fmla="*/ 14 h 35"/>
                <a:gd name="T16" fmla="*/ 34 w 66"/>
                <a:gd name="T17" fmla="*/ 16 h 35"/>
                <a:gd name="T18" fmla="*/ 32 w 66"/>
                <a:gd name="T19" fmla="*/ 16 h 35"/>
                <a:gd name="T20" fmla="*/ 30 w 66"/>
                <a:gd name="T21" fmla="*/ 19 h 35"/>
                <a:gd name="T22" fmla="*/ 28 w 66"/>
                <a:gd name="T23" fmla="*/ 19 h 35"/>
                <a:gd name="T24" fmla="*/ 26 w 66"/>
                <a:gd name="T25" fmla="*/ 21 h 35"/>
                <a:gd name="T26" fmla="*/ 24 w 66"/>
                <a:gd name="T27" fmla="*/ 21 h 35"/>
                <a:gd name="T28" fmla="*/ 22 w 66"/>
                <a:gd name="T29" fmla="*/ 23 h 35"/>
                <a:gd name="T30" fmla="*/ 20 w 66"/>
                <a:gd name="T31" fmla="*/ 23 h 35"/>
                <a:gd name="T32" fmla="*/ 18 w 66"/>
                <a:gd name="T33" fmla="*/ 23 h 35"/>
                <a:gd name="T34" fmla="*/ 18 w 66"/>
                <a:gd name="T35" fmla="*/ 26 h 35"/>
                <a:gd name="T36" fmla="*/ 16 w 66"/>
                <a:gd name="T37" fmla="*/ 26 h 35"/>
                <a:gd name="T38" fmla="*/ 14 w 66"/>
                <a:gd name="T39" fmla="*/ 28 h 35"/>
                <a:gd name="T40" fmla="*/ 12 w 66"/>
                <a:gd name="T41" fmla="*/ 28 h 35"/>
                <a:gd name="T42" fmla="*/ 12 w 66"/>
                <a:gd name="T43" fmla="*/ 30 h 35"/>
                <a:gd name="T44" fmla="*/ 10 w 66"/>
                <a:gd name="T45" fmla="*/ 30 h 35"/>
                <a:gd name="T46" fmla="*/ 10 w 66"/>
                <a:gd name="T47" fmla="*/ 33 h 35"/>
                <a:gd name="T48" fmla="*/ 8 w 66"/>
                <a:gd name="T49" fmla="*/ 33 h 35"/>
                <a:gd name="T50" fmla="*/ 6 w 66"/>
                <a:gd name="T51" fmla="*/ 33 h 35"/>
                <a:gd name="T52" fmla="*/ 0 w 66"/>
                <a:gd name="T53" fmla="*/ 35 h 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6"/>
                <a:gd name="T82" fmla="*/ 0 h 35"/>
                <a:gd name="T83" fmla="*/ 66 w 66"/>
                <a:gd name="T84" fmla="*/ 35 h 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6" h="35">
                  <a:moveTo>
                    <a:pt x="66" y="0"/>
                  </a:moveTo>
                  <a:lnTo>
                    <a:pt x="60" y="12"/>
                  </a:lnTo>
                  <a:lnTo>
                    <a:pt x="50" y="16"/>
                  </a:lnTo>
                  <a:lnTo>
                    <a:pt x="48" y="12"/>
                  </a:lnTo>
                  <a:lnTo>
                    <a:pt x="42" y="12"/>
                  </a:lnTo>
                  <a:lnTo>
                    <a:pt x="40" y="14"/>
                  </a:lnTo>
                  <a:lnTo>
                    <a:pt x="38" y="14"/>
                  </a:lnTo>
                  <a:lnTo>
                    <a:pt x="36" y="14"/>
                  </a:lnTo>
                  <a:lnTo>
                    <a:pt x="34" y="16"/>
                  </a:lnTo>
                  <a:lnTo>
                    <a:pt x="32" y="16"/>
                  </a:lnTo>
                  <a:lnTo>
                    <a:pt x="30" y="19"/>
                  </a:lnTo>
                  <a:lnTo>
                    <a:pt x="28" y="19"/>
                  </a:lnTo>
                  <a:lnTo>
                    <a:pt x="26" y="21"/>
                  </a:lnTo>
                  <a:lnTo>
                    <a:pt x="24" y="21"/>
                  </a:lnTo>
                  <a:lnTo>
                    <a:pt x="22" y="23"/>
                  </a:lnTo>
                  <a:lnTo>
                    <a:pt x="20" y="23"/>
                  </a:lnTo>
                  <a:lnTo>
                    <a:pt x="18" y="23"/>
                  </a:lnTo>
                  <a:lnTo>
                    <a:pt x="18" y="26"/>
                  </a:lnTo>
                  <a:lnTo>
                    <a:pt x="16" y="26"/>
                  </a:lnTo>
                  <a:lnTo>
                    <a:pt x="14" y="28"/>
                  </a:lnTo>
                  <a:lnTo>
                    <a:pt x="12" y="28"/>
                  </a:lnTo>
                  <a:lnTo>
                    <a:pt x="12" y="30"/>
                  </a:lnTo>
                  <a:lnTo>
                    <a:pt x="10" y="30"/>
                  </a:lnTo>
                  <a:lnTo>
                    <a:pt x="10" y="33"/>
                  </a:lnTo>
                  <a:lnTo>
                    <a:pt x="8" y="33"/>
                  </a:lnTo>
                  <a:lnTo>
                    <a:pt x="6" y="33"/>
                  </a:lnTo>
                  <a:lnTo>
                    <a:pt x="0" y="35"/>
                  </a:lnTo>
                </a:path>
              </a:pathLst>
            </a:custGeom>
            <a:noFill/>
            <a:ln w="508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53" name="Freeform 55">
              <a:extLst>
                <a:ext uri="{FF2B5EF4-FFF2-40B4-BE49-F238E27FC236}">
                  <a16:creationId xmlns:a16="http://schemas.microsoft.com/office/drawing/2014/main" id="{4653D8E4-F5A3-C547-8066-D9233168E33D}"/>
                </a:ext>
              </a:extLst>
            </p:cNvPr>
            <p:cNvSpPr>
              <a:spLocks/>
            </p:cNvSpPr>
            <p:nvPr/>
          </p:nvSpPr>
          <p:spPr bwMode="auto">
            <a:xfrm>
              <a:off x="3177" y="2369"/>
              <a:ext cx="24" cy="153"/>
            </a:xfrm>
            <a:custGeom>
              <a:avLst/>
              <a:gdLst>
                <a:gd name="T0" fmla="*/ 20 w 24"/>
                <a:gd name="T1" fmla="*/ 153 h 153"/>
                <a:gd name="T2" fmla="*/ 24 w 24"/>
                <a:gd name="T3" fmla="*/ 137 h 153"/>
                <a:gd name="T4" fmla="*/ 22 w 24"/>
                <a:gd name="T5" fmla="*/ 134 h 153"/>
                <a:gd name="T6" fmla="*/ 20 w 24"/>
                <a:gd name="T7" fmla="*/ 132 h 153"/>
                <a:gd name="T8" fmla="*/ 20 w 24"/>
                <a:gd name="T9" fmla="*/ 130 h 153"/>
                <a:gd name="T10" fmla="*/ 18 w 24"/>
                <a:gd name="T11" fmla="*/ 127 h 153"/>
                <a:gd name="T12" fmla="*/ 16 w 24"/>
                <a:gd name="T13" fmla="*/ 125 h 153"/>
                <a:gd name="T14" fmla="*/ 16 w 24"/>
                <a:gd name="T15" fmla="*/ 123 h 153"/>
                <a:gd name="T16" fmla="*/ 14 w 24"/>
                <a:gd name="T17" fmla="*/ 118 h 153"/>
                <a:gd name="T18" fmla="*/ 12 w 24"/>
                <a:gd name="T19" fmla="*/ 118 h 153"/>
                <a:gd name="T20" fmla="*/ 12 w 24"/>
                <a:gd name="T21" fmla="*/ 116 h 153"/>
                <a:gd name="T22" fmla="*/ 10 w 24"/>
                <a:gd name="T23" fmla="*/ 111 h 153"/>
                <a:gd name="T24" fmla="*/ 10 w 24"/>
                <a:gd name="T25" fmla="*/ 109 h 153"/>
                <a:gd name="T26" fmla="*/ 8 w 24"/>
                <a:gd name="T27" fmla="*/ 107 h 153"/>
                <a:gd name="T28" fmla="*/ 6 w 24"/>
                <a:gd name="T29" fmla="*/ 104 h 153"/>
                <a:gd name="T30" fmla="*/ 4 w 24"/>
                <a:gd name="T31" fmla="*/ 102 h 153"/>
                <a:gd name="T32" fmla="*/ 4 w 24"/>
                <a:gd name="T33" fmla="*/ 100 h 153"/>
                <a:gd name="T34" fmla="*/ 4 w 24"/>
                <a:gd name="T35" fmla="*/ 97 h 153"/>
                <a:gd name="T36" fmla="*/ 2 w 24"/>
                <a:gd name="T37" fmla="*/ 95 h 153"/>
                <a:gd name="T38" fmla="*/ 2 w 24"/>
                <a:gd name="T39" fmla="*/ 93 h 153"/>
                <a:gd name="T40" fmla="*/ 2 w 24"/>
                <a:gd name="T41" fmla="*/ 90 h 153"/>
                <a:gd name="T42" fmla="*/ 0 w 24"/>
                <a:gd name="T43" fmla="*/ 88 h 153"/>
                <a:gd name="T44" fmla="*/ 0 w 24"/>
                <a:gd name="T45" fmla="*/ 86 h 153"/>
                <a:gd name="T46" fmla="*/ 0 w 24"/>
                <a:gd name="T47" fmla="*/ 83 h 153"/>
                <a:gd name="T48" fmla="*/ 0 w 24"/>
                <a:gd name="T49" fmla="*/ 81 h 153"/>
                <a:gd name="T50" fmla="*/ 0 w 24"/>
                <a:gd name="T51" fmla="*/ 79 h 153"/>
                <a:gd name="T52" fmla="*/ 0 w 24"/>
                <a:gd name="T53" fmla="*/ 76 h 153"/>
                <a:gd name="T54" fmla="*/ 0 w 24"/>
                <a:gd name="T55" fmla="*/ 74 h 153"/>
                <a:gd name="T56" fmla="*/ 2 w 24"/>
                <a:gd name="T57" fmla="*/ 72 h 153"/>
                <a:gd name="T58" fmla="*/ 2 w 24"/>
                <a:gd name="T59" fmla="*/ 67 h 153"/>
                <a:gd name="T60" fmla="*/ 4 w 24"/>
                <a:gd name="T61" fmla="*/ 65 h 153"/>
                <a:gd name="T62" fmla="*/ 4 w 24"/>
                <a:gd name="T63" fmla="*/ 63 h 153"/>
                <a:gd name="T64" fmla="*/ 8 w 24"/>
                <a:gd name="T65" fmla="*/ 60 h 153"/>
                <a:gd name="T66" fmla="*/ 10 w 24"/>
                <a:gd name="T67" fmla="*/ 58 h 153"/>
                <a:gd name="T68" fmla="*/ 18 w 24"/>
                <a:gd name="T69" fmla="*/ 49 h 153"/>
                <a:gd name="T70" fmla="*/ 12 w 24"/>
                <a:gd name="T71" fmla="*/ 39 h 153"/>
                <a:gd name="T72" fmla="*/ 10 w 24"/>
                <a:gd name="T73" fmla="*/ 37 h 153"/>
                <a:gd name="T74" fmla="*/ 8 w 24"/>
                <a:gd name="T75" fmla="*/ 35 h 153"/>
                <a:gd name="T76" fmla="*/ 8 w 24"/>
                <a:gd name="T77" fmla="*/ 32 h 153"/>
                <a:gd name="T78" fmla="*/ 6 w 24"/>
                <a:gd name="T79" fmla="*/ 30 h 153"/>
                <a:gd name="T80" fmla="*/ 4 w 24"/>
                <a:gd name="T81" fmla="*/ 30 h 153"/>
                <a:gd name="T82" fmla="*/ 4 w 24"/>
                <a:gd name="T83" fmla="*/ 28 h 153"/>
                <a:gd name="T84" fmla="*/ 4 w 24"/>
                <a:gd name="T85" fmla="*/ 25 h 153"/>
                <a:gd name="T86" fmla="*/ 2 w 24"/>
                <a:gd name="T87" fmla="*/ 25 h 153"/>
                <a:gd name="T88" fmla="*/ 2 w 24"/>
                <a:gd name="T89" fmla="*/ 23 h 153"/>
                <a:gd name="T90" fmla="*/ 2 w 24"/>
                <a:gd name="T91" fmla="*/ 21 h 153"/>
                <a:gd name="T92" fmla="*/ 2 w 24"/>
                <a:gd name="T93" fmla="*/ 19 h 153"/>
                <a:gd name="T94" fmla="*/ 2 w 24"/>
                <a:gd name="T95" fmla="*/ 16 h 153"/>
                <a:gd name="T96" fmla="*/ 2 w 24"/>
                <a:gd name="T97" fmla="*/ 14 h 153"/>
                <a:gd name="T98" fmla="*/ 2 w 24"/>
                <a:gd name="T99" fmla="*/ 12 h 153"/>
                <a:gd name="T100" fmla="*/ 2 w 24"/>
                <a:gd name="T101" fmla="*/ 9 h 153"/>
                <a:gd name="T102" fmla="*/ 4 w 24"/>
                <a:gd name="T103" fmla="*/ 9 h 153"/>
                <a:gd name="T104" fmla="*/ 4 w 24"/>
                <a:gd name="T105" fmla="*/ 7 h 153"/>
                <a:gd name="T106" fmla="*/ 4 w 24"/>
                <a:gd name="T107" fmla="*/ 5 h 153"/>
                <a:gd name="T108" fmla="*/ 6 w 24"/>
                <a:gd name="T109" fmla="*/ 5 h 153"/>
                <a:gd name="T110" fmla="*/ 8 w 24"/>
                <a:gd name="T111" fmla="*/ 5 h 153"/>
                <a:gd name="T112" fmla="*/ 8 w 24"/>
                <a:gd name="T113" fmla="*/ 2 h 153"/>
                <a:gd name="T114" fmla="*/ 8 w 24"/>
                <a:gd name="T115" fmla="*/ 0 h 1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4"/>
                <a:gd name="T175" fmla="*/ 0 h 153"/>
                <a:gd name="T176" fmla="*/ 24 w 24"/>
                <a:gd name="T177" fmla="*/ 153 h 15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4" h="153">
                  <a:moveTo>
                    <a:pt x="20" y="153"/>
                  </a:moveTo>
                  <a:lnTo>
                    <a:pt x="24" y="137"/>
                  </a:lnTo>
                  <a:lnTo>
                    <a:pt x="22" y="134"/>
                  </a:lnTo>
                  <a:lnTo>
                    <a:pt x="20" y="132"/>
                  </a:lnTo>
                  <a:lnTo>
                    <a:pt x="20" y="130"/>
                  </a:lnTo>
                  <a:lnTo>
                    <a:pt x="18" y="127"/>
                  </a:lnTo>
                  <a:lnTo>
                    <a:pt x="16" y="125"/>
                  </a:lnTo>
                  <a:lnTo>
                    <a:pt x="16" y="123"/>
                  </a:lnTo>
                  <a:lnTo>
                    <a:pt x="14" y="118"/>
                  </a:lnTo>
                  <a:lnTo>
                    <a:pt x="12" y="118"/>
                  </a:lnTo>
                  <a:lnTo>
                    <a:pt x="12" y="116"/>
                  </a:lnTo>
                  <a:lnTo>
                    <a:pt x="10" y="111"/>
                  </a:lnTo>
                  <a:lnTo>
                    <a:pt x="10" y="109"/>
                  </a:lnTo>
                  <a:lnTo>
                    <a:pt x="8" y="107"/>
                  </a:lnTo>
                  <a:lnTo>
                    <a:pt x="6" y="104"/>
                  </a:lnTo>
                  <a:lnTo>
                    <a:pt x="4" y="102"/>
                  </a:lnTo>
                  <a:lnTo>
                    <a:pt x="4" y="100"/>
                  </a:lnTo>
                  <a:lnTo>
                    <a:pt x="4" y="97"/>
                  </a:lnTo>
                  <a:lnTo>
                    <a:pt x="2" y="95"/>
                  </a:lnTo>
                  <a:lnTo>
                    <a:pt x="2" y="93"/>
                  </a:lnTo>
                  <a:lnTo>
                    <a:pt x="2" y="90"/>
                  </a:lnTo>
                  <a:lnTo>
                    <a:pt x="0" y="88"/>
                  </a:lnTo>
                  <a:lnTo>
                    <a:pt x="0" y="86"/>
                  </a:lnTo>
                  <a:lnTo>
                    <a:pt x="0" y="83"/>
                  </a:lnTo>
                  <a:lnTo>
                    <a:pt x="0" y="81"/>
                  </a:lnTo>
                  <a:lnTo>
                    <a:pt x="0" y="79"/>
                  </a:lnTo>
                  <a:lnTo>
                    <a:pt x="0" y="76"/>
                  </a:lnTo>
                  <a:lnTo>
                    <a:pt x="0" y="74"/>
                  </a:lnTo>
                  <a:lnTo>
                    <a:pt x="2" y="72"/>
                  </a:lnTo>
                  <a:lnTo>
                    <a:pt x="2" y="67"/>
                  </a:lnTo>
                  <a:lnTo>
                    <a:pt x="4" y="65"/>
                  </a:lnTo>
                  <a:lnTo>
                    <a:pt x="4" y="63"/>
                  </a:lnTo>
                  <a:lnTo>
                    <a:pt x="8" y="60"/>
                  </a:lnTo>
                  <a:lnTo>
                    <a:pt x="10" y="58"/>
                  </a:lnTo>
                  <a:lnTo>
                    <a:pt x="18" y="49"/>
                  </a:lnTo>
                  <a:lnTo>
                    <a:pt x="12" y="39"/>
                  </a:lnTo>
                  <a:lnTo>
                    <a:pt x="10" y="37"/>
                  </a:lnTo>
                  <a:lnTo>
                    <a:pt x="8" y="35"/>
                  </a:lnTo>
                  <a:lnTo>
                    <a:pt x="8" y="32"/>
                  </a:lnTo>
                  <a:lnTo>
                    <a:pt x="6" y="30"/>
                  </a:lnTo>
                  <a:lnTo>
                    <a:pt x="4" y="30"/>
                  </a:lnTo>
                  <a:lnTo>
                    <a:pt x="4" y="28"/>
                  </a:lnTo>
                  <a:lnTo>
                    <a:pt x="4" y="25"/>
                  </a:lnTo>
                  <a:lnTo>
                    <a:pt x="2" y="25"/>
                  </a:lnTo>
                  <a:lnTo>
                    <a:pt x="2" y="23"/>
                  </a:lnTo>
                  <a:lnTo>
                    <a:pt x="2" y="21"/>
                  </a:lnTo>
                  <a:lnTo>
                    <a:pt x="2" y="19"/>
                  </a:lnTo>
                  <a:lnTo>
                    <a:pt x="2" y="16"/>
                  </a:lnTo>
                  <a:lnTo>
                    <a:pt x="2" y="14"/>
                  </a:lnTo>
                  <a:lnTo>
                    <a:pt x="2" y="12"/>
                  </a:lnTo>
                  <a:lnTo>
                    <a:pt x="2" y="9"/>
                  </a:lnTo>
                  <a:lnTo>
                    <a:pt x="4" y="9"/>
                  </a:lnTo>
                  <a:lnTo>
                    <a:pt x="4" y="7"/>
                  </a:lnTo>
                  <a:lnTo>
                    <a:pt x="4" y="5"/>
                  </a:lnTo>
                  <a:lnTo>
                    <a:pt x="6" y="5"/>
                  </a:lnTo>
                  <a:lnTo>
                    <a:pt x="8" y="5"/>
                  </a:lnTo>
                  <a:lnTo>
                    <a:pt x="8" y="2"/>
                  </a:lnTo>
                  <a:lnTo>
                    <a:pt x="8" y="0"/>
                  </a:lnTo>
                </a:path>
              </a:pathLst>
            </a:custGeom>
            <a:noFill/>
            <a:ln w="508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54" name="Freeform 56">
              <a:extLst>
                <a:ext uri="{FF2B5EF4-FFF2-40B4-BE49-F238E27FC236}">
                  <a16:creationId xmlns:a16="http://schemas.microsoft.com/office/drawing/2014/main" id="{CF5EF476-DF79-C81E-BB92-0EFC237360B1}"/>
                </a:ext>
              </a:extLst>
            </p:cNvPr>
            <p:cNvSpPr>
              <a:spLocks/>
            </p:cNvSpPr>
            <p:nvPr/>
          </p:nvSpPr>
          <p:spPr bwMode="auto">
            <a:xfrm>
              <a:off x="3311" y="2471"/>
              <a:ext cx="77" cy="81"/>
            </a:xfrm>
            <a:custGeom>
              <a:avLst/>
              <a:gdLst>
                <a:gd name="T0" fmla="*/ 77 w 77"/>
                <a:gd name="T1" fmla="*/ 5 h 81"/>
                <a:gd name="T2" fmla="*/ 42 w 77"/>
                <a:gd name="T3" fmla="*/ 0 h 81"/>
                <a:gd name="T4" fmla="*/ 40 w 77"/>
                <a:gd name="T5" fmla="*/ 2 h 81"/>
                <a:gd name="T6" fmla="*/ 38 w 77"/>
                <a:gd name="T7" fmla="*/ 2 h 81"/>
                <a:gd name="T8" fmla="*/ 36 w 77"/>
                <a:gd name="T9" fmla="*/ 2 h 81"/>
                <a:gd name="T10" fmla="*/ 36 w 77"/>
                <a:gd name="T11" fmla="*/ 5 h 81"/>
                <a:gd name="T12" fmla="*/ 34 w 77"/>
                <a:gd name="T13" fmla="*/ 5 h 81"/>
                <a:gd name="T14" fmla="*/ 32 w 77"/>
                <a:gd name="T15" fmla="*/ 5 h 81"/>
                <a:gd name="T16" fmla="*/ 30 w 77"/>
                <a:gd name="T17" fmla="*/ 5 h 81"/>
                <a:gd name="T18" fmla="*/ 28 w 77"/>
                <a:gd name="T19" fmla="*/ 7 h 81"/>
                <a:gd name="T20" fmla="*/ 26 w 77"/>
                <a:gd name="T21" fmla="*/ 7 h 81"/>
                <a:gd name="T22" fmla="*/ 24 w 77"/>
                <a:gd name="T23" fmla="*/ 7 h 81"/>
                <a:gd name="T24" fmla="*/ 22 w 77"/>
                <a:gd name="T25" fmla="*/ 9 h 81"/>
                <a:gd name="T26" fmla="*/ 20 w 77"/>
                <a:gd name="T27" fmla="*/ 9 h 81"/>
                <a:gd name="T28" fmla="*/ 18 w 77"/>
                <a:gd name="T29" fmla="*/ 9 h 81"/>
                <a:gd name="T30" fmla="*/ 16 w 77"/>
                <a:gd name="T31" fmla="*/ 12 h 81"/>
                <a:gd name="T32" fmla="*/ 14 w 77"/>
                <a:gd name="T33" fmla="*/ 12 h 81"/>
                <a:gd name="T34" fmla="*/ 12 w 77"/>
                <a:gd name="T35" fmla="*/ 14 h 81"/>
                <a:gd name="T36" fmla="*/ 10 w 77"/>
                <a:gd name="T37" fmla="*/ 14 h 81"/>
                <a:gd name="T38" fmla="*/ 8 w 77"/>
                <a:gd name="T39" fmla="*/ 14 h 81"/>
                <a:gd name="T40" fmla="*/ 10 w 77"/>
                <a:gd name="T41" fmla="*/ 21 h 81"/>
                <a:gd name="T42" fmla="*/ 22 w 77"/>
                <a:gd name="T43" fmla="*/ 30 h 81"/>
                <a:gd name="T44" fmla="*/ 22 w 77"/>
                <a:gd name="T45" fmla="*/ 32 h 81"/>
                <a:gd name="T46" fmla="*/ 22 w 77"/>
                <a:gd name="T47" fmla="*/ 35 h 81"/>
                <a:gd name="T48" fmla="*/ 20 w 77"/>
                <a:gd name="T49" fmla="*/ 35 h 81"/>
                <a:gd name="T50" fmla="*/ 20 w 77"/>
                <a:gd name="T51" fmla="*/ 37 h 81"/>
                <a:gd name="T52" fmla="*/ 20 w 77"/>
                <a:gd name="T53" fmla="*/ 39 h 81"/>
                <a:gd name="T54" fmla="*/ 20 w 77"/>
                <a:gd name="T55" fmla="*/ 42 h 81"/>
                <a:gd name="T56" fmla="*/ 18 w 77"/>
                <a:gd name="T57" fmla="*/ 42 h 81"/>
                <a:gd name="T58" fmla="*/ 18 w 77"/>
                <a:gd name="T59" fmla="*/ 44 h 81"/>
                <a:gd name="T60" fmla="*/ 16 w 77"/>
                <a:gd name="T61" fmla="*/ 44 h 81"/>
                <a:gd name="T62" fmla="*/ 16 w 77"/>
                <a:gd name="T63" fmla="*/ 46 h 81"/>
                <a:gd name="T64" fmla="*/ 16 w 77"/>
                <a:gd name="T65" fmla="*/ 49 h 81"/>
                <a:gd name="T66" fmla="*/ 14 w 77"/>
                <a:gd name="T67" fmla="*/ 51 h 81"/>
                <a:gd name="T68" fmla="*/ 14 w 77"/>
                <a:gd name="T69" fmla="*/ 53 h 81"/>
                <a:gd name="T70" fmla="*/ 12 w 77"/>
                <a:gd name="T71" fmla="*/ 53 h 81"/>
                <a:gd name="T72" fmla="*/ 12 w 77"/>
                <a:gd name="T73" fmla="*/ 56 h 81"/>
                <a:gd name="T74" fmla="*/ 12 w 77"/>
                <a:gd name="T75" fmla="*/ 58 h 81"/>
                <a:gd name="T76" fmla="*/ 10 w 77"/>
                <a:gd name="T77" fmla="*/ 60 h 81"/>
                <a:gd name="T78" fmla="*/ 8 w 77"/>
                <a:gd name="T79" fmla="*/ 63 h 81"/>
                <a:gd name="T80" fmla="*/ 8 w 77"/>
                <a:gd name="T81" fmla="*/ 65 h 81"/>
                <a:gd name="T82" fmla="*/ 8 w 77"/>
                <a:gd name="T83" fmla="*/ 67 h 81"/>
                <a:gd name="T84" fmla="*/ 6 w 77"/>
                <a:gd name="T85" fmla="*/ 69 h 81"/>
                <a:gd name="T86" fmla="*/ 0 w 77"/>
                <a:gd name="T87" fmla="*/ 81 h 8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7"/>
                <a:gd name="T133" fmla="*/ 0 h 81"/>
                <a:gd name="T134" fmla="*/ 77 w 77"/>
                <a:gd name="T135" fmla="*/ 81 h 8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7" h="81">
                  <a:moveTo>
                    <a:pt x="77" y="5"/>
                  </a:moveTo>
                  <a:lnTo>
                    <a:pt x="42" y="0"/>
                  </a:lnTo>
                  <a:lnTo>
                    <a:pt x="40" y="2"/>
                  </a:lnTo>
                  <a:lnTo>
                    <a:pt x="38" y="2"/>
                  </a:lnTo>
                  <a:lnTo>
                    <a:pt x="36" y="2"/>
                  </a:lnTo>
                  <a:lnTo>
                    <a:pt x="36" y="5"/>
                  </a:lnTo>
                  <a:lnTo>
                    <a:pt x="34" y="5"/>
                  </a:lnTo>
                  <a:lnTo>
                    <a:pt x="32" y="5"/>
                  </a:lnTo>
                  <a:lnTo>
                    <a:pt x="30" y="5"/>
                  </a:lnTo>
                  <a:lnTo>
                    <a:pt x="28" y="7"/>
                  </a:lnTo>
                  <a:lnTo>
                    <a:pt x="26" y="7"/>
                  </a:lnTo>
                  <a:lnTo>
                    <a:pt x="24" y="7"/>
                  </a:lnTo>
                  <a:lnTo>
                    <a:pt x="22" y="9"/>
                  </a:lnTo>
                  <a:lnTo>
                    <a:pt x="20" y="9"/>
                  </a:lnTo>
                  <a:lnTo>
                    <a:pt x="18" y="9"/>
                  </a:lnTo>
                  <a:lnTo>
                    <a:pt x="16" y="12"/>
                  </a:lnTo>
                  <a:lnTo>
                    <a:pt x="14" y="12"/>
                  </a:lnTo>
                  <a:lnTo>
                    <a:pt x="12" y="14"/>
                  </a:lnTo>
                  <a:lnTo>
                    <a:pt x="10" y="14"/>
                  </a:lnTo>
                  <a:lnTo>
                    <a:pt x="8" y="14"/>
                  </a:lnTo>
                  <a:lnTo>
                    <a:pt x="10" y="21"/>
                  </a:lnTo>
                  <a:lnTo>
                    <a:pt x="22" y="30"/>
                  </a:lnTo>
                  <a:lnTo>
                    <a:pt x="22" y="32"/>
                  </a:lnTo>
                  <a:lnTo>
                    <a:pt x="22" y="35"/>
                  </a:lnTo>
                  <a:lnTo>
                    <a:pt x="20" y="35"/>
                  </a:lnTo>
                  <a:lnTo>
                    <a:pt x="20" y="37"/>
                  </a:lnTo>
                  <a:lnTo>
                    <a:pt x="20" y="39"/>
                  </a:lnTo>
                  <a:lnTo>
                    <a:pt x="20" y="42"/>
                  </a:lnTo>
                  <a:lnTo>
                    <a:pt x="18" y="42"/>
                  </a:lnTo>
                  <a:lnTo>
                    <a:pt x="18" y="44"/>
                  </a:lnTo>
                  <a:lnTo>
                    <a:pt x="16" y="44"/>
                  </a:lnTo>
                  <a:lnTo>
                    <a:pt x="16" y="46"/>
                  </a:lnTo>
                  <a:lnTo>
                    <a:pt x="16" y="49"/>
                  </a:lnTo>
                  <a:lnTo>
                    <a:pt x="14" y="51"/>
                  </a:lnTo>
                  <a:lnTo>
                    <a:pt x="14" y="53"/>
                  </a:lnTo>
                  <a:lnTo>
                    <a:pt x="12" y="53"/>
                  </a:lnTo>
                  <a:lnTo>
                    <a:pt x="12" y="56"/>
                  </a:lnTo>
                  <a:lnTo>
                    <a:pt x="12" y="58"/>
                  </a:lnTo>
                  <a:lnTo>
                    <a:pt x="10" y="60"/>
                  </a:lnTo>
                  <a:lnTo>
                    <a:pt x="8" y="63"/>
                  </a:lnTo>
                  <a:lnTo>
                    <a:pt x="8" y="65"/>
                  </a:lnTo>
                  <a:lnTo>
                    <a:pt x="8" y="67"/>
                  </a:lnTo>
                  <a:lnTo>
                    <a:pt x="6" y="69"/>
                  </a:lnTo>
                  <a:lnTo>
                    <a:pt x="0" y="81"/>
                  </a:lnTo>
                </a:path>
              </a:pathLst>
            </a:custGeom>
            <a:noFill/>
            <a:ln w="508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55" name="Freeform 57">
              <a:extLst>
                <a:ext uri="{FF2B5EF4-FFF2-40B4-BE49-F238E27FC236}">
                  <a16:creationId xmlns:a16="http://schemas.microsoft.com/office/drawing/2014/main" id="{1A5C500C-C1DE-457E-63FB-5B5446103E70}"/>
                </a:ext>
              </a:extLst>
            </p:cNvPr>
            <p:cNvSpPr>
              <a:spLocks/>
            </p:cNvSpPr>
            <p:nvPr/>
          </p:nvSpPr>
          <p:spPr bwMode="auto">
            <a:xfrm>
              <a:off x="3199" y="2487"/>
              <a:ext cx="118" cy="37"/>
            </a:xfrm>
            <a:custGeom>
              <a:avLst/>
              <a:gdLst>
                <a:gd name="T0" fmla="*/ 118 w 118"/>
                <a:gd name="T1" fmla="*/ 0 h 37"/>
                <a:gd name="T2" fmla="*/ 116 w 118"/>
                <a:gd name="T3" fmla="*/ 5 h 37"/>
                <a:gd name="T4" fmla="*/ 112 w 118"/>
                <a:gd name="T5" fmla="*/ 7 h 37"/>
                <a:gd name="T6" fmla="*/ 110 w 118"/>
                <a:gd name="T7" fmla="*/ 9 h 37"/>
                <a:gd name="T8" fmla="*/ 108 w 118"/>
                <a:gd name="T9" fmla="*/ 9 h 37"/>
                <a:gd name="T10" fmla="*/ 108 w 118"/>
                <a:gd name="T11" fmla="*/ 12 h 37"/>
                <a:gd name="T12" fmla="*/ 104 w 118"/>
                <a:gd name="T13" fmla="*/ 14 h 37"/>
                <a:gd name="T14" fmla="*/ 104 w 118"/>
                <a:gd name="T15" fmla="*/ 16 h 37"/>
                <a:gd name="T16" fmla="*/ 102 w 118"/>
                <a:gd name="T17" fmla="*/ 16 h 37"/>
                <a:gd name="T18" fmla="*/ 100 w 118"/>
                <a:gd name="T19" fmla="*/ 16 h 37"/>
                <a:gd name="T20" fmla="*/ 100 w 118"/>
                <a:gd name="T21" fmla="*/ 19 h 37"/>
                <a:gd name="T22" fmla="*/ 98 w 118"/>
                <a:gd name="T23" fmla="*/ 19 h 37"/>
                <a:gd name="T24" fmla="*/ 96 w 118"/>
                <a:gd name="T25" fmla="*/ 19 h 37"/>
                <a:gd name="T26" fmla="*/ 96 w 118"/>
                <a:gd name="T27" fmla="*/ 21 h 37"/>
                <a:gd name="T28" fmla="*/ 94 w 118"/>
                <a:gd name="T29" fmla="*/ 21 h 37"/>
                <a:gd name="T30" fmla="*/ 92 w 118"/>
                <a:gd name="T31" fmla="*/ 21 h 37"/>
                <a:gd name="T32" fmla="*/ 90 w 118"/>
                <a:gd name="T33" fmla="*/ 23 h 37"/>
                <a:gd name="T34" fmla="*/ 88 w 118"/>
                <a:gd name="T35" fmla="*/ 23 h 37"/>
                <a:gd name="T36" fmla="*/ 86 w 118"/>
                <a:gd name="T37" fmla="*/ 23 h 37"/>
                <a:gd name="T38" fmla="*/ 84 w 118"/>
                <a:gd name="T39" fmla="*/ 23 h 37"/>
                <a:gd name="T40" fmla="*/ 82 w 118"/>
                <a:gd name="T41" fmla="*/ 23 h 37"/>
                <a:gd name="T42" fmla="*/ 80 w 118"/>
                <a:gd name="T43" fmla="*/ 23 h 37"/>
                <a:gd name="T44" fmla="*/ 78 w 118"/>
                <a:gd name="T45" fmla="*/ 23 h 37"/>
                <a:gd name="T46" fmla="*/ 76 w 118"/>
                <a:gd name="T47" fmla="*/ 23 h 37"/>
                <a:gd name="T48" fmla="*/ 74 w 118"/>
                <a:gd name="T49" fmla="*/ 23 h 37"/>
                <a:gd name="T50" fmla="*/ 72 w 118"/>
                <a:gd name="T51" fmla="*/ 23 h 37"/>
                <a:gd name="T52" fmla="*/ 70 w 118"/>
                <a:gd name="T53" fmla="*/ 23 h 37"/>
                <a:gd name="T54" fmla="*/ 66 w 118"/>
                <a:gd name="T55" fmla="*/ 23 h 37"/>
                <a:gd name="T56" fmla="*/ 64 w 118"/>
                <a:gd name="T57" fmla="*/ 23 h 37"/>
                <a:gd name="T58" fmla="*/ 62 w 118"/>
                <a:gd name="T59" fmla="*/ 23 h 37"/>
                <a:gd name="T60" fmla="*/ 56 w 118"/>
                <a:gd name="T61" fmla="*/ 16 h 37"/>
                <a:gd name="T62" fmla="*/ 46 w 118"/>
                <a:gd name="T63" fmla="*/ 12 h 37"/>
                <a:gd name="T64" fmla="*/ 44 w 118"/>
                <a:gd name="T65" fmla="*/ 14 h 37"/>
                <a:gd name="T66" fmla="*/ 42 w 118"/>
                <a:gd name="T67" fmla="*/ 14 h 37"/>
                <a:gd name="T68" fmla="*/ 42 w 118"/>
                <a:gd name="T69" fmla="*/ 16 h 37"/>
                <a:gd name="T70" fmla="*/ 40 w 118"/>
                <a:gd name="T71" fmla="*/ 16 h 37"/>
                <a:gd name="T72" fmla="*/ 38 w 118"/>
                <a:gd name="T73" fmla="*/ 19 h 37"/>
                <a:gd name="T74" fmla="*/ 36 w 118"/>
                <a:gd name="T75" fmla="*/ 19 h 37"/>
                <a:gd name="T76" fmla="*/ 34 w 118"/>
                <a:gd name="T77" fmla="*/ 21 h 37"/>
                <a:gd name="T78" fmla="*/ 34 w 118"/>
                <a:gd name="T79" fmla="*/ 23 h 37"/>
                <a:gd name="T80" fmla="*/ 32 w 118"/>
                <a:gd name="T81" fmla="*/ 23 h 37"/>
                <a:gd name="T82" fmla="*/ 28 w 118"/>
                <a:gd name="T83" fmla="*/ 26 h 37"/>
                <a:gd name="T84" fmla="*/ 26 w 118"/>
                <a:gd name="T85" fmla="*/ 28 h 37"/>
                <a:gd name="T86" fmla="*/ 24 w 118"/>
                <a:gd name="T87" fmla="*/ 28 h 37"/>
                <a:gd name="T88" fmla="*/ 24 w 118"/>
                <a:gd name="T89" fmla="*/ 30 h 37"/>
                <a:gd name="T90" fmla="*/ 22 w 118"/>
                <a:gd name="T91" fmla="*/ 30 h 37"/>
                <a:gd name="T92" fmla="*/ 20 w 118"/>
                <a:gd name="T93" fmla="*/ 33 h 37"/>
                <a:gd name="T94" fmla="*/ 18 w 118"/>
                <a:gd name="T95" fmla="*/ 33 h 37"/>
                <a:gd name="T96" fmla="*/ 16 w 118"/>
                <a:gd name="T97" fmla="*/ 33 h 37"/>
                <a:gd name="T98" fmla="*/ 14 w 118"/>
                <a:gd name="T99" fmla="*/ 35 h 37"/>
                <a:gd name="T100" fmla="*/ 12 w 118"/>
                <a:gd name="T101" fmla="*/ 35 h 37"/>
                <a:gd name="T102" fmla="*/ 10 w 118"/>
                <a:gd name="T103" fmla="*/ 35 h 37"/>
                <a:gd name="T104" fmla="*/ 8 w 118"/>
                <a:gd name="T105" fmla="*/ 35 h 37"/>
                <a:gd name="T106" fmla="*/ 6 w 118"/>
                <a:gd name="T107" fmla="*/ 37 h 37"/>
                <a:gd name="T108" fmla="*/ 4 w 118"/>
                <a:gd name="T109" fmla="*/ 37 h 37"/>
                <a:gd name="T110" fmla="*/ 2 w 118"/>
                <a:gd name="T111" fmla="*/ 37 h 37"/>
                <a:gd name="T112" fmla="*/ 0 w 118"/>
                <a:gd name="T113" fmla="*/ 37 h 3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18"/>
                <a:gd name="T172" fmla="*/ 0 h 37"/>
                <a:gd name="T173" fmla="*/ 118 w 118"/>
                <a:gd name="T174" fmla="*/ 37 h 3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18" h="37">
                  <a:moveTo>
                    <a:pt x="118" y="0"/>
                  </a:moveTo>
                  <a:lnTo>
                    <a:pt x="116" y="5"/>
                  </a:lnTo>
                  <a:lnTo>
                    <a:pt x="112" y="7"/>
                  </a:lnTo>
                  <a:lnTo>
                    <a:pt x="110" y="9"/>
                  </a:lnTo>
                  <a:lnTo>
                    <a:pt x="108" y="9"/>
                  </a:lnTo>
                  <a:lnTo>
                    <a:pt x="108" y="12"/>
                  </a:lnTo>
                  <a:lnTo>
                    <a:pt x="104" y="14"/>
                  </a:lnTo>
                  <a:lnTo>
                    <a:pt x="104" y="16"/>
                  </a:lnTo>
                  <a:lnTo>
                    <a:pt x="102" y="16"/>
                  </a:lnTo>
                  <a:lnTo>
                    <a:pt x="100" y="16"/>
                  </a:lnTo>
                  <a:lnTo>
                    <a:pt x="100" y="19"/>
                  </a:lnTo>
                  <a:lnTo>
                    <a:pt x="98" y="19"/>
                  </a:lnTo>
                  <a:lnTo>
                    <a:pt x="96" y="19"/>
                  </a:lnTo>
                  <a:lnTo>
                    <a:pt x="96" y="21"/>
                  </a:lnTo>
                  <a:lnTo>
                    <a:pt x="94" y="21"/>
                  </a:lnTo>
                  <a:lnTo>
                    <a:pt x="92" y="21"/>
                  </a:lnTo>
                  <a:lnTo>
                    <a:pt x="90" y="23"/>
                  </a:lnTo>
                  <a:lnTo>
                    <a:pt x="88" y="23"/>
                  </a:lnTo>
                  <a:lnTo>
                    <a:pt x="86" y="23"/>
                  </a:lnTo>
                  <a:lnTo>
                    <a:pt x="84" y="23"/>
                  </a:lnTo>
                  <a:lnTo>
                    <a:pt x="82" y="23"/>
                  </a:lnTo>
                  <a:lnTo>
                    <a:pt x="80" y="23"/>
                  </a:lnTo>
                  <a:lnTo>
                    <a:pt x="78" y="23"/>
                  </a:lnTo>
                  <a:lnTo>
                    <a:pt x="76" y="23"/>
                  </a:lnTo>
                  <a:lnTo>
                    <a:pt x="74" y="23"/>
                  </a:lnTo>
                  <a:lnTo>
                    <a:pt x="72" y="23"/>
                  </a:lnTo>
                  <a:lnTo>
                    <a:pt x="70" y="23"/>
                  </a:lnTo>
                  <a:lnTo>
                    <a:pt x="66" y="23"/>
                  </a:lnTo>
                  <a:lnTo>
                    <a:pt x="64" y="23"/>
                  </a:lnTo>
                  <a:lnTo>
                    <a:pt x="62" y="23"/>
                  </a:lnTo>
                  <a:lnTo>
                    <a:pt x="56" y="16"/>
                  </a:lnTo>
                  <a:lnTo>
                    <a:pt x="46" y="12"/>
                  </a:lnTo>
                  <a:lnTo>
                    <a:pt x="44" y="14"/>
                  </a:lnTo>
                  <a:lnTo>
                    <a:pt x="42" y="14"/>
                  </a:lnTo>
                  <a:lnTo>
                    <a:pt x="42" y="16"/>
                  </a:lnTo>
                  <a:lnTo>
                    <a:pt x="40" y="16"/>
                  </a:lnTo>
                  <a:lnTo>
                    <a:pt x="38" y="19"/>
                  </a:lnTo>
                  <a:lnTo>
                    <a:pt x="36" y="19"/>
                  </a:lnTo>
                  <a:lnTo>
                    <a:pt x="34" y="21"/>
                  </a:lnTo>
                  <a:lnTo>
                    <a:pt x="34" y="23"/>
                  </a:lnTo>
                  <a:lnTo>
                    <a:pt x="32" y="23"/>
                  </a:lnTo>
                  <a:lnTo>
                    <a:pt x="28" y="26"/>
                  </a:lnTo>
                  <a:lnTo>
                    <a:pt x="26" y="28"/>
                  </a:lnTo>
                  <a:lnTo>
                    <a:pt x="24" y="28"/>
                  </a:lnTo>
                  <a:lnTo>
                    <a:pt x="24" y="30"/>
                  </a:lnTo>
                  <a:lnTo>
                    <a:pt x="22" y="30"/>
                  </a:lnTo>
                  <a:lnTo>
                    <a:pt x="20" y="33"/>
                  </a:lnTo>
                  <a:lnTo>
                    <a:pt x="18" y="33"/>
                  </a:lnTo>
                  <a:lnTo>
                    <a:pt x="16" y="33"/>
                  </a:lnTo>
                  <a:lnTo>
                    <a:pt x="14" y="35"/>
                  </a:lnTo>
                  <a:lnTo>
                    <a:pt x="12" y="35"/>
                  </a:lnTo>
                  <a:lnTo>
                    <a:pt x="10" y="35"/>
                  </a:lnTo>
                  <a:lnTo>
                    <a:pt x="8" y="35"/>
                  </a:lnTo>
                  <a:lnTo>
                    <a:pt x="6" y="37"/>
                  </a:lnTo>
                  <a:lnTo>
                    <a:pt x="4" y="37"/>
                  </a:lnTo>
                  <a:lnTo>
                    <a:pt x="2" y="37"/>
                  </a:lnTo>
                  <a:lnTo>
                    <a:pt x="0" y="37"/>
                  </a:lnTo>
                </a:path>
              </a:pathLst>
            </a:custGeom>
            <a:noFill/>
            <a:ln w="508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56" name="Freeform 58">
              <a:extLst>
                <a:ext uri="{FF2B5EF4-FFF2-40B4-BE49-F238E27FC236}">
                  <a16:creationId xmlns:a16="http://schemas.microsoft.com/office/drawing/2014/main" id="{50827435-9F4D-85A4-D96F-2BF296054281}"/>
                </a:ext>
              </a:extLst>
            </p:cNvPr>
            <p:cNvSpPr>
              <a:spLocks/>
            </p:cNvSpPr>
            <p:nvPr/>
          </p:nvSpPr>
          <p:spPr bwMode="auto">
            <a:xfrm>
              <a:off x="3317" y="2476"/>
              <a:ext cx="109" cy="76"/>
            </a:xfrm>
            <a:custGeom>
              <a:avLst/>
              <a:gdLst>
                <a:gd name="T0" fmla="*/ 69 w 109"/>
                <a:gd name="T1" fmla="*/ 0 h 76"/>
                <a:gd name="T2" fmla="*/ 69 w 109"/>
                <a:gd name="T3" fmla="*/ 16 h 76"/>
                <a:gd name="T4" fmla="*/ 71 w 109"/>
                <a:gd name="T5" fmla="*/ 16 h 76"/>
                <a:gd name="T6" fmla="*/ 71 w 109"/>
                <a:gd name="T7" fmla="*/ 18 h 76"/>
                <a:gd name="T8" fmla="*/ 73 w 109"/>
                <a:gd name="T9" fmla="*/ 18 h 76"/>
                <a:gd name="T10" fmla="*/ 75 w 109"/>
                <a:gd name="T11" fmla="*/ 20 h 76"/>
                <a:gd name="T12" fmla="*/ 77 w 109"/>
                <a:gd name="T13" fmla="*/ 20 h 76"/>
                <a:gd name="T14" fmla="*/ 77 w 109"/>
                <a:gd name="T15" fmla="*/ 23 h 76"/>
                <a:gd name="T16" fmla="*/ 79 w 109"/>
                <a:gd name="T17" fmla="*/ 25 h 76"/>
                <a:gd name="T18" fmla="*/ 81 w 109"/>
                <a:gd name="T19" fmla="*/ 25 h 76"/>
                <a:gd name="T20" fmla="*/ 83 w 109"/>
                <a:gd name="T21" fmla="*/ 25 h 76"/>
                <a:gd name="T22" fmla="*/ 83 w 109"/>
                <a:gd name="T23" fmla="*/ 27 h 76"/>
                <a:gd name="T24" fmla="*/ 85 w 109"/>
                <a:gd name="T25" fmla="*/ 27 h 76"/>
                <a:gd name="T26" fmla="*/ 87 w 109"/>
                <a:gd name="T27" fmla="*/ 27 h 76"/>
                <a:gd name="T28" fmla="*/ 89 w 109"/>
                <a:gd name="T29" fmla="*/ 30 h 76"/>
                <a:gd name="T30" fmla="*/ 91 w 109"/>
                <a:gd name="T31" fmla="*/ 30 h 76"/>
                <a:gd name="T32" fmla="*/ 93 w 109"/>
                <a:gd name="T33" fmla="*/ 30 h 76"/>
                <a:gd name="T34" fmla="*/ 95 w 109"/>
                <a:gd name="T35" fmla="*/ 30 h 76"/>
                <a:gd name="T36" fmla="*/ 97 w 109"/>
                <a:gd name="T37" fmla="*/ 30 h 76"/>
                <a:gd name="T38" fmla="*/ 99 w 109"/>
                <a:gd name="T39" fmla="*/ 30 h 76"/>
                <a:gd name="T40" fmla="*/ 101 w 109"/>
                <a:gd name="T41" fmla="*/ 30 h 76"/>
                <a:gd name="T42" fmla="*/ 103 w 109"/>
                <a:gd name="T43" fmla="*/ 30 h 76"/>
                <a:gd name="T44" fmla="*/ 105 w 109"/>
                <a:gd name="T45" fmla="*/ 30 h 76"/>
                <a:gd name="T46" fmla="*/ 107 w 109"/>
                <a:gd name="T47" fmla="*/ 30 h 76"/>
                <a:gd name="T48" fmla="*/ 109 w 109"/>
                <a:gd name="T49" fmla="*/ 30 h 76"/>
                <a:gd name="T50" fmla="*/ 107 w 109"/>
                <a:gd name="T51" fmla="*/ 37 h 76"/>
                <a:gd name="T52" fmla="*/ 103 w 109"/>
                <a:gd name="T53" fmla="*/ 39 h 76"/>
                <a:gd name="T54" fmla="*/ 101 w 109"/>
                <a:gd name="T55" fmla="*/ 39 h 76"/>
                <a:gd name="T56" fmla="*/ 97 w 109"/>
                <a:gd name="T57" fmla="*/ 39 h 76"/>
                <a:gd name="T58" fmla="*/ 93 w 109"/>
                <a:gd name="T59" fmla="*/ 39 h 76"/>
                <a:gd name="T60" fmla="*/ 91 w 109"/>
                <a:gd name="T61" fmla="*/ 39 h 76"/>
                <a:gd name="T62" fmla="*/ 89 w 109"/>
                <a:gd name="T63" fmla="*/ 39 h 76"/>
                <a:gd name="T64" fmla="*/ 87 w 109"/>
                <a:gd name="T65" fmla="*/ 39 h 76"/>
                <a:gd name="T66" fmla="*/ 85 w 109"/>
                <a:gd name="T67" fmla="*/ 39 h 76"/>
                <a:gd name="T68" fmla="*/ 83 w 109"/>
                <a:gd name="T69" fmla="*/ 41 h 76"/>
                <a:gd name="T70" fmla="*/ 79 w 109"/>
                <a:gd name="T71" fmla="*/ 41 h 76"/>
                <a:gd name="T72" fmla="*/ 77 w 109"/>
                <a:gd name="T73" fmla="*/ 44 h 76"/>
                <a:gd name="T74" fmla="*/ 75 w 109"/>
                <a:gd name="T75" fmla="*/ 44 h 76"/>
                <a:gd name="T76" fmla="*/ 71 w 109"/>
                <a:gd name="T77" fmla="*/ 44 h 76"/>
                <a:gd name="T78" fmla="*/ 71 w 109"/>
                <a:gd name="T79" fmla="*/ 46 h 76"/>
                <a:gd name="T80" fmla="*/ 69 w 109"/>
                <a:gd name="T81" fmla="*/ 46 h 76"/>
                <a:gd name="T82" fmla="*/ 67 w 109"/>
                <a:gd name="T83" fmla="*/ 48 h 76"/>
                <a:gd name="T84" fmla="*/ 63 w 109"/>
                <a:gd name="T85" fmla="*/ 48 h 76"/>
                <a:gd name="T86" fmla="*/ 63 w 109"/>
                <a:gd name="T87" fmla="*/ 51 h 76"/>
                <a:gd name="T88" fmla="*/ 61 w 109"/>
                <a:gd name="T89" fmla="*/ 53 h 76"/>
                <a:gd name="T90" fmla="*/ 59 w 109"/>
                <a:gd name="T91" fmla="*/ 55 h 76"/>
                <a:gd name="T92" fmla="*/ 54 w 109"/>
                <a:gd name="T93" fmla="*/ 58 h 76"/>
                <a:gd name="T94" fmla="*/ 54 w 109"/>
                <a:gd name="T95" fmla="*/ 60 h 76"/>
                <a:gd name="T96" fmla="*/ 52 w 109"/>
                <a:gd name="T97" fmla="*/ 62 h 76"/>
                <a:gd name="T98" fmla="*/ 50 w 109"/>
                <a:gd name="T99" fmla="*/ 64 h 76"/>
                <a:gd name="T100" fmla="*/ 48 w 109"/>
                <a:gd name="T101" fmla="*/ 64 h 76"/>
                <a:gd name="T102" fmla="*/ 46 w 109"/>
                <a:gd name="T103" fmla="*/ 69 h 76"/>
                <a:gd name="T104" fmla="*/ 44 w 109"/>
                <a:gd name="T105" fmla="*/ 71 h 76"/>
                <a:gd name="T106" fmla="*/ 42 w 109"/>
                <a:gd name="T107" fmla="*/ 74 h 76"/>
                <a:gd name="T108" fmla="*/ 40 w 109"/>
                <a:gd name="T109" fmla="*/ 76 h 76"/>
                <a:gd name="T110" fmla="*/ 32 w 109"/>
                <a:gd name="T111" fmla="*/ 76 h 76"/>
                <a:gd name="T112" fmla="*/ 20 w 109"/>
                <a:gd name="T113" fmla="*/ 69 h 76"/>
                <a:gd name="T114" fmla="*/ 8 w 109"/>
                <a:gd name="T115" fmla="*/ 69 h 76"/>
                <a:gd name="T116" fmla="*/ 0 w 109"/>
                <a:gd name="T117" fmla="*/ 74 h 7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9"/>
                <a:gd name="T178" fmla="*/ 0 h 76"/>
                <a:gd name="T179" fmla="*/ 109 w 109"/>
                <a:gd name="T180" fmla="*/ 76 h 7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9" h="76">
                  <a:moveTo>
                    <a:pt x="69" y="0"/>
                  </a:moveTo>
                  <a:lnTo>
                    <a:pt x="69" y="16"/>
                  </a:lnTo>
                  <a:lnTo>
                    <a:pt x="71" y="16"/>
                  </a:lnTo>
                  <a:lnTo>
                    <a:pt x="71" y="18"/>
                  </a:lnTo>
                  <a:lnTo>
                    <a:pt x="73" y="18"/>
                  </a:lnTo>
                  <a:lnTo>
                    <a:pt x="75" y="20"/>
                  </a:lnTo>
                  <a:lnTo>
                    <a:pt x="77" y="20"/>
                  </a:lnTo>
                  <a:lnTo>
                    <a:pt x="77" y="23"/>
                  </a:lnTo>
                  <a:lnTo>
                    <a:pt x="79" y="25"/>
                  </a:lnTo>
                  <a:lnTo>
                    <a:pt x="81" y="25"/>
                  </a:lnTo>
                  <a:lnTo>
                    <a:pt x="83" y="25"/>
                  </a:lnTo>
                  <a:lnTo>
                    <a:pt x="83" y="27"/>
                  </a:lnTo>
                  <a:lnTo>
                    <a:pt x="85" y="27"/>
                  </a:lnTo>
                  <a:lnTo>
                    <a:pt x="87" y="27"/>
                  </a:lnTo>
                  <a:lnTo>
                    <a:pt x="89" y="30"/>
                  </a:lnTo>
                  <a:lnTo>
                    <a:pt x="91" y="30"/>
                  </a:lnTo>
                  <a:lnTo>
                    <a:pt x="93" y="30"/>
                  </a:lnTo>
                  <a:lnTo>
                    <a:pt x="95" y="30"/>
                  </a:lnTo>
                  <a:lnTo>
                    <a:pt x="97" y="30"/>
                  </a:lnTo>
                  <a:lnTo>
                    <a:pt x="99" y="30"/>
                  </a:lnTo>
                  <a:lnTo>
                    <a:pt x="101" y="30"/>
                  </a:lnTo>
                  <a:lnTo>
                    <a:pt x="103" y="30"/>
                  </a:lnTo>
                  <a:lnTo>
                    <a:pt x="105" y="30"/>
                  </a:lnTo>
                  <a:lnTo>
                    <a:pt x="107" y="30"/>
                  </a:lnTo>
                  <a:lnTo>
                    <a:pt x="109" y="30"/>
                  </a:lnTo>
                  <a:lnTo>
                    <a:pt x="107" y="37"/>
                  </a:lnTo>
                  <a:lnTo>
                    <a:pt x="103" y="39"/>
                  </a:lnTo>
                  <a:lnTo>
                    <a:pt x="101" y="39"/>
                  </a:lnTo>
                  <a:lnTo>
                    <a:pt x="97" y="39"/>
                  </a:lnTo>
                  <a:lnTo>
                    <a:pt x="93" y="39"/>
                  </a:lnTo>
                  <a:lnTo>
                    <a:pt x="91" y="39"/>
                  </a:lnTo>
                  <a:lnTo>
                    <a:pt x="89" y="39"/>
                  </a:lnTo>
                  <a:lnTo>
                    <a:pt x="87" y="39"/>
                  </a:lnTo>
                  <a:lnTo>
                    <a:pt x="85" y="39"/>
                  </a:lnTo>
                  <a:lnTo>
                    <a:pt x="83" y="41"/>
                  </a:lnTo>
                  <a:lnTo>
                    <a:pt x="79" y="41"/>
                  </a:lnTo>
                  <a:lnTo>
                    <a:pt x="77" y="44"/>
                  </a:lnTo>
                  <a:lnTo>
                    <a:pt x="75" y="44"/>
                  </a:lnTo>
                  <a:lnTo>
                    <a:pt x="71" y="44"/>
                  </a:lnTo>
                  <a:lnTo>
                    <a:pt x="71" y="46"/>
                  </a:lnTo>
                  <a:lnTo>
                    <a:pt x="69" y="46"/>
                  </a:lnTo>
                  <a:lnTo>
                    <a:pt x="67" y="48"/>
                  </a:lnTo>
                  <a:lnTo>
                    <a:pt x="63" y="48"/>
                  </a:lnTo>
                  <a:lnTo>
                    <a:pt x="63" y="51"/>
                  </a:lnTo>
                  <a:lnTo>
                    <a:pt x="61" y="53"/>
                  </a:lnTo>
                  <a:lnTo>
                    <a:pt x="59" y="55"/>
                  </a:lnTo>
                  <a:lnTo>
                    <a:pt x="54" y="58"/>
                  </a:lnTo>
                  <a:lnTo>
                    <a:pt x="54" y="60"/>
                  </a:lnTo>
                  <a:lnTo>
                    <a:pt x="52" y="62"/>
                  </a:lnTo>
                  <a:lnTo>
                    <a:pt x="50" y="64"/>
                  </a:lnTo>
                  <a:lnTo>
                    <a:pt x="48" y="64"/>
                  </a:lnTo>
                  <a:lnTo>
                    <a:pt x="46" y="69"/>
                  </a:lnTo>
                  <a:lnTo>
                    <a:pt x="44" y="71"/>
                  </a:lnTo>
                  <a:lnTo>
                    <a:pt x="42" y="74"/>
                  </a:lnTo>
                  <a:lnTo>
                    <a:pt x="40" y="76"/>
                  </a:lnTo>
                  <a:lnTo>
                    <a:pt x="32" y="76"/>
                  </a:lnTo>
                  <a:lnTo>
                    <a:pt x="20" y="69"/>
                  </a:lnTo>
                  <a:lnTo>
                    <a:pt x="8" y="69"/>
                  </a:lnTo>
                  <a:lnTo>
                    <a:pt x="0" y="74"/>
                  </a:lnTo>
                </a:path>
              </a:pathLst>
            </a:custGeom>
            <a:noFill/>
            <a:ln w="508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57" name="Freeform 59">
              <a:extLst>
                <a:ext uri="{FF2B5EF4-FFF2-40B4-BE49-F238E27FC236}">
                  <a16:creationId xmlns:a16="http://schemas.microsoft.com/office/drawing/2014/main" id="{7DCB4207-02FB-D347-B6BA-6D4BCF2B20E0}"/>
                </a:ext>
              </a:extLst>
            </p:cNvPr>
            <p:cNvSpPr>
              <a:spLocks/>
            </p:cNvSpPr>
            <p:nvPr/>
          </p:nvSpPr>
          <p:spPr bwMode="auto">
            <a:xfrm>
              <a:off x="3091" y="2545"/>
              <a:ext cx="220" cy="276"/>
            </a:xfrm>
            <a:custGeom>
              <a:avLst/>
              <a:gdLst>
                <a:gd name="T0" fmla="*/ 216 w 220"/>
                <a:gd name="T1" fmla="*/ 7 h 276"/>
                <a:gd name="T2" fmla="*/ 210 w 220"/>
                <a:gd name="T3" fmla="*/ 5 h 276"/>
                <a:gd name="T4" fmla="*/ 204 w 220"/>
                <a:gd name="T5" fmla="*/ 2 h 276"/>
                <a:gd name="T6" fmla="*/ 198 w 220"/>
                <a:gd name="T7" fmla="*/ 2 h 276"/>
                <a:gd name="T8" fmla="*/ 192 w 220"/>
                <a:gd name="T9" fmla="*/ 0 h 276"/>
                <a:gd name="T10" fmla="*/ 186 w 220"/>
                <a:gd name="T11" fmla="*/ 0 h 276"/>
                <a:gd name="T12" fmla="*/ 180 w 220"/>
                <a:gd name="T13" fmla="*/ 2 h 276"/>
                <a:gd name="T14" fmla="*/ 174 w 220"/>
                <a:gd name="T15" fmla="*/ 5 h 276"/>
                <a:gd name="T16" fmla="*/ 154 w 220"/>
                <a:gd name="T17" fmla="*/ 0 h 276"/>
                <a:gd name="T18" fmla="*/ 150 w 220"/>
                <a:gd name="T19" fmla="*/ 28 h 276"/>
                <a:gd name="T20" fmla="*/ 158 w 220"/>
                <a:gd name="T21" fmla="*/ 46 h 276"/>
                <a:gd name="T22" fmla="*/ 148 w 220"/>
                <a:gd name="T23" fmla="*/ 46 h 276"/>
                <a:gd name="T24" fmla="*/ 136 w 220"/>
                <a:gd name="T25" fmla="*/ 49 h 276"/>
                <a:gd name="T26" fmla="*/ 132 w 220"/>
                <a:gd name="T27" fmla="*/ 56 h 276"/>
                <a:gd name="T28" fmla="*/ 120 w 220"/>
                <a:gd name="T29" fmla="*/ 58 h 276"/>
                <a:gd name="T30" fmla="*/ 102 w 220"/>
                <a:gd name="T31" fmla="*/ 23 h 276"/>
                <a:gd name="T32" fmla="*/ 104 w 220"/>
                <a:gd name="T33" fmla="*/ 65 h 276"/>
                <a:gd name="T34" fmla="*/ 112 w 220"/>
                <a:gd name="T35" fmla="*/ 102 h 276"/>
                <a:gd name="T36" fmla="*/ 126 w 220"/>
                <a:gd name="T37" fmla="*/ 116 h 276"/>
                <a:gd name="T38" fmla="*/ 132 w 220"/>
                <a:gd name="T39" fmla="*/ 121 h 276"/>
                <a:gd name="T40" fmla="*/ 136 w 220"/>
                <a:gd name="T41" fmla="*/ 125 h 276"/>
                <a:gd name="T42" fmla="*/ 142 w 220"/>
                <a:gd name="T43" fmla="*/ 128 h 276"/>
                <a:gd name="T44" fmla="*/ 146 w 220"/>
                <a:gd name="T45" fmla="*/ 132 h 276"/>
                <a:gd name="T46" fmla="*/ 152 w 220"/>
                <a:gd name="T47" fmla="*/ 137 h 276"/>
                <a:gd name="T48" fmla="*/ 158 w 220"/>
                <a:gd name="T49" fmla="*/ 141 h 276"/>
                <a:gd name="T50" fmla="*/ 164 w 220"/>
                <a:gd name="T51" fmla="*/ 146 h 276"/>
                <a:gd name="T52" fmla="*/ 168 w 220"/>
                <a:gd name="T53" fmla="*/ 151 h 276"/>
                <a:gd name="T54" fmla="*/ 172 w 220"/>
                <a:gd name="T55" fmla="*/ 158 h 276"/>
                <a:gd name="T56" fmla="*/ 174 w 220"/>
                <a:gd name="T57" fmla="*/ 172 h 276"/>
                <a:gd name="T58" fmla="*/ 144 w 220"/>
                <a:gd name="T59" fmla="*/ 153 h 276"/>
                <a:gd name="T60" fmla="*/ 152 w 220"/>
                <a:gd name="T61" fmla="*/ 188 h 276"/>
                <a:gd name="T62" fmla="*/ 128 w 220"/>
                <a:gd name="T63" fmla="*/ 172 h 276"/>
                <a:gd name="T64" fmla="*/ 134 w 220"/>
                <a:gd name="T65" fmla="*/ 199 h 276"/>
                <a:gd name="T66" fmla="*/ 112 w 220"/>
                <a:gd name="T67" fmla="*/ 202 h 276"/>
                <a:gd name="T68" fmla="*/ 112 w 220"/>
                <a:gd name="T69" fmla="*/ 234 h 276"/>
                <a:gd name="T70" fmla="*/ 112 w 220"/>
                <a:gd name="T71" fmla="*/ 260 h 276"/>
                <a:gd name="T72" fmla="*/ 88 w 220"/>
                <a:gd name="T73" fmla="*/ 276 h 276"/>
                <a:gd name="T74" fmla="*/ 80 w 220"/>
                <a:gd name="T75" fmla="*/ 232 h 276"/>
                <a:gd name="T76" fmla="*/ 64 w 220"/>
                <a:gd name="T77" fmla="*/ 248 h 276"/>
                <a:gd name="T78" fmla="*/ 54 w 220"/>
                <a:gd name="T79" fmla="*/ 225 h 276"/>
                <a:gd name="T80" fmla="*/ 56 w 220"/>
                <a:gd name="T81" fmla="*/ 220 h 276"/>
                <a:gd name="T82" fmla="*/ 56 w 220"/>
                <a:gd name="T83" fmla="*/ 213 h 276"/>
                <a:gd name="T84" fmla="*/ 56 w 220"/>
                <a:gd name="T85" fmla="*/ 206 h 276"/>
                <a:gd name="T86" fmla="*/ 54 w 220"/>
                <a:gd name="T87" fmla="*/ 202 h 276"/>
                <a:gd name="T88" fmla="*/ 50 w 220"/>
                <a:gd name="T89" fmla="*/ 197 h 276"/>
                <a:gd name="T90" fmla="*/ 46 w 220"/>
                <a:gd name="T91" fmla="*/ 192 h 276"/>
                <a:gd name="T92" fmla="*/ 42 w 220"/>
                <a:gd name="T93" fmla="*/ 162 h 276"/>
                <a:gd name="T94" fmla="*/ 38 w 220"/>
                <a:gd name="T95" fmla="*/ 144 h 276"/>
                <a:gd name="T96" fmla="*/ 36 w 220"/>
                <a:gd name="T97" fmla="*/ 137 h 276"/>
                <a:gd name="T98" fmla="*/ 30 w 220"/>
                <a:gd name="T99" fmla="*/ 130 h 276"/>
                <a:gd name="T100" fmla="*/ 28 w 220"/>
                <a:gd name="T101" fmla="*/ 123 h 276"/>
                <a:gd name="T102" fmla="*/ 22 w 220"/>
                <a:gd name="T103" fmla="*/ 118 h 276"/>
                <a:gd name="T104" fmla="*/ 20 w 220"/>
                <a:gd name="T105" fmla="*/ 111 h 276"/>
                <a:gd name="T106" fmla="*/ 16 w 220"/>
                <a:gd name="T107" fmla="*/ 104 h 276"/>
                <a:gd name="T108" fmla="*/ 12 w 220"/>
                <a:gd name="T109" fmla="*/ 100 h 276"/>
                <a:gd name="T110" fmla="*/ 8 w 220"/>
                <a:gd name="T111" fmla="*/ 93 h 276"/>
                <a:gd name="T112" fmla="*/ 4 w 220"/>
                <a:gd name="T113" fmla="*/ 88 h 276"/>
                <a:gd name="T114" fmla="*/ 0 w 220"/>
                <a:gd name="T115" fmla="*/ 74 h 27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0"/>
                <a:gd name="T175" fmla="*/ 0 h 276"/>
                <a:gd name="T176" fmla="*/ 220 w 220"/>
                <a:gd name="T177" fmla="*/ 276 h 27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0" h="276">
                  <a:moveTo>
                    <a:pt x="220" y="7"/>
                  </a:moveTo>
                  <a:lnTo>
                    <a:pt x="218" y="7"/>
                  </a:lnTo>
                  <a:lnTo>
                    <a:pt x="216" y="7"/>
                  </a:lnTo>
                  <a:lnTo>
                    <a:pt x="214" y="5"/>
                  </a:lnTo>
                  <a:lnTo>
                    <a:pt x="212" y="5"/>
                  </a:lnTo>
                  <a:lnTo>
                    <a:pt x="210" y="5"/>
                  </a:lnTo>
                  <a:lnTo>
                    <a:pt x="208" y="5"/>
                  </a:lnTo>
                  <a:lnTo>
                    <a:pt x="206" y="5"/>
                  </a:lnTo>
                  <a:lnTo>
                    <a:pt x="204" y="2"/>
                  </a:lnTo>
                  <a:lnTo>
                    <a:pt x="202" y="2"/>
                  </a:lnTo>
                  <a:lnTo>
                    <a:pt x="200" y="2"/>
                  </a:lnTo>
                  <a:lnTo>
                    <a:pt x="198" y="2"/>
                  </a:lnTo>
                  <a:lnTo>
                    <a:pt x="196" y="2"/>
                  </a:lnTo>
                  <a:lnTo>
                    <a:pt x="194" y="0"/>
                  </a:lnTo>
                  <a:lnTo>
                    <a:pt x="192" y="0"/>
                  </a:lnTo>
                  <a:lnTo>
                    <a:pt x="190" y="0"/>
                  </a:lnTo>
                  <a:lnTo>
                    <a:pt x="188" y="0"/>
                  </a:lnTo>
                  <a:lnTo>
                    <a:pt x="186" y="0"/>
                  </a:lnTo>
                  <a:lnTo>
                    <a:pt x="184" y="2"/>
                  </a:lnTo>
                  <a:lnTo>
                    <a:pt x="182" y="2"/>
                  </a:lnTo>
                  <a:lnTo>
                    <a:pt x="180" y="2"/>
                  </a:lnTo>
                  <a:lnTo>
                    <a:pt x="178" y="2"/>
                  </a:lnTo>
                  <a:lnTo>
                    <a:pt x="176" y="5"/>
                  </a:lnTo>
                  <a:lnTo>
                    <a:pt x="174" y="5"/>
                  </a:lnTo>
                  <a:lnTo>
                    <a:pt x="172" y="5"/>
                  </a:lnTo>
                  <a:lnTo>
                    <a:pt x="166" y="0"/>
                  </a:lnTo>
                  <a:lnTo>
                    <a:pt x="154" y="0"/>
                  </a:lnTo>
                  <a:lnTo>
                    <a:pt x="142" y="5"/>
                  </a:lnTo>
                  <a:lnTo>
                    <a:pt x="140" y="12"/>
                  </a:lnTo>
                  <a:lnTo>
                    <a:pt x="150" y="28"/>
                  </a:lnTo>
                  <a:lnTo>
                    <a:pt x="158" y="37"/>
                  </a:lnTo>
                  <a:lnTo>
                    <a:pt x="166" y="46"/>
                  </a:lnTo>
                  <a:lnTo>
                    <a:pt x="158" y="46"/>
                  </a:lnTo>
                  <a:lnTo>
                    <a:pt x="148" y="37"/>
                  </a:lnTo>
                  <a:lnTo>
                    <a:pt x="140" y="37"/>
                  </a:lnTo>
                  <a:lnTo>
                    <a:pt x="148" y="46"/>
                  </a:lnTo>
                  <a:lnTo>
                    <a:pt x="150" y="56"/>
                  </a:lnTo>
                  <a:lnTo>
                    <a:pt x="146" y="58"/>
                  </a:lnTo>
                  <a:lnTo>
                    <a:pt x="136" y="49"/>
                  </a:lnTo>
                  <a:lnTo>
                    <a:pt x="128" y="44"/>
                  </a:lnTo>
                  <a:lnTo>
                    <a:pt x="126" y="46"/>
                  </a:lnTo>
                  <a:lnTo>
                    <a:pt x="132" y="56"/>
                  </a:lnTo>
                  <a:lnTo>
                    <a:pt x="136" y="63"/>
                  </a:lnTo>
                  <a:lnTo>
                    <a:pt x="128" y="63"/>
                  </a:lnTo>
                  <a:lnTo>
                    <a:pt x="120" y="58"/>
                  </a:lnTo>
                  <a:lnTo>
                    <a:pt x="116" y="44"/>
                  </a:lnTo>
                  <a:lnTo>
                    <a:pt x="106" y="39"/>
                  </a:lnTo>
                  <a:lnTo>
                    <a:pt x="102" y="23"/>
                  </a:lnTo>
                  <a:lnTo>
                    <a:pt x="94" y="23"/>
                  </a:lnTo>
                  <a:lnTo>
                    <a:pt x="94" y="46"/>
                  </a:lnTo>
                  <a:lnTo>
                    <a:pt x="104" y="65"/>
                  </a:lnTo>
                  <a:lnTo>
                    <a:pt x="116" y="86"/>
                  </a:lnTo>
                  <a:lnTo>
                    <a:pt x="120" y="102"/>
                  </a:lnTo>
                  <a:lnTo>
                    <a:pt x="112" y="102"/>
                  </a:lnTo>
                  <a:lnTo>
                    <a:pt x="108" y="107"/>
                  </a:lnTo>
                  <a:lnTo>
                    <a:pt x="126" y="114"/>
                  </a:lnTo>
                  <a:lnTo>
                    <a:pt x="126" y="116"/>
                  </a:lnTo>
                  <a:lnTo>
                    <a:pt x="128" y="118"/>
                  </a:lnTo>
                  <a:lnTo>
                    <a:pt x="130" y="118"/>
                  </a:lnTo>
                  <a:lnTo>
                    <a:pt x="132" y="121"/>
                  </a:lnTo>
                  <a:lnTo>
                    <a:pt x="132" y="123"/>
                  </a:lnTo>
                  <a:lnTo>
                    <a:pt x="134" y="123"/>
                  </a:lnTo>
                  <a:lnTo>
                    <a:pt x="136" y="125"/>
                  </a:lnTo>
                  <a:lnTo>
                    <a:pt x="138" y="125"/>
                  </a:lnTo>
                  <a:lnTo>
                    <a:pt x="140" y="128"/>
                  </a:lnTo>
                  <a:lnTo>
                    <a:pt x="142" y="128"/>
                  </a:lnTo>
                  <a:lnTo>
                    <a:pt x="142" y="130"/>
                  </a:lnTo>
                  <a:lnTo>
                    <a:pt x="144" y="132"/>
                  </a:lnTo>
                  <a:lnTo>
                    <a:pt x="146" y="132"/>
                  </a:lnTo>
                  <a:lnTo>
                    <a:pt x="148" y="134"/>
                  </a:lnTo>
                  <a:lnTo>
                    <a:pt x="150" y="134"/>
                  </a:lnTo>
                  <a:lnTo>
                    <a:pt x="152" y="137"/>
                  </a:lnTo>
                  <a:lnTo>
                    <a:pt x="156" y="139"/>
                  </a:lnTo>
                  <a:lnTo>
                    <a:pt x="156" y="141"/>
                  </a:lnTo>
                  <a:lnTo>
                    <a:pt x="158" y="141"/>
                  </a:lnTo>
                  <a:lnTo>
                    <a:pt x="160" y="144"/>
                  </a:lnTo>
                  <a:lnTo>
                    <a:pt x="160" y="146"/>
                  </a:lnTo>
                  <a:lnTo>
                    <a:pt x="164" y="146"/>
                  </a:lnTo>
                  <a:lnTo>
                    <a:pt x="164" y="148"/>
                  </a:lnTo>
                  <a:lnTo>
                    <a:pt x="166" y="151"/>
                  </a:lnTo>
                  <a:lnTo>
                    <a:pt x="168" y="151"/>
                  </a:lnTo>
                  <a:lnTo>
                    <a:pt x="170" y="153"/>
                  </a:lnTo>
                  <a:lnTo>
                    <a:pt x="172" y="155"/>
                  </a:lnTo>
                  <a:lnTo>
                    <a:pt x="172" y="158"/>
                  </a:lnTo>
                  <a:lnTo>
                    <a:pt x="174" y="158"/>
                  </a:lnTo>
                  <a:lnTo>
                    <a:pt x="176" y="160"/>
                  </a:lnTo>
                  <a:lnTo>
                    <a:pt x="174" y="172"/>
                  </a:lnTo>
                  <a:lnTo>
                    <a:pt x="160" y="169"/>
                  </a:lnTo>
                  <a:lnTo>
                    <a:pt x="154" y="158"/>
                  </a:lnTo>
                  <a:lnTo>
                    <a:pt x="144" y="153"/>
                  </a:lnTo>
                  <a:lnTo>
                    <a:pt x="150" y="169"/>
                  </a:lnTo>
                  <a:lnTo>
                    <a:pt x="156" y="181"/>
                  </a:lnTo>
                  <a:lnTo>
                    <a:pt x="152" y="188"/>
                  </a:lnTo>
                  <a:lnTo>
                    <a:pt x="146" y="185"/>
                  </a:lnTo>
                  <a:lnTo>
                    <a:pt x="136" y="172"/>
                  </a:lnTo>
                  <a:lnTo>
                    <a:pt x="128" y="172"/>
                  </a:lnTo>
                  <a:lnTo>
                    <a:pt x="118" y="179"/>
                  </a:lnTo>
                  <a:lnTo>
                    <a:pt x="124" y="188"/>
                  </a:lnTo>
                  <a:lnTo>
                    <a:pt x="134" y="199"/>
                  </a:lnTo>
                  <a:lnTo>
                    <a:pt x="132" y="211"/>
                  </a:lnTo>
                  <a:lnTo>
                    <a:pt x="122" y="213"/>
                  </a:lnTo>
                  <a:lnTo>
                    <a:pt x="112" y="202"/>
                  </a:lnTo>
                  <a:lnTo>
                    <a:pt x="102" y="195"/>
                  </a:lnTo>
                  <a:lnTo>
                    <a:pt x="106" y="216"/>
                  </a:lnTo>
                  <a:lnTo>
                    <a:pt x="112" y="234"/>
                  </a:lnTo>
                  <a:lnTo>
                    <a:pt x="118" y="255"/>
                  </a:lnTo>
                  <a:lnTo>
                    <a:pt x="120" y="267"/>
                  </a:lnTo>
                  <a:lnTo>
                    <a:pt x="112" y="260"/>
                  </a:lnTo>
                  <a:lnTo>
                    <a:pt x="100" y="246"/>
                  </a:lnTo>
                  <a:lnTo>
                    <a:pt x="92" y="255"/>
                  </a:lnTo>
                  <a:lnTo>
                    <a:pt x="88" y="276"/>
                  </a:lnTo>
                  <a:lnTo>
                    <a:pt x="84" y="267"/>
                  </a:lnTo>
                  <a:lnTo>
                    <a:pt x="84" y="255"/>
                  </a:lnTo>
                  <a:lnTo>
                    <a:pt x="80" y="232"/>
                  </a:lnTo>
                  <a:lnTo>
                    <a:pt x="74" y="229"/>
                  </a:lnTo>
                  <a:lnTo>
                    <a:pt x="70" y="234"/>
                  </a:lnTo>
                  <a:lnTo>
                    <a:pt x="64" y="248"/>
                  </a:lnTo>
                  <a:lnTo>
                    <a:pt x="60" y="246"/>
                  </a:lnTo>
                  <a:lnTo>
                    <a:pt x="60" y="232"/>
                  </a:lnTo>
                  <a:lnTo>
                    <a:pt x="54" y="225"/>
                  </a:lnTo>
                  <a:lnTo>
                    <a:pt x="54" y="223"/>
                  </a:lnTo>
                  <a:lnTo>
                    <a:pt x="56" y="223"/>
                  </a:lnTo>
                  <a:lnTo>
                    <a:pt x="56" y="220"/>
                  </a:lnTo>
                  <a:lnTo>
                    <a:pt x="56" y="218"/>
                  </a:lnTo>
                  <a:lnTo>
                    <a:pt x="56" y="216"/>
                  </a:lnTo>
                  <a:lnTo>
                    <a:pt x="56" y="213"/>
                  </a:lnTo>
                  <a:lnTo>
                    <a:pt x="56" y="211"/>
                  </a:lnTo>
                  <a:lnTo>
                    <a:pt x="56" y="209"/>
                  </a:lnTo>
                  <a:lnTo>
                    <a:pt x="56" y="206"/>
                  </a:lnTo>
                  <a:lnTo>
                    <a:pt x="56" y="204"/>
                  </a:lnTo>
                  <a:lnTo>
                    <a:pt x="56" y="202"/>
                  </a:lnTo>
                  <a:lnTo>
                    <a:pt x="54" y="202"/>
                  </a:lnTo>
                  <a:lnTo>
                    <a:pt x="52" y="199"/>
                  </a:lnTo>
                  <a:lnTo>
                    <a:pt x="52" y="197"/>
                  </a:lnTo>
                  <a:lnTo>
                    <a:pt x="50" y="197"/>
                  </a:lnTo>
                  <a:lnTo>
                    <a:pt x="50" y="195"/>
                  </a:lnTo>
                  <a:lnTo>
                    <a:pt x="48" y="195"/>
                  </a:lnTo>
                  <a:lnTo>
                    <a:pt x="46" y="192"/>
                  </a:lnTo>
                  <a:lnTo>
                    <a:pt x="44" y="190"/>
                  </a:lnTo>
                  <a:lnTo>
                    <a:pt x="40" y="179"/>
                  </a:lnTo>
                  <a:lnTo>
                    <a:pt x="42" y="162"/>
                  </a:lnTo>
                  <a:lnTo>
                    <a:pt x="42" y="146"/>
                  </a:lnTo>
                  <a:lnTo>
                    <a:pt x="40" y="146"/>
                  </a:lnTo>
                  <a:lnTo>
                    <a:pt x="38" y="144"/>
                  </a:lnTo>
                  <a:lnTo>
                    <a:pt x="38" y="141"/>
                  </a:lnTo>
                  <a:lnTo>
                    <a:pt x="36" y="139"/>
                  </a:lnTo>
                  <a:lnTo>
                    <a:pt x="36" y="137"/>
                  </a:lnTo>
                  <a:lnTo>
                    <a:pt x="34" y="134"/>
                  </a:lnTo>
                  <a:lnTo>
                    <a:pt x="32" y="132"/>
                  </a:lnTo>
                  <a:lnTo>
                    <a:pt x="30" y="130"/>
                  </a:lnTo>
                  <a:lnTo>
                    <a:pt x="30" y="128"/>
                  </a:lnTo>
                  <a:lnTo>
                    <a:pt x="28" y="125"/>
                  </a:lnTo>
                  <a:lnTo>
                    <a:pt x="28" y="123"/>
                  </a:lnTo>
                  <a:lnTo>
                    <a:pt x="26" y="123"/>
                  </a:lnTo>
                  <a:lnTo>
                    <a:pt x="24" y="118"/>
                  </a:lnTo>
                  <a:lnTo>
                    <a:pt x="22" y="118"/>
                  </a:lnTo>
                  <a:lnTo>
                    <a:pt x="22" y="116"/>
                  </a:lnTo>
                  <a:lnTo>
                    <a:pt x="20" y="114"/>
                  </a:lnTo>
                  <a:lnTo>
                    <a:pt x="20" y="111"/>
                  </a:lnTo>
                  <a:lnTo>
                    <a:pt x="18" y="109"/>
                  </a:lnTo>
                  <a:lnTo>
                    <a:pt x="16" y="107"/>
                  </a:lnTo>
                  <a:lnTo>
                    <a:pt x="16" y="104"/>
                  </a:lnTo>
                  <a:lnTo>
                    <a:pt x="14" y="102"/>
                  </a:lnTo>
                  <a:lnTo>
                    <a:pt x="14" y="100"/>
                  </a:lnTo>
                  <a:lnTo>
                    <a:pt x="12" y="100"/>
                  </a:lnTo>
                  <a:lnTo>
                    <a:pt x="10" y="97"/>
                  </a:lnTo>
                  <a:lnTo>
                    <a:pt x="8" y="95"/>
                  </a:lnTo>
                  <a:lnTo>
                    <a:pt x="8" y="93"/>
                  </a:lnTo>
                  <a:lnTo>
                    <a:pt x="6" y="90"/>
                  </a:lnTo>
                  <a:lnTo>
                    <a:pt x="6" y="88"/>
                  </a:lnTo>
                  <a:lnTo>
                    <a:pt x="4" y="88"/>
                  </a:lnTo>
                  <a:lnTo>
                    <a:pt x="4" y="84"/>
                  </a:lnTo>
                  <a:lnTo>
                    <a:pt x="4" y="81"/>
                  </a:lnTo>
                  <a:lnTo>
                    <a:pt x="0" y="74"/>
                  </a:lnTo>
                </a:path>
              </a:pathLst>
            </a:custGeom>
            <a:noFill/>
            <a:ln w="508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58" name="Freeform 60">
              <a:extLst>
                <a:ext uri="{FF2B5EF4-FFF2-40B4-BE49-F238E27FC236}">
                  <a16:creationId xmlns:a16="http://schemas.microsoft.com/office/drawing/2014/main" id="{E0F607D8-8EBA-0A7A-C7BC-A502D6BEA6EE}"/>
                </a:ext>
              </a:extLst>
            </p:cNvPr>
            <p:cNvSpPr>
              <a:spLocks/>
            </p:cNvSpPr>
            <p:nvPr/>
          </p:nvSpPr>
          <p:spPr bwMode="auto">
            <a:xfrm>
              <a:off x="2758" y="1556"/>
              <a:ext cx="94" cy="166"/>
            </a:xfrm>
            <a:custGeom>
              <a:avLst/>
              <a:gdLst>
                <a:gd name="T0" fmla="*/ 48 w 94"/>
                <a:gd name="T1" fmla="*/ 143 h 166"/>
                <a:gd name="T2" fmla="*/ 50 w 94"/>
                <a:gd name="T3" fmla="*/ 120 h 166"/>
                <a:gd name="T4" fmla="*/ 66 w 94"/>
                <a:gd name="T5" fmla="*/ 111 h 166"/>
                <a:gd name="T6" fmla="*/ 70 w 94"/>
                <a:gd name="T7" fmla="*/ 90 h 166"/>
                <a:gd name="T8" fmla="*/ 94 w 94"/>
                <a:gd name="T9" fmla="*/ 88 h 166"/>
                <a:gd name="T10" fmla="*/ 82 w 94"/>
                <a:gd name="T11" fmla="*/ 69 h 166"/>
                <a:gd name="T12" fmla="*/ 78 w 94"/>
                <a:gd name="T13" fmla="*/ 62 h 166"/>
                <a:gd name="T14" fmla="*/ 78 w 94"/>
                <a:gd name="T15" fmla="*/ 58 h 166"/>
                <a:gd name="T16" fmla="*/ 78 w 94"/>
                <a:gd name="T17" fmla="*/ 53 h 166"/>
                <a:gd name="T18" fmla="*/ 80 w 94"/>
                <a:gd name="T19" fmla="*/ 51 h 166"/>
                <a:gd name="T20" fmla="*/ 80 w 94"/>
                <a:gd name="T21" fmla="*/ 46 h 166"/>
                <a:gd name="T22" fmla="*/ 82 w 94"/>
                <a:gd name="T23" fmla="*/ 41 h 166"/>
                <a:gd name="T24" fmla="*/ 82 w 94"/>
                <a:gd name="T25" fmla="*/ 37 h 166"/>
                <a:gd name="T26" fmla="*/ 86 w 94"/>
                <a:gd name="T27" fmla="*/ 32 h 166"/>
                <a:gd name="T28" fmla="*/ 86 w 94"/>
                <a:gd name="T29" fmla="*/ 27 h 166"/>
                <a:gd name="T30" fmla="*/ 86 w 94"/>
                <a:gd name="T31" fmla="*/ 14 h 166"/>
                <a:gd name="T32" fmla="*/ 74 w 94"/>
                <a:gd name="T33" fmla="*/ 7 h 166"/>
                <a:gd name="T34" fmla="*/ 70 w 94"/>
                <a:gd name="T35" fmla="*/ 11 h 166"/>
                <a:gd name="T36" fmla="*/ 66 w 94"/>
                <a:gd name="T37" fmla="*/ 16 h 166"/>
                <a:gd name="T38" fmla="*/ 62 w 94"/>
                <a:gd name="T39" fmla="*/ 18 h 166"/>
                <a:gd name="T40" fmla="*/ 58 w 94"/>
                <a:gd name="T41" fmla="*/ 21 h 166"/>
                <a:gd name="T42" fmla="*/ 56 w 94"/>
                <a:gd name="T43" fmla="*/ 25 h 166"/>
                <a:gd name="T44" fmla="*/ 52 w 94"/>
                <a:gd name="T45" fmla="*/ 27 h 166"/>
                <a:gd name="T46" fmla="*/ 48 w 94"/>
                <a:gd name="T47" fmla="*/ 32 h 166"/>
                <a:gd name="T48" fmla="*/ 44 w 94"/>
                <a:gd name="T49" fmla="*/ 34 h 166"/>
                <a:gd name="T50" fmla="*/ 42 w 94"/>
                <a:gd name="T51" fmla="*/ 37 h 166"/>
                <a:gd name="T52" fmla="*/ 38 w 94"/>
                <a:gd name="T53" fmla="*/ 41 h 166"/>
                <a:gd name="T54" fmla="*/ 34 w 94"/>
                <a:gd name="T55" fmla="*/ 44 h 166"/>
                <a:gd name="T56" fmla="*/ 32 w 94"/>
                <a:gd name="T57" fmla="*/ 48 h 166"/>
                <a:gd name="T58" fmla="*/ 28 w 94"/>
                <a:gd name="T59" fmla="*/ 51 h 166"/>
                <a:gd name="T60" fmla="*/ 24 w 94"/>
                <a:gd name="T61" fmla="*/ 58 h 166"/>
                <a:gd name="T62" fmla="*/ 12 w 94"/>
                <a:gd name="T63" fmla="*/ 67 h 166"/>
                <a:gd name="T64" fmla="*/ 0 w 94"/>
                <a:gd name="T65" fmla="*/ 111 h 166"/>
                <a:gd name="T66" fmla="*/ 16 w 94"/>
                <a:gd name="T67" fmla="*/ 113 h 166"/>
                <a:gd name="T68" fmla="*/ 12 w 94"/>
                <a:gd name="T69" fmla="*/ 143 h 16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4"/>
                <a:gd name="T106" fmla="*/ 0 h 166"/>
                <a:gd name="T107" fmla="*/ 94 w 94"/>
                <a:gd name="T108" fmla="*/ 166 h 16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4" h="166">
                  <a:moveTo>
                    <a:pt x="40" y="166"/>
                  </a:moveTo>
                  <a:lnTo>
                    <a:pt x="48" y="143"/>
                  </a:lnTo>
                  <a:lnTo>
                    <a:pt x="50" y="132"/>
                  </a:lnTo>
                  <a:lnTo>
                    <a:pt x="50" y="120"/>
                  </a:lnTo>
                  <a:lnTo>
                    <a:pt x="56" y="111"/>
                  </a:lnTo>
                  <a:lnTo>
                    <a:pt x="66" y="111"/>
                  </a:lnTo>
                  <a:lnTo>
                    <a:pt x="70" y="102"/>
                  </a:lnTo>
                  <a:lnTo>
                    <a:pt x="70" y="90"/>
                  </a:lnTo>
                  <a:lnTo>
                    <a:pt x="82" y="95"/>
                  </a:lnTo>
                  <a:lnTo>
                    <a:pt x="94" y="88"/>
                  </a:lnTo>
                  <a:lnTo>
                    <a:pt x="92" y="76"/>
                  </a:lnTo>
                  <a:lnTo>
                    <a:pt x="82" y="69"/>
                  </a:lnTo>
                  <a:lnTo>
                    <a:pt x="78" y="65"/>
                  </a:lnTo>
                  <a:lnTo>
                    <a:pt x="78" y="62"/>
                  </a:lnTo>
                  <a:lnTo>
                    <a:pt x="78" y="60"/>
                  </a:lnTo>
                  <a:lnTo>
                    <a:pt x="78" y="58"/>
                  </a:lnTo>
                  <a:lnTo>
                    <a:pt x="78" y="55"/>
                  </a:lnTo>
                  <a:lnTo>
                    <a:pt x="78" y="53"/>
                  </a:lnTo>
                  <a:lnTo>
                    <a:pt x="78" y="51"/>
                  </a:lnTo>
                  <a:lnTo>
                    <a:pt x="80" y="51"/>
                  </a:lnTo>
                  <a:lnTo>
                    <a:pt x="80" y="48"/>
                  </a:lnTo>
                  <a:lnTo>
                    <a:pt x="80" y="46"/>
                  </a:lnTo>
                  <a:lnTo>
                    <a:pt x="80" y="44"/>
                  </a:lnTo>
                  <a:lnTo>
                    <a:pt x="82" y="41"/>
                  </a:lnTo>
                  <a:lnTo>
                    <a:pt x="82" y="39"/>
                  </a:lnTo>
                  <a:lnTo>
                    <a:pt x="82" y="37"/>
                  </a:lnTo>
                  <a:lnTo>
                    <a:pt x="84" y="34"/>
                  </a:lnTo>
                  <a:lnTo>
                    <a:pt x="86" y="32"/>
                  </a:lnTo>
                  <a:lnTo>
                    <a:pt x="86" y="30"/>
                  </a:lnTo>
                  <a:lnTo>
                    <a:pt x="86" y="27"/>
                  </a:lnTo>
                  <a:lnTo>
                    <a:pt x="88" y="25"/>
                  </a:lnTo>
                  <a:lnTo>
                    <a:pt x="86" y="14"/>
                  </a:lnTo>
                  <a:lnTo>
                    <a:pt x="90" y="0"/>
                  </a:lnTo>
                  <a:lnTo>
                    <a:pt x="74" y="7"/>
                  </a:lnTo>
                  <a:lnTo>
                    <a:pt x="72" y="9"/>
                  </a:lnTo>
                  <a:lnTo>
                    <a:pt x="70" y="11"/>
                  </a:lnTo>
                  <a:lnTo>
                    <a:pt x="68" y="14"/>
                  </a:lnTo>
                  <a:lnTo>
                    <a:pt x="66" y="16"/>
                  </a:lnTo>
                  <a:lnTo>
                    <a:pt x="64" y="16"/>
                  </a:lnTo>
                  <a:lnTo>
                    <a:pt x="62" y="18"/>
                  </a:lnTo>
                  <a:lnTo>
                    <a:pt x="62" y="21"/>
                  </a:lnTo>
                  <a:lnTo>
                    <a:pt x="58" y="21"/>
                  </a:lnTo>
                  <a:lnTo>
                    <a:pt x="58" y="23"/>
                  </a:lnTo>
                  <a:lnTo>
                    <a:pt x="56" y="25"/>
                  </a:lnTo>
                  <a:lnTo>
                    <a:pt x="54" y="25"/>
                  </a:lnTo>
                  <a:lnTo>
                    <a:pt x="52" y="27"/>
                  </a:lnTo>
                  <a:lnTo>
                    <a:pt x="50" y="30"/>
                  </a:lnTo>
                  <a:lnTo>
                    <a:pt x="48" y="32"/>
                  </a:lnTo>
                  <a:lnTo>
                    <a:pt x="46" y="32"/>
                  </a:lnTo>
                  <a:lnTo>
                    <a:pt x="44" y="34"/>
                  </a:lnTo>
                  <a:lnTo>
                    <a:pt x="42" y="34"/>
                  </a:lnTo>
                  <a:lnTo>
                    <a:pt x="42" y="37"/>
                  </a:lnTo>
                  <a:lnTo>
                    <a:pt x="40" y="39"/>
                  </a:lnTo>
                  <a:lnTo>
                    <a:pt x="38" y="41"/>
                  </a:lnTo>
                  <a:lnTo>
                    <a:pt x="36" y="41"/>
                  </a:lnTo>
                  <a:lnTo>
                    <a:pt x="34" y="44"/>
                  </a:lnTo>
                  <a:lnTo>
                    <a:pt x="32" y="46"/>
                  </a:lnTo>
                  <a:lnTo>
                    <a:pt x="32" y="48"/>
                  </a:lnTo>
                  <a:lnTo>
                    <a:pt x="30" y="48"/>
                  </a:lnTo>
                  <a:lnTo>
                    <a:pt x="28" y="51"/>
                  </a:lnTo>
                  <a:lnTo>
                    <a:pt x="26" y="53"/>
                  </a:lnTo>
                  <a:lnTo>
                    <a:pt x="24" y="58"/>
                  </a:lnTo>
                  <a:lnTo>
                    <a:pt x="22" y="60"/>
                  </a:lnTo>
                  <a:lnTo>
                    <a:pt x="12" y="67"/>
                  </a:lnTo>
                  <a:lnTo>
                    <a:pt x="0" y="104"/>
                  </a:lnTo>
                  <a:lnTo>
                    <a:pt x="0" y="111"/>
                  </a:lnTo>
                  <a:lnTo>
                    <a:pt x="10" y="116"/>
                  </a:lnTo>
                  <a:lnTo>
                    <a:pt x="16" y="113"/>
                  </a:lnTo>
                  <a:lnTo>
                    <a:pt x="12" y="132"/>
                  </a:lnTo>
                  <a:lnTo>
                    <a:pt x="12" y="143"/>
                  </a:lnTo>
                  <a:lnTo>
                    <a:pt x="14" y="157"/>
                  </a:lnTo>
                </a:path>
              </a:pathLst>
            </a:custGeom>
            <a:noFill/>
            <a:ln w="508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59" name="Freeform 61">
              <a:extLst>
                <a:ext uri="{FF2B5EF4-FFF2-40B4-BE49-F238E27FC236}">
                  <a16:creationId xmlns:a16="http://schemas.microsoft.com/office/drawing/2014/main" id="{84E432BE-CC2F-2930-E8FF-A67BFC382C31}"/>
                </a:ext>
              </a:extLst>
            </p:cNvPr>
            <p:cNvSpPr>
              <a:spLocks/>
            </p:cNvSpPr>
            <p:nvPr/>
          </p:nvSpPr>
          <p:spPr bwMode="auto">
            <a:xfrm>
              <a:off x="2846" y="1658"/>
              <a:ext cx="42" cy="67"/>
            </a:xfrm>
            <a:custGeom>
              <a:avLst/>
              <a:gdLst>
                <a:gd name="T0" fmla="*/ 22 w 42"/>
                <a:gd name="T1" fmla="*/ 64 h 67"/>
                <a:gd name="T2" fmla="*/ 26 w 42"/>
                <a:gd name="T3" fmla="*/ 55 h 67"/>
                <a:gd name="T4" fmla="*/ 34 w 42"/>
                <a:gd name="T5" fmla="*/ 53 h 67"/>
                <a:gd name="T6" fmla="*/ 36 w 42"/>
                <a:gd name="T7" fmla="*/ 44 h 67"/>
                <a:gd name="T8" fmla="*/ 32 w 42"/>
                <a:gd name="T9" fmla="*/ 34 h 67"/>
                <a:gd name="T10" fmla="*/ 38 w 42"/>
                <a:gd name="T11" fmla="*/ 27 h 67"/>
                <a:gd name="T12" fmla="*/ 38 w 42"/>
                <a:gd name="T13" fmla="*/ 20 h 67"/>
                <a:gd name="T14" fmla="*/ 42 w 42"/>
                <a:gd name="T15" fmla="*/ 7 h 67"/>
                <a:gd name="T16" fmla="*/ 30 w 42"/>
                <a:gd name="T17" fmla="*/ 0 h 67"/>
                <a:gd name="T18" fmla="*/ 24 w 42"/>
                <a:gd name="T19" fmla="*/ 2 h 67"/>
                <a:gd name="T20" fmla="*/ 28 w 42"/>
                <a:gd name="T21" fmla="*/ 9 h 67"/>
                <a:gd name="T22" fmla="*/ 22 w 42"/>
                <a:gd name="T23" fmla="*/ 9 h 67"/>
                <a:gd name="T24" fmla="*/ 14 w 42"/>
                <a:gd name="T25" fmla="*/ 9 h 67"/>
                <a:gd name="T26" fmla="*/ 6 w 42"/>
                <a:gd name="T27" fmla="*/ 16 h 67"/>
                <a:gd name="T28" fmla="*/ 0 w 42"/>
                <a:gd name="T29" fmla="*/ 27 h 67"/>
                <a:gd name="T30" fmla="*/ 0 w 42"/>
                <a:gd name="T31" fmla="*/ 41 h 67"/>
                <a:gd name="T32" fmla="*/ 8 w 42"/>
                <a:gd name="T33" fmla="*/ 51 h 67"/>
                <a:gd name="T34" fmla="*/ 18 w 42"/>
                <a:gd name="T35" fmla="*/ 53 h 67"/>
                <a:gd name="T36" fmla="*/ 18 w 42"/>
                <a:gd name="T37" fmla="*/ 60 h 67"/>
                <a:gd name="T38" fmla="*/ 22 w 42"/>
                <a:gd name="T39" fmla="*/ 67 h 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2"/>
                <a:gd name="T61" fmla="*/ 0 h 67"/>
                <a:gd name="T62" fmla="*/ 42 w 42"/>
                <a:gd name="T63" fmla="*/ 67 h 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2" h="67">
                  <a:moveTo>
                    <a:pt x="22" y="64"/>
                  </a:moveTo>
                  <a:lnTo>
                    <a:pt x="26" y="55"/>
                  </a:lnTo>
                  <a:lnTo>
                    <a:pt x="34" y="53"/>
                  </a:lnTo>
                  <a:lnTo>
                    <a:pt x="36" y="44"/>
                  </a:lnTo>
                  <a:lnTo>
                    <a:pt x="32" y="34"/>
                  </a:lnTo>
                  <a:lnTo>
                    <a:pt x="38" y="27"/>
                  </a:lnTo>
                  <a:lnTo>
                    <a:pt x="38" y="20"/>
                  </a:lnTo>
                  <a:lnTo>
                    <a:pt x="42" y="7"/>
                  </a:lnTo>
                  <a:lnTo>
                    <a:pt x="30" y="0"/>
                  </a:lnTo>
                  <a:lnTo>
                    <a:pt x="24" y="2"/>
                  </a:lnTo>
                  <a:lnTo>
                    <a:pt x="28" y="9"/>
                  </a:lnTo>
                  <a:lnTo>
                    <a:pt x="22" y="9"/>
                  </a:lnTo>
                  <a:lnTo>
                    <a:pt x="14" y="9"/>
                  </a:lnTo>
                  <a:lnTo>
                    <a:pt x="6" y="16"/>
                  </a:lnTo>
                  <a:lnTo>
                    <a:pt x="0" y="27"/>
                  </a:lnTo>
                  <a:lnTo>
                    <a:pt x="0" y="41"/>
                  </a:lnTo>
                  <a:lnTo>
                    <a:pt x="8" y="51"/>
                  </a:lnTo>
                  <a:lnTo>
                    <a:pt x="18" y="53"/>
                  </a:lnTo>
                  <a:lnTo>
                    <a:pt x="18" y="60"/>
                  </a:lnTo>
                  <a:lnTo>
                    <a:pt x="22" y="67"/>
                  </a:lnTo>
                </a:path>
              </a:pathLst>
            </a:custGeom>
            <a:noFill/>
            <a:ln w="508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60" name="Freeform 62">
              <a:extLst>
                <a:ext uri="{FF2B5EF4-FFF2-40B4-BE49-F238E27FC236}">
                  <a16:creationId xmlns:a16="http://schemas.microsoft.com/office/drawing/2014/main" id="{4648C986-D7BB-00C6-2411-D3A2A54EE881}"/>
                </a:ext>
              </a:extLst>
            </p:cNvPr>
            <p:cNvSpPr>
              <a:spLocks/>
            </p:cNvSpPr>
            <p:nvPr/>
          </p:nvSpPr>
          <p:spPr bwMode="auto">
            <a:xfrm>
              <a:off x="2814" y="1683"/>
              <a:ext cx="22" cy="28"/>
            </a:xfrm>
            <a:custGeom>
              <a:avLst/>
              <a:gdLst>
                <a:gd name="T0" fmla="*/ 22 w 22"/>
                <a:gd name="T1" fmla="*/ 19 h 28"/>
                <a:gd name="T2" fmla="*/ 20 w 22"/>
                <a:gd name="T3" fmla="*/ 26 h 28"/>
                <a:gd name="T4" fmla="*/ 14 w 22"/>
                <a:gd name="T5" fmla="*/ 28 h 28"/>
                <a:gd name="T6" fmla="*/ 6 w 22"/>
                <a:gd name="T7" fmla="*/ 26 h 28"/>
                <a:gd name="T8" fmla="*/ 0 w 22"/>
                <a:gd name="T9" fmla="*/ 14 h 28"/>
                <a:gd name="T10" fmla="*/ 0 w 22"/>
                <a:gd name="T11" fmla="*/ 2 h 28"/>
                <a:gd name="T12" fmla="*/ 10 w 22"/>
                <a:gd name="T13" fmla="*/ 0 h 28"/>
                <a:gd name="T14" fmla="*/ 18 w 22"/>
                <a:gd name="T15" fmla="*/ 2 h 28"/>
                <a:gd name="T16" fmla="*/ 22 w 22"/>
                <a:gd name="T17" fmla="*/ 19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28"/>
                <a:gd name="T29" fmla="*/ 22 w 22"/>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28">
                  <a:moveTo>
                    <a:pt x="22" y="19"/>
                  </a:moveTo>
                  <a:lnTo>
                    <a:pt x="20" y="26"/>
                  </a:lnTo>
                  <a:lnTo>
                    <a:pt x="14" y="28"/>
                  </a:lnTo>
                  <a:lnTo>
                    <a:pt x="6" y="26"/>
                  </a:lnTo>
                  <a:lnTo>
                    <a:pt x="0" y="14"/>
                  </a:lnTo>
                  <a:lnTo>
                    <a:pt x="0" y="2"/>
                  </a:lnTo>
                  <a:lnTo>
                    <a:pt x="10" y="0"/>
                  </a:lnTo>
                  <a:lnTo>
                    <a:pt x="18" y="2"/>
                  </a:lnTo>
                  <a:lnTo>
                    <a:pt x="22" y="19"/>
                  </a:lnTo>
                </a:path>
              </a:pathLst>
            </a:custGeom>
            <a:noFill/>
            <a:ln w="508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61" name="Freeform 63">
              <a:extLst>
                <a:ext uri="{FF2B5EF4-FFF2-40B4-BE49-F238E27FC236}">
                  <a16:creationId xmlns:a16="http://schemas.microsoft.com/office/drawing/2014/main" id="{29FC45C4-A746-5CF9-0665-CFD08C5F85CF}"/>
                </a:ext>
              </a:extLst>
            </p:cNvPr>
            <p:cNvSpPr>
              <a:spLocks/>
            </p:cNvSpPr>
            <p:nvPr/>
          </p:nvSpPr>
          <p:spPr bwMode="auto">
            <a:xfrm>
              <a:off x="2874" y="937"/>
              <a:ext cx="241" cy="556"/>
            </a:xfrm>
            <a:custGeom>
              <a:avLst/>
              <a:gdLst>
                <a:gd name="T0" fmla="*/ 237 w 241"/>
                <a:gd name="T1" fmla="*/ 35 h 556"/>
                <a:gd name="T2" fmla="*/ 229 w 241"/>
                <a:gd name="T3" fmla="*/ 46 h 556"/>
                <a:gd name="T4" fmla="*/ 221 w 241"/>
                <a:gd name="T5" fmla="*/ 46 h 556"/>
                <a:gd name="T6" fmla="*/ 215 w 241"/>
                <a:gd name="T7" fmla="*/ 46 h 556"/>
                <a:gd name="T8" fmla="*/ 207 w 241"/>
                <a:gd name="T9" fmla="*/ 46 h 556"/>
                <a:gd name="T10" fmla="*/ 201 w 241"/>
                <a:gd name="T11" fmla="*/ 46 h 556"/>
                <a:gd name="T12" fmla="*/ 195 w 241"/>
                <a:gd name="T13" fmla="*/ 46 h 556"/>
                <a:gd name="T14" fmla="*/ 189 w 241"/>
                <a:gd name="T15" fmla="*/ 46 h 556"/>
                <a:gd name="T16" fmla="*/ 181 w 241"/>
                <a:gd name="T17" fmla="*/ 60 h 556"/>
                <a:gd name="T18" fmla="*/ 161 w 241"/>
                <a:gd name="T19" fmla="*/ 88 h 556"/>
                <a:gd name="T20" fmla="*/ 155 w 241"/>
                <a:gd name="T21" fmla="*/ 114 h 556"/>
                <a:gd name="T22" fmla="*/ 149 w 241"/>
                <a:gd name="T23" fmla="*/ 127 h 556"/>
                <a:gd name="T24" fmla="*/ 141 w 241"/>
                <a:gd name="T25" fmla="*/ 141 h 556"/>
                <a:gd name="T26" fmla="*/ 131 w 241"/>
                <a:gd name="T27" fmla="*/ 158 h 556"/>
                <a:gd name="T28" fmla="*/ 122 w 241"/>
                <a:gd name="T29" fmla="*/ 174 h 556"/>
                <a:gd name="T30" fmla="*/ 114 w 241"/>
                <a:gd name="T31" fmla="*/ 188 h 556"/>
                <a:gd name="T32" fmla="*/ 106 w 241"/>
                <a:gd name="T33" fmla="*/ 204 h 556"/>
                <a:gd name="T34" fmla="*/ 100 w 241"/>
                <a:gd name="T35" fmla="*/ 220 h 556"/>
                <a:gd name="T36" fmla="*/ 98 w 241"/>
                <a:gd name="T37" fmla="*/ 239 h 556"/>
                <a:gd name="T38" fmla="*/ 96 w 241"/>
                <a:gd name="T39" fmla="*/ 255 h 556"/>
                <a:gd name="T40" fmla="*/ 100 w 241"/>
                <a:gd name="T41" fmla="*/ 269 h 556"/>
                <a:gd name="T42" fmla="*/ 96 w 241"/>
                <a:gd name="T43" fmla="*/ 283 h 556"/>
                <a:gd name="T44" fmla="*/ 90 w 241"/>
                <a:gd name="T45" fmla="*/ 283 h 556"/>
                <a:gd name="T46" fmla="*/ 84 w 241"/>
                <a:gd name="T47" fmla="*/ 283 h 556"/>
                <a:gd name="T48" fmla="*/ 78 w 241"/>
                <a:gd name="T49" fmla="*/ 285 h 556"/>
                <a:gd name="T50" fmla="*/ 72 w 241"/>
                <a:gd name="T51" fmla="*/ 285 h 556"/>
                <a:gd name="T52" fmla="*/ 60 w 241"/>
                <a:gd name="T53" fmla="*/ 297 h 556"/>
                <a:gd name="T54" fmla="*/ 52 w 241"/>
                <a:gd name="T55" fmla="*/ 317 h 556"/>
                <a:gd name="T56" fmla="*/ 50 w 241"/>
                <a:gd name="T57" fmla="*/ 327 h 556"/>
                <a:gd name="T58" fmla="*/ 48 w 241"/>
                <a:gd name="T59" fmla="*/ 336 h 556"/>
                <a:gd name="T60" fmla="*/ 48 w 241"/>
                <a:gd name="T61" fmla="*/ 345 h 556"/>
                <a:gd name="T62" fmla="*/ 48 w 241"/>
                <a:gd name="T63" fmla="*/ 352 h 556"/>
                <a:gd name="T64" fmla="*/ 46 w 241"/>
                <a:gd name="T65" fmla="*/ 361 h 556"/>
                <a:gd name="T66" fmla="*/ 46 w 241"/>
                <a:gd name="T67" fmla="*/ 371 h 556"/>
                <a:gd name="T68" fmla="*/ 46 w 241"/>
                <a:gd name="T69" fmla="*/ 380 h 556"/>
                <a:gd name="T70" fmla="*/ 46 w 241"/>
                <a:gd name="T71" fmla="*/ 389 h 556"/>
                <a:gd name="T72" fmla="*/ 48 w 241"/>
                <a:gd name="T73" fmla="*/ 399 h 556"/>
                <a:gd name="T74" fmla="*/ 48 w 241"/>
                <a:gd name="T75" fmla="*/ 405 h 556"/>
                <a:gd name="T76" fmla="*/ 42 w 241"/>
                <a:gd name="T77" fmla="*/ 438 h 556"/>
                <a:gd name="T78" fmla="*/ 46 w 241"/>
                <a:gd name="T79" fmla="*/ 473 h 556"/>
                <a:gd name="T80" fmla="*/ 42 w 241"/>
                <a:gd name="T81" fmla="*/ 477 h 556"/>
                <a:gd name="T82" fmla="*/ 38 w 241"/>
                <a:gd name="T83" fmla="*/ 484 h 556"/>
                <a:gd name="T84" fmla="*/ 34 w 241"/>
                <a:gd name="T85" fmla="*/ 489 h 556"/>
                <a:gd name="T86" fmla="*/ 32 w 241"/>
                <a:gd name="T87" fmla="*/ 496 h 556"/>
                <a:gd name="T88" fmla="*/ 28 w 241"/>
                <a:gd name="T89" fmla="*/ 503 h 556"/>
                <a:gd name="T90" fmla="*/ 24 w 241"/>
                <a:gd name="T91" fmla="*/ 510 h 556"/>
                <a:gd name="T92" fmla="*/ 22 w 241"/>
                <a:gd name="T93" fmla="*/ 517 h 556"/>
                <a:gd name="T94" fmla="*/ 20 w 241"/>
                <a:gd name="T95" fmla="*/ 526 h 556"/>
                <a:gd name="T96" fmla="*/ 18 w 241"/>
                <a:gd name="T97" fmla="*/ 531 h 556"/>
                <a:gd name="T98" fmla="*/ 10 w 241"/>
                <a:gd name="T99" fmla="*/ 554 h 55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41"/>
                <a:gd name="T151" fmla="*/ 0 h 556"/>
                <a:gd name="T152" fmla="*/ 241 w 241"/>
                <a:gd name="T153" fmla="*/ 556 h 55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41" h="556">
                  <a:moveTo>
                    <a:pt x="241" y="0"/>
                  </a:moveTo>
                  <a:lnTo>
                    <a:pt x="235" y="16"/>
                  </a:lnTo>
                  <a:lnTo>
                    <a:pt x="237" y="35"/>
                  </a:lnTo>
                  <a:lnTo>
                    <a:pt x="233" y="46"/>
                  </a:lnTo>
                  <a:lnTo>
                    <a:pt x="231" y="46"/>
                  </a:lnTo>
                  <a:lnTo>
                    <a:pt x="229" y="46"/>
                  </a:lnTo>
                  <a:lnTo>
                    <a:pt x="225" y="46"/>
                  </a:lnTo>
                  <a:lnTo>
                    <a:pt x="223" y="46"/>
                  </a:lnTo>
                  <a:lnTo>
                    <a:pt x="221" y="46"/>
                  </a:lnTo>
                  <a:lnTo>
                    <a:pt x="219" y="46"/>
                  </a:lnTo>
                  <a:lnTo>
                    <a:pt x="217" y="46"/>
                  </a:lnTo>
                  <a:lnTo>
                    <a:pt x="215" y="46"/>
                  </a:lnTo>
                  <a:lnTo>
                    <a:pt x="213" y="46"/>
                  </a:lnTo>
                  <a:lnTo>
                    <a:pt x="209" y="46"/>
                  </a:lnTo>
                  <a:lnTo>
                    <a:pt x="207" y="46"/>
                  </a:lnTo>
                  <a:lnTo>
                    <a:pt x="205" y="46"/>
                  </a:lnTo>
                  <a:lnTo>
                    <a:pt x="203" y="46"/>
                  </a:lnTo>
                  <a:lnTo>
                    <a:pt x="201" y="46"/>
                  </a:lnTo>
                  <a:lnTo>
                    <a:pt x="199" y="46"/>
                  </a:lnTo>
                  <a:lnTo>
                    <a:pt x="197" y="46"/>
                  </a:lnTo>
                  <a:lnTo>
                    <a:pt x="195" y="46"/>
                  </a:lnTo>
                  <a:lnTo>
                    <a:pt x="193" y="46"/>
                  </a:lnTo>
                  <a:lnTo>
                    <a:pt x="191" y="46"/>
                  </a:lnTo>
                  <a:lnTo>
                    <a:pt x="189" y="46"/>
                  </a:lnTo>
                  <a:lnTo>
                    <a:pt x="187" y="46"/>
                  </a:lnTo>
                  <a:lnTo>
                    <a:pt x="185" y="46"/>
                  </a:lnTo>
                  <a:lnTo>
                    <a:pt x="181" y="60"/>
                  </a:lnTo>
                  <a:lnTo>
                    <a:pt x="177" y="69"/>
                  </a:lnTo>
                  <a:lnTo>
                    <a:pt x="163" y="79"/>
                  </a:lnTo>
                  <a:lnTo>
                    <a:pt x="161" y="88"/>
                  </a:lnTo>
                  <a:lnTo>
                    <a:pt x="161" y="104"/>
                  </a:lnTo>
                  <a:lnTo>
                    <a:pt x="157" y="109"/>
                  </a:lnTo>
                  <a:lnTo>
                    <a:pt x="155" y="114"/>
                  </a:lnTo>
                  <a:lnTo>
                    <a:pt x="153" y="118"/>
                  </a:lnTo>
                  <a:lnTo>
                    <a:pt x="151" y="123"/>
                  </a:lnTo>
                  <a:lnTo>
                    <a:pt x="149" y="127"/>
                  </a:lnTo>
                  <a:lnTo>
                    <a:pt x="147" y="132"/>
                  </a:lnTo>
                  <a:lnTo>
                    <a:pt x="143" y="137"/>
                  </a:lnTo>
                  <a:lnTo>
                    <a:pt x="141" y="141"/>
                  </a:lnTo>
                  <a:lnTo>
                    <a:pt x="137" y="148"/>
                  </a:lnTo>
                  <a:lnTo>
                    <a:pt x="135" y="153"/>
                  </a:lnTo>
                  <a:lnTo>
                    <a:pt x="131" y="158"/>
                  </a:lnTo>
                  <a:lnTo>
                    <a:pt x="128" y="162"/>
                  </a:lnTo>
                  <a:lnTo>
                    <a:pt x="124" y="167"/>
                  </a:lnTo>
                  <a:lnTo>
                    <a:pt x="122" y="174"/>
                  </a:lnTo>
                  <a:lnTo>
                    <a:pt x="118" y="178"/>
                  </a:lnTo>
                  <a:lnTo>
                    <a:pt x="116" y="183"/>
                  </a:lnTo>
                  <a:lnTo>
                    <a:pt x="114" y="188"/>
                  </a:lnTo>
                  <a:lnTo>
                    <a:pt x="110" y="195"/>
                  </a:lnTo>
                  <a:lnTo>
                    <a:pt x="108" y="199"/>
                  </a:lnTo>
                  <a:lnTo>
                    <a:pt x="106" y="204"/>
                  </a:lnTo>
                  <a:lnTo>
                    <a:pt x="102" y="211"/>
                  </a:lnTo>
                  <a:lnTo>
                    <a:pt x="102" y="215"/>
                  </a:lnTo>
                  <a:lnTo>
                    <a:pt x="100" y="220"/>
                  </a:lnTo>
                  <a:lnTo>
                    <a:pt x="98" y="227"/>
                  </a:lnTo>
                  <a:lnTo>
                    <a:pt x="98" y="232"/>
                  </a:lnTo>
                  <a:lnTo>
                    <a:pt x="98" y="239"/>
                  </a:lnTo>
                  <a:lnTo>
                    <a:pt x="96" y="243"/>
                  </a:lnTo>
                  <a:lnTo>
                    <a:pt x="96" y="248"/>
                  </a:lnTo>
                  <a:lnTo>
                    <a:pt x="96" y="255"/>
                  </a:lnTo>
                  <a:lnTo>
                    <a:pt x="98" y="259"/>
                  </a:lnTo>
                  <a:lnTo>
                    <a:pt x="98" y="264"/>
                  </a:lnTo>
                  <a:lnTo>
                    <a:pt x="100" y="269"/>
                  </a:lnTo>
                  <a:lnTo>
                    <a:pt x="98" y="280"/>
                  </a:lnTo>
                  <a:lnTo>
                    <a:pt x="98" y="283"/>
                  </a:lnTo>
                  <a:lnTo>
                    <a:pt x="96" y="283"/>
                  </a:lnTo>
                  <a:lnTo>
                    <a:pt x="94" y="283"/>
                  </a:lnTo>
                  <a:lnTo>
                    <a:pt x="92" y="283"/>
                  </a:lnTo>
                  <a:lnTo>
                    <a:pt x="90" y="283"/>
                  </a:lnTo>
                  <a:lnTo>
                    <a:pt x="88" y="283"/>
                  </a:lnTo>
                  <a:lnTo>
                    <a:pt x="86" y="283"/>
                  </a:lnTo>
                  <a:lnTo>
                    <a:pt x="84" y="283"/>
                  </a:lnTo>
                  <a:lnTo>
                    <a:pt x="82" y="285"/>
                  </a:lnTo>
                  <a:lnTo>
                    <a:pt x="80" y="285"/>
                  </a:lnTo>
                  <a:lnTo>
                    <a:pt x="78" y="285"/>
                  </a:lnTo>
                  <a:lnTo>
                    <a:pt x="76" y="285"/>
                  </a:lnTo>
                  <a:lnTo>
                    <a:pt x="74" y="285"/>
                  </a:lnTo>
                  <a:lnTo>
                    <a:pt x="72" y="285"/>
                  </a:lnTo>
                  <a:lnTo>
                    <a:pt x="70" y="285"/>
                  </a:lnTo>
                  <a:lnTo>
                    <a:pt x="68" y="285"/>
                  </a:lnTo>
                  <a:lnTo>
                    <a:pt x="60" y="297"/>
                  </a:lnTo>
                  <a:lnTo>
                    <a:pt x="52" y="310"/>
                  </a:lnTo>
                  <a:lnTo>
                    <a:pt x="52" y="315"/>
                  </a:lnTo>
                  <a:lnTo>
                    <a:pt x="52" y="317"/>
                  </a:lnTo>
                  <a:lnTo>
                    <a:pt x="50" y="320"/>
                  </a:lnTo>
                  <a:lnTo>
                    <a:pt x="50" y="324"/>
                  </a:lnTo>
                  <a:lnTo>
                    <a:pt x="50" y="327"/>
                  </a:lnTo>
                  <a:lnTo>
                    <a:pt x="48" y="329"/>
                  </a:lnTo>
                  <a:lnTo>
                    <a:pt x="48" y="334"/>
                  </a:lnTo>
                  <a:lnTo>
                    <a:pt x="48" y="336"/>
                  </a:lnTo>
                  <a:lnTo>
                    <a:pt x="48" y="338"/>
                  </a:lnTo>
                  <a:lnTo>
                    <a:pt x="48" y="341"/>
                  </a:lnTo>
                  <a:lnTo>
                    <a:pt x="48" y="345"/>
                  </a:lnTo>
                  <a:lnTo>
                    <a:pt x="48" y="348"/>
                  </a:lnTo>
                  <a:lnTo>
                    <a:pt x="48" y="350"/>
                  </a:lnTo>
                  <a:lnTo>
                    <a:pt x="48" y="352"/>
                  </a:lnTo>
                  <a:lnTo>
                    <a:pt x="48" y="357"/>
                  </a:lnTo>
                  <a:lnTo>
                    <a:pt x="46" y="359"/>
                  </a:lnTo>
                  <a:lnTo>
                    <a:pt x="46" y="361"/>
                  </a:lnTo>
                  <a:lnTo>
                    <a:pt x="46" y="364"/>
                  </a:lnTo>
                  <a:lnTo>
                    <a:pt x="46" y="368"/>
                  </a:lnTo>
                  <a:lnTo>
                    <a:pt x="46" y="371"/>
                  </a:lnTo>
                  <a:lnTo>
                    <a:pt x="46" y="373"/>
                  </a:lnTo>
                  <a:lnTo>
                    <a:pt x="46" y="378"/>
                  </a:lnTo>
                  <a:lnTo>
                    <a:pt x="46" y="380"/>
                  </a:lnTo>
                  <a:lnTo>
                    <a:pt x="46" y="385"/>
                  </a:lnTo>
                  <a:lnTo>
                    <a:pt x="46" y="387"/>
                  </a:lnTo>
                  <a:lnTo>
                    <a:pt x="46" y="389"/>
                  </a:lnTo>
                  <a:lnTo>
                    <a:pt x="46" y="392"/>
                  </a:lnTo>
                  <a:lnTo>
                    <a:pt x="48" y="396"/>
                  </a:lnTo>
                  <a:lnTo>
                    <a:pt x="48" y="399"/>
                  </a:lnTo>
                  <a:lnTo>
                    <a:pt x="48" y="401"/>
                  </a:lnTo>
                  <a:lnTo>
                    <a:pt x="48" y="403"/>
                  </a:lnTo>
                  <a:lnTo>
                    <a:pt x="48" y="405"/>
                  </a:lnTo>
                  <a:lnTo>
                    <a:pt x="52" y="417"/>
                  </a:lnTo>
                  <a:lnTo>
                    <a:pt x="48" y="431"/>
                  </a:lnTo>
                  <a:lnTo>
                    <a:pt x="42" y="438"/>
                  </a:lnTo>
                  <a:lnTo>
                    <a:pt x="42" y="456"/>
                  </a:lnTo>
                  <a:lnTo>
                    <a:pt x="46" y="466"/>
                  </a:lnTo>
                  <a:lnTo>
                    <a:pt x="46" y="473"/>
                  </a:lnTo>
                  <a:lnTo>
                    <a:pt x="44" y="475"/>
                  </a:lnTo>
                  <a:lnTo>
                    <a:pt x="42" y="475"/>
                  </a:lnTo>
                  <a:lnTo>
                    <a:pt x="42" y="477"/>
                  </a:lnTo>
                  <a:lnTo>
                    <a:pt x="40" y="480"/>
                  </a:lnTo>
                  <a:lnTo>
                    <a:pt x="40" y="482"/>
                  </a:lnTo>
                  <a:lnTo>
                    <a:pt x="38" y="484"/>
                  </a:lnTo>
                  <a:lnTo>
                    <a:pt x="38" y="487"/>
                  </a:lnTo>
                  <a:lnTo>
                    <a:pt x="36" y="487"/>
                  </a:lnTo>
                  <a:lnTo>
                    <a:pt x="34" y="489"/>
                  </a:lnTo>
                  <a:lnTo>
                    <a:pt x="34" y="491"/>
                  </a:lnTo>
                  <a:lnTo>
                    <a:pt x="32" y="494"/>
                  </a:lnTo>
                  <a:lnTo>
                    <a:pt x="32" y="496"/>
                  </a:lnTo>
                  <a:lnTo>
                    <a:pt x="30" y="496"/>
                  </a:lnTo>
                  <a:lnTo>
                    <a:pt x="30" y="500"/>
                  </a:lnTo>
                  <a:lnTo>
                    <a:pt x="28" y="503"/>
                  </a:lnTo>
                  <a:lnTo>
                    <a:pt x="26" y="505"/>
                  </a:lnTo>
                  <a:lnTo>
                    <a:pt x="26" y="510"/>
                  </a:lnTo>
                  <a:lnTo>
                    <a:pt x="24" y="510"/>
                  </a:lnTo>
                  <a:lnTo>
                    <a:pt x="24" y="512"/>
                  </a:lnTo>
                  <a:lnTo>
                    <a:pt x="24" y="514"/>
                  </a:lnTo>
                  <a:lnTo>
                    <a:pt x="22" y="517"/>
                  </a:lnTo>
                  <a:lnTo>
                    <a:pt x="22" y="519"/>
                  </a:lnTo>
                  <a:lnTo>
                    <a:pt x="22" y="521"/>
                  </a:lnTo>
                  <a:lnTo>
                    <a:pt x="20" y="526"/>
                  </a:lnTo>
                  <a:lnTo>
                    <a:pt x="20" y="528"/>
                  </a:lnTo>
                  <a:lnTo>
                    <a:pt x="18" y="528"/>
                  </a:lnTo>
                  <a:lnTo>
                    <a:pt x="18" y="531"/>
                  </a:lnTo>
                  <a:lnTo>
                    <a:pt x="18" y="535"/>
                  </a:lnTo>
                  <a:lnTo>
                    <a:pt x="16" y="549"/>
                  </a:lnTo>
                  <a:lnTo>
                    <a:pt x="10" y="554"/>
                  </a:lnTo>
                  <a:lnTo>
                    <a:pt x="6" y="556"/>
                  </a:lnTo>
                  <a:lnTo>
                    <a:pt x="0" y="556"/>
                  </a:lnTo>
                </a:path>
              </a:pathLst>
            </a:custGeom>
            <a:noFill/>
            <a:ln w="508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62" name="Freeform 64">
              <a:extLst>
                <a:ext uri="{FF2B5EF4-FFF2-40B4-BE49-F238E27FC236}">
                  <a16:creationId xmlns:a16="http://schemas.microsoft.com/office/drawing/2014/main" id="{C73FF8B9-3D09-86B4-9619-3309A8209736}"/>
                </a:ext>
              </a:extLst>
            </p:cNvPr>
            <p:cNvSpPr>
              <a:spLocks/>
            </p:cNvSpPr>
            <p:nvPr/>
          </p:nvSpPr>
          <p:spPr bwMode="auto">
            <a:xfrm>
              <a:off x="2882" y="1111"/>
              <a:ext cx="303" cy="598"/>
            </a:xfrm>
            <a:custGeom>
              <a:avLst/>
              <a:gdLst>
                <a:gd name="T0" fmla="*/ 261 w 303"/>
                <a:gd name="T1" fmla="*/ 9 h 598"/>
                <a:gd name="T2" fmla="*/ 253 w 303"/>
                <a:gd name="T3" fmla="*/ 32 h 598"/>
                <a:gd name="T4" fmla="*/ 249 w 303"/>
                <a:gd name="T5" fmla="*/ 44 h 598"/>
                <a:gd name="T6" fmla="*/ 247 w 303"/>
                <a:gd name="T7" fmla="*/ 55 h 598"/>
                <a:gd name="T8" fmla="*/ 247 w 303"/>
                <a:gd name="T9" fmla="*/ 67 h 598"/>
                <a:gd name="T10" fmla="*/ 249 w 303"/>
                <a:gd name="T11" fmla="*/ 81 h 598"/>
                <a:gd name="T12" fmla="*/ 253 w 303"/>
                <a:gd name="T13" fmla="*/ 95 h 598"/>
                <a:gd name="T14" fmla="*/ 243 w 303"/>
                <a:gd name="T15" fmla="*/ 109 h 598"/>
                <a:gd name="T16" fmla="*/ 231 w 303"/>
                <a:gd name="T17" fmla="*/ 123 h 598"/>
                <a:gd name="T18" fmla="*/ 221 w 303"/>
                <a:gd name="T19" fmla="*/ 134 h 598"/>
                <a:gd name="T20" fmla="*/ 209 w 303"/>
                <a:gd name="T21" fmla="*/ 146 h 598"/>
                <a:gd name="T22" fmla="*/ 201 w 303"/>
                <a:gd name="T23" fmla="*/ 155 h 598"/>
                <a:gd name="T24" fmla="*/ 187 w 303"/>
                <a:gd name="T25" fmla="*/ 169 h 598"/>
                <a:gd name="T26" fmla="*/ 163 w 303"/>
                <a:gd name="T27" fmla="*/ 204 h 598"/>
                <a:gd name="T28" fmla="*/ 159 w 303"/>
                <a:gd name="T29" fmla="*/ 220 h 598"/>
                <a:gd name="T30" fmla="*/ 159 w 303"/>
                <a:gd name="T31" fmla="*/ 231 h 598"/>
                <a:gd name="T32" fmla="*/ 155 w 303"/>
                <a:gd name="T33" fmla="*/ 248 h 598"/>
                <a:gd name="T34" fmla="*/ 151 w 303"/>
                <a:gd name="T35" fmla="*/ 262 h 598"/>
                <a:gd name="T36" fmla="*/ 149 w 303"/>
                <a:gd name="T37" fmla="*/ 275 h 598"/>
                <a:gd name="T38" fmla="*/ 149 w 303"/>
                <a:gd name="T39" fmla="*/ 292 h 598"/>
                <a:gd name="T40" fmla="*/ 167 w 303"/>
                <a:gd name="T41" fmla="*/ 308 h 598"/>
                <a:gd name="T42" fmla="*/ 173 w 303"/>
                <a:gd name="T43" fmla="*/ 317 h 598"/>
                <a:gd name="T44" fmla="*/ 179 w 303"/>
                <a:gd name="T45" fmla="*/ 326 h 598"/>
                <a:gd name="T46" fmla="*/ 183 w 303"/>
                <a:gd name="T47" fmla="*/ 333 h 598"/>
                <a:gd name="T48" fmla="*/ 187 w 303"/>
                <a:gd name="T49" fmla="*/ 345 h 598"/>
                <a:gd name="T50" fmla="*/ 193 w 303"/>
                <a:gd name="T51" fmla="*/ 354 h 598"/>
                <a:gd name="T52" fmla="*/ 133 w 303"/>
                <a:gd name="T53" fmla="*/ 426 h 598"/>
                <a:gd name="T54" fmla="*/ 131 w 303"/>
                <a:gd name="T55" fmla="*/ 442 h 598"/>
                <a:gd name="T56" fmla="*/ 127 w 303"/>
                <a:gd name="T57" fmla="*/ 461 h 598"/>
                <a:gd name="T58" fmla="*/ 123 w 303"/>
                <a:gd name="T59" fmla="*/ 477 h 598"/>
                <a:gd name="T60" fmla="*/ 120 w 303"/>
                <a:gd name="T61" fmla="*/ 496 h 598"/>
                <a:gd name="T62" fmla="*/ 116 w 303"/>
                <a:gd name="T63" fmla="*/ 512 h 598"/>
                <a:gd name="T64" fmla="*/ 114 w 303"/>
                <a:gd name="T65" fmla="*/ 528 h 598"/>
                <a:gd name="T66" fmla="*/ 108 w 303"/>
                <a:gd name="T67" fmla="*/ 540 h 598"/>
                <a:gd name="T68" fmla="*/ 104 w 303"/>
                <a:gd name="T69" fmla="*/ 551 h 598"/>
                <a:gd name="T70" fmla="*/ 98 w 303"/>
                <a:gd name="T71" fmla="*/ 556 h 598"/>
                <a:gd name="T72" fmla="*/ 88 w 303"/>
                <a:gd name="T73" fmla="*/ 558 h 598"/>
                <a:gd name="T74" fmla="*/ 68 w 303"/>
                <a:gd name="T75" fmla="*/ 558 h 598"/>
                <a:gd name="T76" fmla="*/ 62 w 303"/>
                <a:gd name="T77" fmla="*/ 567 h 598"/>
                <a:gd name="T78" fmla="*/ 56 w 303"/>
                <a:gd name="T79" fmla="*/ 579 h 598"/>
                <a:gd name="T80" fmla="*/ 52 w 303"/>
                <a:gd name="T81" fmla="*/ 591 h 598"/>
                <a:gd name="T82" fmla="*/ 40 w 303"/>
                <a:gd name="T83" fmla="*/ 598 h 598"/>
                <a:gd name="T84" fmla="*/ 8 w 303"/>
                <a:gd name="T85" fmla="*/ 556 h 598"/>
                <a:gd name="T86" fmla="*/ 10 w 303"/>
                <a:gd name="T87" fmla="*/ 533 h 598"/>
                <a:gd name="T88" fmla="*/ 10 w 303"/>
                <a:gd name="T89" fmla="*/ 521 h 598"/>
                <a:gd name="T90" fmla="*/ 8 w 303"/>
                <a:gd name="T91" fmla="*/ 512 h 598"/>
                <a:gd name="T92" fmla="*/ 6 w 303"/>
                <a:gd name="T93" fmla="*/ 498 h 598"/>
                <a:gd name="T94" fmla="*/ 2 w 303"/>
                <a:gd name="T95" fmla="*/ 489 h 598"/>
                <a:gd name="T96" fmla="*/ 0 w 303"/>
                <a:gd name="T97" fmla="*/ 468 h 598"/>
                <a:gd name="T98" fmla="*/ 6 w 303"/>
                <a:gd name="T99" fmla="*/ 442 h 598"/>
                <a:gd name="T100" fmla="*/ 10 w 303"/>
                <a:gd name="T101" fmla="*/ 428 h 598"/>
                <a:gd name="T102" fmla="*/ 12 w 303"/>
                <a:gd name="T103" fmla="*/ 417 h 598"/>
                <a:gd name="T104" fmla="*/ 10 w 303"/>
                <a:gd name="T105" fmla="*/ 405 h 598"/>
                <a:gd name="T106" fmla="*/ 8 w 303"/>
                <a:gd name="T107" fmla="*/ 391 h 5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03"/>
                <a:gd name="T163" fmla="*/ 0 h 598"/>
                <a:gd name="T164" fmla="*/ 303 w 303"/>
                <a:gd name="T165" fmla="*/ 598 h 59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03" h="598">
                  <a:moveTo>
                    <a:pt x="303" y="4"/>
                  </a:moveTo>
                  <a:lnTo>
                    <a:pt x="289" y="4"/>
                  </a:lnTo>
                  <a:lnTo>
                    <a:pt x="277" y="9"/>
                  </a:lnTo>
                  <a:lnTo>
                    <a:pt x="269" y="0"/>
                  </a:lnTo>
                  <a:lnTo>
                    <a:pt x="261" y="9"/>
                  </a:lnTo>
                  <a:lnTo>
                    <a:pt x="259" y="23"/>
                  </a:lnTo>
                  <a:lnTo>
                    <a:pt x="255" y="25"/>
                  </a:lnTo>
                  <a:lnTo>
                    <a:pt x="255" y="28"/>
                  </a:lnTo>
                  <a:lnTo>
                    <a:pt x="253" y="30"/>
                  </a:lnTo>
                  <a:lnTo>
                    <a:pt x="253" y="32"/>
                  </a:lnTo>
                  <a:lnTo>
                    <a:pt x="251" y="35"/>
                  </a:lnTo>
                  <a:lnTo>
                    <a:pt x="251" y="37"/>
                  </a:lnTo>
                  <a:lnTo>
                    <a:pt x="251" y="39"/>
                  </a:lnTo>
                  <a:lnTo>
                    <a:pt x="249" y="41"/>
                  </a:lnTo>
                  <a:lnTo>
                    <a:pt x="249" y="44"/>
                  </a:lnTo>
                  <a:lnTo>
                    <a:pt x="247" y="46"/>
                  </a:lnTo>
                  <a:lnTo>
                    <a:pt x="247" y="48"/>
                  </a:lnTo>
                  <a:lnTo>
                    <a:pt x="247" y="51"/>
                  </a:lnTo>
                  <a:lnTo>
                    <a:pt x="247" y="53"/>
                  </a:lnTo>
                  <a:lnTo>
                    <a:pt x="247" y="55"/>
                  </a:lnTo>
                  <a:lnTo>
                    <a:pt x="247" y="58"/>
                  </a:lnTo>
                  <a:lnTo>
                    <a:pt x="247" y="60"/>
                  </a:lnTo>
                  <a:lnTo>
                    <a:pt x="247" y="62"/>
                  </a:lnTo>
                  <a:lnTo>
                    <a:pt x="247" y="65"/>
                  </a:lnTo>
                  <a:lnTo>
                    <a:pt x="247" y="67"/>
                  </a:lnTo>
                  <a:lnTo>
                    <a:pt x="247" y="72"/>
                  </a:lnTo>
                  <a:lnTo>
                    <a:pt x="247" y="74"/>
                  </a:lnTo>
                  <a:lnTo>
                    <a:pt x="247" y="76"/>
                  </a:lnTo>
                  <a:lnTo>
                    <a:pt x="249" y="79"/>
                  </a:lnTo>
                  <a:lnTo>
                    <a:pt x="249" y="81"/>
                  </a:lnTo>
                  <a:lnTo>
                    <a:pt x="249" y="83"/>
                  </a:lnTo>
                  <a:lnTo>
                    <a:pt x="251" y="88"/>
                  </a:lnTo>
                  <a:lnTo>
                    <a:pt x="251" y="90"/>
                  </a:lnTo>
                  <a:lnTo>
                    <a:pt x="251" y="92"/>
                  </a:lnTo>
                  <a:lnTo>
                    <a:pt x="253" y="95"/>
                  </a:lnTo>
                  <a:lnTo>
                    <a:pt x="253" y="97"/>
                  </a:lnTo>
                  <a:lnTo>
                    <a:pt x="251" y="99"/>
                  </a:lnTo>
                  <a:lnTo>
                    <a:pt x="247" y="102"/>
                  </a:lnTo>
                  <a:lnTo>
                    <a:pt x="245" y="106"/>
                  </a:lnTo>
                  <a:lnTo>
                    <a:pt x="243" y="109"/>
                  </a:lnTo>
                  <a:lnTo>
                    <a:pt x="239" y="111"/>
                  </a:lnTo>
                  <a:lnTo>
                    <a:pt x="237" y="116"/>
                  </a:lnTo>
                  <a:lnTo>
                    <a:pt x="235" y="118"/>
                  </a:lnTo>
                  <a:lnTo>
                    <a:pt x="233" y="120"/>
                  </a:lnTo>
                  <a:lnTo>
                    <a:pt x="231" y="123"/>
                  </a:lnTo>
                  <a:lnTo>
                    <a:pt x="229" y="125"/>
                  </a:lnTo>
                  <a:lnTo>
                    <a:pt x="227" y="127"/>
                  </a:lnTo>
                  <a:lnTo>
                    <a:pt x="225" y="127"/>
                  </a:lnTo>
                  <a:lnTo>
                    <a:pt x="223" y="132"/>
                  </a:lnTo>
                  <a:lnTo>
                    <a:pt x="221" y="134"/>
                  </a:lnTo>
                  <a:lnTo>
                    <a:pt x="219" y="136"/>
                  </a:lnTo>
                  <a:lnTo>
                    <a:pt x="217" y="139"/>
                  </a:lnTo>
                  <a:lnTo>
                    <a:pt x="215" y="141"/>
                  </a:lnTo>
                  <a:lnTo>
                    <a:pt x="213" y="143"/>
                  </a:lnTo>
                  <a:lnTo>
                    <a:pt x="209" y="146"/>
                  </a:lnTo>
                  <a:lnTo>
                    <a:pt x="209" y="148"/>
                  </a:lnTo>
                  <a:lnTo>
                    <a:pt x="207" y="150"/>
                  </a:lnTo>
                  <a:lnTo>
                    <a:pt x="205" y="153"/>
                  </a:lnTo>
                  <a:lnTo>
                    <a:pt x="203" y="155"/>
                  </a:lnTo>
                  <a:lnTo>
                    <a:pt x="201" y="155"/>
                  </a:lnTo>
                  <a:lnTo>
                    <a:pt x="199" y="160"/>
                  </a:lnTo>
                  <a:lnTo>
                    <a:pt x="197" y="162"/>
                  </a:lnTo>
                  <a:lnTo>
                    <a:pt x="193" y="162"/>
                  </a:lnTo>
                  <a:lnTo>
                    <a:pt x="191" y="167"/>
                  </a:lnTo>
                  <a:lnTo>
                    <a:pt x="187" y="169"/>
                  </a:lnTo>
                  <a:lnTo>
                    <a:pt x="185" y="171"/>
                  </a:lnTo>
                  <a:lnTo>
                    <a:pt x="179" y="185"/>
                  </a:lnTo>
                  <a:lnTo>
                    <a:pt x="171" y="178"/>
                  </a:lnTo>
                  <a:lnTo>
                    <a:pt x="169" y="192"/>
                  </a:lnTo>
                  <a:lnTo>
                    <a:pt x="163" y="204"/>
                  </a:lnTo>
                  <a:lnTo>
                    <a:pt x="153" y="204"/>
                  </a:lnTo>
                  <a:lnTo>
                    <a:pt x="155" y="211"/>
                  </a:lnTo>
                  <a:lnTo>
                    <a:pt x="157" y="213"/>
                  </a:lnTo>
                  <a:lnTo>
                    <a:pt x="157" y="215"/>
                  </a:lnTo>
                  <a:lnTo>
                    <a:pt x="159" y="220"/>
                  </a:lnTo>
                  <a:lnTo>
                    <a:pt x="159" y="222"/>
                  </a:lnTo>
                  <a:lnTo>
                    <a:pt x="159" y="225"/>
                  </a:lnTo>
                  <a:lnTo>
                    <a:pt x="159" y="227"/>
                  </a:lnTo>
                  <a:lnTo>
                    <a:pt x="159" y="229"/>
                  </a:lnTo>
                  <a:lnTo>
                    <a:pt x="159" y="231"/>
                  </a:lnTo>
                  <a:lnTo>
                    <a:pt x="159" y="234"/>
                  </a:lnTo>
                  <a:lnTo>
                    <a:pt x="157" y="238"/>
                  </a:lnTo>
                  <a:lnTo>
                    <a:pt x="157" y="241"/>
                  </a:lnTo>
                  <a:lnTo>
                    <a:pt x="155" y="243"/>
                  </a:lnTo>
                  <a:lnTo>
                    <a:pt x="155" y="248"/>
                  </a:lnTo>
                  <a:lnTo>
                    <a:pt x="155" y="250"/>
                  </a:lnTo>
                  <a:lnTo>
                    <a:pt x="153" y="252"/>
                  </a:lnTo>
                  <a:lnTo>
                    <a:pt x="153" y="255"/>
                  </a:lnTo>
                  <a:lnTo>
                    <a:pt x="153" y="259"/>
                  </a:lnTo>
                  <a:lnTo>
                    <a:pt x="151" y="262"/>
                  </a:lnTo>
                  <a:lnTo>
                    <a:pt x="151" y="264"/>
                  </a:lnTo>
                  <a:lnTo>
                    <a:pt x="149" y="269"/>
                  </a:lnTo>
                  <a:lnTo>
                    <a:pt x="149" y="271"/>
                  </a:lnTo>
                  <a:lnTo>
                    <a:pt x="149" y="273"/>
                  </a:lnTo>
                  <a:lnTo>
                    <a:pt x="149" y="275"/>
                  </a:lnTo>
                  <a:lnTo>
                    <a:pt x="149" y="280"/>
                  </a:lnTo>
                  <a:lnTo>
                    <a:pt x="149" y="282"/>
                  </a:lnTo>
                  <a:lnTo>
                    <a:pt x="149" y="285"/>
                  </a:lnTo>
                  <a:lnTo>
                    <a:pt x="149" y="287"/>
                  </a:lnTo>
                  <a:lnTo>
                    <a:pt x="149" y="292"/>
                  </a:lnTo>
                  <a:lnTo>
                    <a:pt x="151" y="294"/>
                  </a:lnTo>
                  <a:lnTo>
                    <a:pt x="153" y="296"/>
                  </a:lnTo>
                  <a:lnTo>
                    <a:pt x="153" y="301"/>
                  </a:lnTo>
                  <a:lnTo>
                    <a:pt x="155" y="301"/>
                  </a:lnTo>
                  <a:lnTo>
                    <a:pt x="167" y="308"/>
                  </a:lnTo>
                  <a:lnTo>
                    <a:pt x="167" y="310"/>
                  </a:lnTo>
                  <a:lnTo>
                    <a:pt x="169" y="313"/>
                  </a:lnTo>
                  <a:lnTo>
                    <a:pt x="171" y="315"/>
                  </a:lnTo>
                  <a:lnTo>
                    <a:pt x="171" y="317"/>
                  </a:lnTo>
                  <a:lnTo>
                    <a:pt x="173" y="317"/>
                  </a:lnTo>
                  <a:lnTo>
                    <a:pt x="175" y="320"/>
                  </a:lnTo>
                  <a:lnTo>
                    <a:pt x="175" y="322"/>
                  </a:lnTo>
                  <a:lnTo>
                    <a:pt x="177" y="322"/>
                  </a:lnTo>
                  <a:lnTo>
                    <a:pt x="177" y="324"/>
                  </a:lnTo>
                  <a:lnTo>
                    <a:pt x="179" y="326"/>
                  </a:lnTo>
                  <a:lnTo>
                    <a:pt x="179" y="329"/>
                  </a:lnTo>
                  <a:lnTo>
                    <a:pt x="181" y="329"/>
                  </a:lnTo>
                  <a:lnTo>
                    <a:pt x="181" y="331"/>
                  </a:lnTo>
                  <a:lnTo>
                    <a:pt x="183" y="331"/>
                  </a:lnTo>
                  <a:lnTo>
                    <a:pt x="183" y="333"/>
                  </a:lnTo>
                  <a:lnTo>
                    <a:pt x="183" y="336"/>
                  </a:lnTo>
                  <a:lnTo>
                    <a:pt x="185" y="336"/>
                  </a:lnTo>
                  <a:lnTo>
                    <a:pt x="185" y="338"/>
                  </a:lnTo>
                  <a:lnTo>
                    <a:pt x="187" y="343"/>
                  </a:lnTo>
                  <a:lnTo>
                    <a:pt x="187" y="345"/>
                  </a:lnTo>
                  <a:lnTo>
                    <a:pt x="189" y="347"/>
                  </a:lnTo>
                  <a:lnTo>
                    <a:pt x="191" y="347"/>
                  </a:lnTo>
                  <a:lnTo>
                    <a:pt x="191" y="352"/>
                  </a:lnTo>
                  <a:lnTo>
                    <a:pt x="191" y="354"/>
                  </a:lnTo>
                  <a:lnTo>
                    <a:pt x="193" y="354"/>
                  </a:lnTo>
                  <a:lnTo>
                    <a:pt x="183" y="364"/>
                  </a:lnTo>
                  <a:lnTo>
                    <a:pt x="167" y="408"/>
                  </a:lnTo>
                  <a:lnTo>
                    <a:pt x="137" y="419"/>
                  </a:lnTo>
                  <a:lnTo>
                    <a:pt x="135" y="424"/>
                  </a:lnTo>
                  <a:lnTo>
                    <a:pt x="133" y="426"/>
                  </a:lnTo>
                  <a:lnTo>
                    <a:pt x="133" y="431"/>
                  </a:lnTo>
                  <a:lnTo>
                    <a:pt x="133" y="433"/>
                  </a:lnTo>
                  <a:lnTo>
                    <a:pt x="131" y="435"/>
                  </a:lnTo>
                  <a:lnTo>
                    <a:pt x="131" y="440"/>
                  </a:lnTo>
                  <a:lnTo>
                    <a:pt x="131" y="442"/>
                  </a:lnTo>
                  <a:lnTo>
                    <a:pt x="129" y="447"/>
                  </a:lnTo>
                  <a:lnTo>
                    <a:pt x="129" y="449"/>
                  </a:lnTo>
                  <a:lnTo>
                    <a:pt x="129" y="454"/>
                  </a:lnTo>
                  <a:lnTo>
                    <a:pt x="127" y="456"/>
                  </a:lnTo>
                  <a:lnTo>
                    <a:pt x="127" y="461"/>
                  </a:lnTo>
                  <a:lnTo>
                    <a:pt x="125" y="463"/>
                  </a:lnTo>
                  <a:lnTo>
                    <a:pt x="125" y="468"/>
                  </a:lnTo>
                  <a:lnTo>
                    <a:pt x="125" y="470"/>
                  </a:lnTo>
                  <a:lnTo>
                    <a:pt x="123" y="475"/>
                  </a:lnTo>
                  <a:lnTo>
                    <a:pt x="123" y="477"/>
                  </a:lnTo>
                  <a:lnTo>
                    <a:pt x="123" y="479"/>
                  </a:lnTo>
                  <a:lnTo>
                    <a:pt x="120" y="484"/>
                  </a:lnTo>
                  <a:lnTo>
                    <a:pt x="120" y="486"/>
                  </a:lnTo>
                  <a:lnTo>
                    <a:pt x="120" y="491"/>
                  </a:lnTo>
                  <a:lnTo>
                    <a:pt x="120" y="496"/>
                  </a:lnTo>
                  <a:lnTo>
                    <a:pt x="118" y="498"/>
                  </a:lnTo>
                  <a:lnTo>
                    <a:pt x="118" y="503"/>
                  </a:lnTo>
                  <a:lnTo>
                    <a:pt x="116" y="505"/>
                  </a:lnTo>
                  <a:lnTo>
                    <a:pt x="116" y="510"/>
                  </a:lnTo>
                  <a:lnTo>
                    <a:pt x="116" y="512"/>
                  </a:lnTo>
                  <a:lnTo>
                    <a:pt x="114" y="514"/>
                  </a:lnTo>
                  <a:lnTo>
                    <a:pt x="114" y="519"/>
                  </a:lnTo>
                  <a:lnTo>
                    <a:pt x="114" y="521"/>
                  </a:lnTo>
                  <a:lnTo>
                    <a:pt x="114" y="526"/>
                  </a:lnTo>
                  <a:lnTo>
                    <a:pt x="114" y="528"/>
                  </a:lnTo>
                  <a:lnTo>
                    <a:pt x="112" y="530"/>
                  </a:lnTo>
                  <a:lnTo>
                    <a:pt x="110" y="533"/>
                  </a:lnTo>
                  <a:lnTo>
                    <a:pt x="110" y="535"/>
                  </a:lnTo>
                  <a:lnTo>
                    <a:pt x="110" y="537"/>
                  </a:lnTo>
                  <a:lnTo>
                    <a:pt x="108" y="540"/>
                  </a:lnTo>
                  <a:lnTo>
                    <a:pt x="108" y="542"/>
                  </a:lnTo>
                  <a:lnTo>
                    <a:pt x="108" y="544"/>
                  </a:lnTo>
                  <a:lnTo>
                    <a:pt x="106" y="547"/>
                  </a:lnTo>
                  <a:lnTo>
                    <a:pt x="106" y="549"/>
                  </a:lnTo>
                  <a:lnTo>
                    <a:pt x="104" y="551"/>
                  </a:lnTo>
                  <a:lnTo>
                    <a:pt x="104" y="554"/>
                  </a:lnTo>
                  <a:lnTo>
                    <a:pt x="102" y="554"/>
                  </a:lnTo>
                  <a:lnTo>
                    <a:pt x="102" y="556"/>
                  </a:lnTo>
                  <a:lnTo>
                    <a:pt x="100" y="556"/>
                  </a:lnTo>
                  <a:lnTo>
                    <a:pt x="98" y="556"/>
                  </a:lnTo>
                  <a:lnTo>
                    <a:pt x="96" y="558"/>
                  </a:lnTo>
                  <a:lnTo>
                    <a:pt x="94" y="558"/>
                  </a:lnTo>
                  <a:lnTo>
                    <a:pt x="92" y="558"/>
                  </a:lnTo>
                  <a:lnTo>
                    <a:pt x="90" y="558"/>
                  </a:lnTo>
                  <a:lnTo>
                    <a:pt x="88" y="558"/>
                  </a:lnTo>
                  <a:lnTo>
                    <a:pt x="86" y="556"/>
                  </a:lnTo>
                  <a:lnTo>
                    <a:pt x="84" y="556"/>
                  </a:lnTo>
                  <a:lnTo>
                    <a:pt x="72" y="554"/>
                  </a:lnTo>
                  <a:lnTo>
                    <a:pt x="70" y="556"/>
                  </a:lnTo>
                  <a:lnTo>
                    <a:pt x="68" y="558"/>
                  </a:lnTo>
                  <a:lnTo>
                    <a:pt x="66" y="561"/>
                  </a:lnTo>
                  <a:lnTo>
                    <a:pt x="66" y="563"/>
                  </a:lnTo>
                  <a:lnTo>
                    <a:pt x="64" y="563"/>
                  </a:lnTo>
                  <a:lnTo>
                    <a:pt x="64" y="565"/>
                  </a:lnTo>
                  <a:lnTo>
                    <a:pt x="62" y="567"/>
                  </a:lnTo>
                  <a:lnTo>
                    <a:pt x="62" y="572"/>
                  </a:lnTo>
                  <a:lnTo>
                    <a:pt x="60" y="572"/>
                  </a:lnTo>
                  <a:lnTo>
                    <a:pt x="60" y="574"/>
                  </a:lnTo>
                  <a:lnTo>
                    <a:pt x="58" y="577"/>
                  </a:lnTo>
                  <a:lnTo>
                    <a:pt x="56" y="579"/>
                  </a:lnTo>
                  <a:lnTo>
                    <a:pt x="56" y="581"/>
                  </a:lnTo>
                  <a:lnTo>
                    <a:pt x="54" y="584"/>
                  </a:lnTo>
                  <a:lnTo>
                    <a:pt x="54" y="586"/>
                  </a:lnTo>
                  <a:lnTo>
                    <a:pt x="54" y="588"/>
                  </a:lnTo>
                  <a:lnTo>
                    <a:pt x="52" y="591"/>
                  </a:lnTo>
                  <a:lnTo>
                    <a:pt x="52" y="593"/>
                  </a:lnTo>
                  <a:lnTo>
                    <a:pt x="50" y="593"/>
                  </a:lnTo>
                  <a:lnTo>
                    <a:pt x="50" y="595"/>
                  </a:lnTo>
                  <a:lnTo>
                    <a:pt x="48" y="598"/>
                  </a:lnTo>
                  <a:lnTo>
                    <a:pt x="40" y="598"/>
                  </a:lnTo>
                  <a:lnTo>
                    <a:pt x="30" y="598"/>
                  </a:lnTo>
                  <a:lnTo>
                    <a:pt x="14" y="591"/>
                  </a:lnTo>
                  <a:lnTo>
                    <a:pt x="10" y="577"/>
                  </a:lnTo>
                  <a:lnTo>
                    <a:pt x="6" y="570"/>
                  </a:lnTo>
                  <a:lnTo>
                    <a:pt x="8" y="556"/>
                  </a:lnTo>
                  <a:lnTo>
                    <a:pt x="8" y="544"/>
                  </a:lnTo>
                  <a:lnTo>
                    <a:pt x="8" y="542"/>
                  </a:lnTo>
                  <a:lnTo>
                    <a:pt x="8" y="540"/>
                  </a:lnTo>
                  <a:lnTo>
                    <a:pt x="8" y="537"/>
                  </a:lnTo>
                  <a:lnTo>
                    <a:pt x="10" y="533"/>
                  </a:lnTo>
                  <a:lnTo>
                    <a:pt x="10" y="530"/>
                  </a:lnTo>
                  <a:lnTo>
                    <a:pt x="10" y="528"/>
                  </a:lnTo>
                  <a:lnTo>
                    <a:pt x="10" y="526"/>
                  </a:lnTo>
                  <a:lnTo>
                    <a:pt x="10" y="523"/>
                  </a:lnTo>
                  <a:lnTo>
                    <a:pt x="10" y="521"/>
                  </a:lnTo>
                  <a:lnTo>
                    <a:pt x="10" y="519"/>
                  </a:lnTo>
                  <a:lnTo>
                    <a:pt x="10" y="516"/>
                  </a:lnTo>
                  <a:lnTo>
                    <a:pt x="10" y="514"/>
                  </a:lnTo>
                  <a:lnTo>
                    <a:pt x="8" y="514"/>
                  </a:lnTo>
                  <a:lnTo>
                    <a:pt x="8" y="512"/>
                  </a:lnTo>
                  <a:lnTo>
                    <a:pt x="8" y="510"/>
                  </a:lnTo>
                  <a:lnTo>
                    <a:pt x="8" y="505"/>
                  </a:lnTo>
                  <a:lnTo>
                    <a:pt x="6" y="503"/>
                  </a:lnTo>
                  <a:lnTo>
                    <a:pt x="6" y="500"/>
                  </a:lnTo>
                  <a:lnTo>
                    <a:pt x="6" y="498"/>
                  </a:lnTo>
                  <a:lnTo>
                    <a:pt x="6" y="496"/>
                  </a:lnTo>
                  <a:lnTo>
                    <a:pt x="4" y="496"/>
                  </a:lnTo>
                  <a:lnTo>
                    <a:pt x="4" y="493"/>
                  </a:lnTo>
                  <a:lnTo>
                    <a:pt x="2" y="491"/>
                  </a:lnTo>
                  <a:lnTo>
                    <a:pt x="2" y="489"/>
                  </a:lnTo>
                  <a:lnTo>
                    <a:pt x="2" y="486"/>
                  </a:lnTo>
                  <a:lnTo>
                    <a:pt x="0" y="484"/>
                  </a:lnTo>
                  <a:lnTo>
                    <a:pt x="0" y="482"/>
                  </a:lnTo>
                  <a:lnTo>
                    <a:pt x="0" y="470"/>
                  </a:lnTo>
                  <a:lnTo>
                    <a:pt x="0" y="468"/>
                  </a:lnTo>
                  <a:lnTo>
                    <a:pt x="4" y="454"/>
                  </a:lnTo>
                  <a:lnTo>
                    <a:pt x="4" y="452"/>
                  </a:lnTo>
                  <a:lnTo>
                    <a:pt x="6" y="449"/>
                  </a:lnTo>
                  <a:lnTo>
                    <a:pt x="6" y="445"/>
                  </a:lnTo>
                  <a:lnTo>
                    <a:pt x="6" y="442"/>
                  </a:lnTo>
                  <a:lnTo>
                    <a:pt x="8" y="440"/>
                  </a:lnTo>
                  <a:lnTo>
                    <a:pt x="8" y="435"/>
                  </a:lnTo>
                  <a:lnTo>
                    <a:pt x="8" y="433"/>
                  </a:lnTo>
                  <a:lnTo>
                    <a:pt x="10" y="431"/>
                  </a:lnTo>
                  <a:lnTo>
                    <a:pt x="10" y="428"/>
                  </a:lnTo>
                  <a:lnTo>
                    <a:pt x="10" y="426"/>
                  </a:lnTo>
                  <a:lnTo>
                    <a:pt x="10" y="424"/>
                  </a:lnTo>
                  <a:lnTo>
                    <a:pt x="10" y="421"/>
                  </a:lnTo>
                  <a:lnTo>
                    <a:pt x="12" y="419"/>
                  </a:lnTo>
                  <a:lnTo>
                    <a:pt x="12" y="417"/>
                  </a:lnTo>
                  <a:lnTo>
                    <a:pt x="12" y="415"/>
                  </a:lnTo>
                  <a:lnTo>
                    <a:pt x="12" y="412"/>
                  </a:lnTo>
                  <a:lnTo>
                    <a:pt x="12" y="410"/>
                  </a:lnTo>
                  <a:lnTo>
                    <a:pt x="10" y="408"/>
                  </a:lnTo>
                  <a:lnTo>
                    <a:pt x="10" y="405"/>
                  </a:lnTo>
                  <a:lnTo>
                    <a:pt x="10" y="403"/>
                  </a:lnTo>
                  <a:lnTo>
                    <a:pt x="10" y="401"/>
                  </a:lnTo>
                  <a:lnTo>
                    <a:pt x="10" y="398"/>
                  </a:lnTo>
                  <a:lnTo>
                    <a:pt x="8" y="396"/>
                  </a:lnTo>
                  <a:lnTo>
                    <a:pt x="8" y="391"/>
                  </a:lnTo>
                  <a:lnTo>
                    <a:pt x="6" y="389"/>
                  </a:lnTo>
                  <a:lnTo>
                    <a:pt x="6" y="387"/>
                  </a:lnTo>
                </a:path>
              </a:pathLst>
            </a:custGeom>
            <a:noFill/>
            <a:ln w="508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63" name="Freeform 65">
              <a:extLst>
                <a:ext uri="{FF2B5EF4-FFF2-40B4-BE49-F238E27FC236}">
                  <a16:creationId xmlns:a16="http://schemas.microsoft.com/office/drawing/2014/main" id="{F1477387-96FC-4C82-6443-038B1CFC8C8F}"/>
                </a:ext>
              </a:extLst>
            </p:cNvPr>
            <p:cNvSpPr>
              <a:spLocks/>
            </p:cNvSpPr>
            <p:nvPr/>
          </p:nvSpPr>
          <p:spPr bwMode="auto">
            <a:xfrm>
              <a:off x="2728" y="844"/>
              <a:ext cx="447" cy="686"/>
            </a:xfrm>
            <a:custGeom>
              <a:avLst/>
              <a:gdLst>
                <a:gd name="T0" fmla="*/ 431 w 447"/>
                <a:gd name="T1" fmla="*/ 19 h 686"/>
                <a:gd name="T2" fmla="*/ 397 w 447"/>
                <a:gd name="T3" fmla="*/ 47 h 686"/>
                <a:gd name="T4" fmla="*/ 363 w 447"/>
                <a:gd name="T5" fmla="*/ 58 h 686"/>
                <a:gd name="T6" fmla="*/ 313 w 447"/>
                <a:gd name="T7" fmla="*/ 81 h 686"/>
                <a:gd name="T8" fmla="*/ 287 w 447"/>
                <a:gd name="T9" fmla="*/ 137 h 686"/>
                <a:gd name="T10" fmla="*/ 283 w 447"/>
                <a:gd name="T11" fmla="*/ 190 h 686"/>
                <a:gd name="T12" fmla="*/ 262 w 447"/>
                <a:gd name="T13" fmla="*/ 207 h 686"/>
                <a:gd name="T14" fmla="*/ 252 w 447"/>
                <a:gd name="T15" fmla="*/ 216 h 686"/>
                <a:gd name="T16" fmla="*/ 240 w 447"/>
                <a:gd name="T17" fmla="*/ 232 h 686"/>
                <a:gd name="T18" fmla="*/ 230 w 447"/>
                <a:gd name="T19" fmla="*/ 246 h 686"/>
                <a:gd name="T20" fmla="*/ 222 w 447"/>
                <a:gd name="T21" fmla="*/ 262 h 686"/>
                <a:gd name="T22" fmla="*/ 212 w 447"/>
                <a:gd name="T23" fmla="*/ 278 h 686"/>
                <a:gd name="T24" fmla="*/ 202 w 447"/>
                <a:gd name="T25" fmla="*/ 295 h 686"/>
                <a:gd name="T26" fmla="*/ 194 w 447"/>
                <a:gd name="T27" fmla="*/ 311 h 686"/>
                <a:gd name="T28" fmla="*/ 184 w 447"/>
                <a:gd name="T29" fmla="*/ 329 h 686"/>
                <a:gd name="T30" fmla="*/ 174 w 447"/>
                <a:gd name="T31" fmla="*/ 346 h 686"/>
                <a:gd name="T32" fmla="*/ 164 w 447"/>
                <a:gd name="T33" fmla="*/ 357 h 686"/>
                <a:gd name="T34" fmla="*/ 160 w 447"/>
                <a:gd name="T35" fmla="*/ 366 h 686"/>
                <a:gd name="T36" fmla="*/ 152 w 447"/>
                <a:gd name="T37" fmla="*/ 373 h 686"/>
                <a:gd name="T38" fmla="*/ 146 w 447"/>
                <a:gd name="T39" fmla="*/ 378 h 686"/>
                <a:gd name="T40" fmla="*/ 138 w 447"/>
                <a:gd name="T41" fmla="*/ 385 h 686"/>
                <a:gd name="T42" fmla="*/ 132 w 447"/>
                <a:gd name="T43" fmla="*/ 392 h 686"/>
                <a:gd name="T44" fmla="*/ 124 w 447"/>
                <a:gd name="T45" fmla="*/ 399 h 686"/>
                <a:gd name="T46" fmla="*/ 116 w 447"/>
                <a:gd name="T47" fmla="*/ 401 h 686"/>
                <a:gd name="T48" fmla="*/ 110 w 447"/>
                <a:gd name="T49" fmla="*/ 408 h 686"/>
                <a:gd name="T50" fmla="*/ 102 w 447"/>
                <a:gd name="T51" fmla="*/ 410 h 686"/>
                <a:gd name="T52" fmla="*/ 94 w 447"/>
                <a:gd name="T53" fmla="*/ 417 h 686"/>
                <a:gd name="T54" fmla="*/ 72 w 447"/>
                <a:gd name="T55" fmla="*/ 424 h 686"/>
                <a:gd name="T56" fmla="*/ 26 w 447"/>
                <a:gd name="T57" fmla="*/ 461 h 686"/>
                <a:gd name="T58" fmla="*/ 20 w 447"/>
                <a:gd name="T59" fmla="*/ 475 h 686"/>
                <a:gd name="T60" fmla="*/ 16 w 447"/>
                <a:gd name="T61" fmla="*/ 492 h 686"/>
                <a:gd name="T62" fmla="*/ 10 w 447"/>
                <a:gd name="T63" fmla="*/ 508 h 686"/>
                <a:gd name="T64" fmla="*/ 6 w 447"/>
                <a:gd name="T65" fmla="*/ 526 h 686"/>
                <a:gd name="T66" fmla="*/ 4 w 447"/>
                <a:gd name="T67" fmla="*/ 545 h 686"/>
                <a:gd name="T68" fmla="*/ 2 w 447"/>
                <a:gd name="T69" fmla="*/ 563 h 686"/>
                <a:gd name="T70" fmla="*/ 2 w 447"/>
                <a:gd name="T71" fmla="*/ 582 h 686"/>
                <a:gd name="T72" fmla="*/ 0 w 447"/>
                <a:gd name="T73" fmla="*/ 600 h 686"/>
                <a:gd name="T74" fmla="*/ 0 w 447"/>
                <a:gd name="T75" fmla="*/ 619 h 686"/>
                <a:gd name="T76" fmla="*/ 0 w 447"/>
                <a:gd name="T77" fmla="*/ 633 h 686"/>
                <a:gd name="T78" fmla="*/ 10 w 447"/>
                <a:gd name="T79" fmla="*/ 658 h 686"/>
                <a:gd name="T80" fmla="*/ 18 w 447"/>
                <a:gd name="T81" fmla="*/ 668 h 686"/>
                <a:gd name="T82" fmla="*/ 24 w 447"/>
                <a:gd name="T83" fmla="*/ 675 h 686"/>
                <a:gd name="T84" fmla="*/ 32 w 447"/>
                <a:gd name="T85" fmla="*/ 679 h 686"/>
                <a:gd name="T86" fmla="*/ 38 w 447"/>
                <a:gd name="T87" fmla="*/ 684 h 686"/>
                <a:gd name="T88" fmla="*/ 44 w 447"/>
                <a:gd name="T89" fmla="*/ 686 h 686"/>
                <a:gd name="T90" fmla="*/ 50 w 447"/>
                <a:gd name="T91" fmla="*/ 686 h 686"/>
                <a:gd name="T92" fmla="*/ 56 w 447"/>
                <a:gd name="T93" fmla="*/ 686 h 686"/>
                <a:gd name="T94" fmla="*/ 64 w 447"/>
                <a:gd name="T95" fmla="*/ 684 h 686"/>
                <a:gd name="T96" fmla="*/ 70 w 447"/>
                <a:gd name="T97" fmla="*/ 682 h 686"/>
                <a:gd name="T98" fmla="*/ 76 w 447"/>
                <a:gd name="T99" fmla="*/ 675 h 686"/>
                <a:gd name="T100" fmla="*/ 80 w 447"/>
                <a:gd name="T101" fmla="*/ 668 h 686"/>
                <a:gd name="T102" fmla="*/ 84 w 447"/>
                <a:gd name="T103" fmla="*/ 663 h 686"/>
                <a:gd name="T104" fmla="*/ 90 w 447"/>
                <a:gd name="T105" fmla="*/ 658 h 686"/>
                <a:gd name="T106" fmla="*/ 96 w 447"/>
                <a:gd name="T107" fmla="*/ 654 h 686"/>
                <a:gd name="T108" fmla="*/ 102 w 447"/>
                <a:gd name="T109" fmla="*/ 651 h 686"/>
                <a:gd name="T110" fmla="*/ 110 w 447"/>
                <a:gd name="T111" fmla="*/ 647 h 686"/>
                <a:gd name="T112" fmla="*/ 118 w 447"/>
                <a:gd name="T113" fmla="*/ 642 h 686"/>
                <a:gd name="T114" fmla="*/ 124 w 447"/>
                <a:gd name="T115" fmla="*/ 638 h 686"/>
                <a:gd name="T116" fmla="*/ 128 w 447"/>
                <a:gd name="T117" fmla="*/ 631 h 686"/>
                <a:gd name="T118" fmla="*/ 138 w 447"/>
                <a:gd name="T119" fmla="*/ 628 h 686"/>
                <a:gd name="T120" fmla="*/ 146 w 447"/>
                <a:gd name="T121" fmla="*/ 649 h 68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47"/>
                <a:gd name="T184" fmla="*/ 0 h 686"/>
                <a:gd name="T185" fmla="*/ 447 w 447"/>
                <a:gd name="T186" fmla="*/ 686 h 68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47" h="686">
                  <a:moveTo>
                    <a:pt x="447" y="0"/>
                  </a:moveTo>
                  <a:lnTo>
                    <a:pt x="439" y="7"/>
                  </a:lnTo>
                  <a:lnTo>
                    <a:pt x="431" y="19"/>
                  </a:lnTo>
                  <a:lnTo>
                    <a:pt x="417" y="23"/>
                  </a:lnTo>
                  <a:lnTo>
                    <a:pt x="405" y="35"/>
                  </a:lnTo>
                  <a:lnTo>
                    <a:pt x="397" y="47"/>
                  </a:lnTo>
                  <a:lnTo>
                    <a:pt x="385" y="51"/>
                  </a:lnTo>
                  <a:lnTo>
                    <a:pt x="375" y="56"/>
                  </a:lnTo>
                  <a:lnTo>
                    <a:pt x="363" y="58"/>
                  </a:lnTo>
                  <a:lnTo>
                    <a:pt x="347" y="65"/>
                  </a:lnTo>
                  <a:lnTo>
                    <a:pt x="331" y="70"/>
                  </a:lnTo>
                  <a:lnTo>
                    <a:pt x="313" y="81"/>
                  </a:lnTo>
                  <a:lnTo>
                    <a:pt x="299" y="100"/>
                  </a:lnTo>
                  <a:lnTo>
                    <a:pt x="291" y="114"/>
                  </a:lnTo>
                  <a:lnTo>
                    <a:pt x="287" y="137"/>
                  </a:lnTo>
                  <a:lnTo>
                    <a:pt x="285" y="158"/>
                  </a:lnTo>
                  <a:lnTo>
                    <a:pt x="285" y="179"/>
                  </a:lnTo>
                  <a:lnTo>
                    <a:pt x="283" y="190"/>
                  </a:lnTo>
                  <a:lnTo>
                    <a:pt x="272" y="197"/>
                  </a:lnTo>
                  <a:lnTo>
                    <a:pt x="268" y="202"/>
                  </a:lnTo>
                  <a:lnTo>
                    <a:pt x="262" y="207"/>
                  </a:lnTo>
                  <a:lnTo>
                    <a:pt x="260" y="209"/>
                  </a:lnTo>
                  <a:lnTo>
                    <a:pt x="254" y="213"/>
                  </a:lnTo>
                  <a:lnTo>
                    <a:pt x="252" y="216"/>
                  </a:lnTo>
                  <a:lnTo>
                    <a:pt x="248" y="223"/>
                  </a:lnTo>
                  <a:lnTo>
                    <a:pt x="244" y="225"/>
                  </a:lnTo>
                  <a:lnTo>
                    <a:pt x="240" y="232"/>
                  </a:lnTo>
                  <a:lnTo>
                    <a:pt x="238" y="234"/>
                  </a:lnTo>
                  <a:lnTo>
                    <a:pt x="234" y="241"/>
                  </a:lnTo>
                  <a:lnTo>
                    <a:pt x="230" y="246"/>
                  </a:lnTo>
                  <a:lnTo>
                    <a:pt x="226" y="251"/>
                  </a:lnTo>
                  <a:lnTo>
                    <a:pt x="224" y="257"/>
                  </a:lnTo>
                  <a:lnTo>
                    <a:pt x="222" y="262"/>
                  </a:lnTo>
                  <a:lnTo>
                    <a:pt x="218" y="267"/>
                  </a:lnTo>
                  <a:lnTo>
                    <a:pt x="214" y="271"/>
                  </a:lnTo>
                  <a:lnTo>
                    <a:pt x="212" y="278"/>
                  </a:lnTo>
                  <a:lnTo>
                    <a:pt x="208" y="283"/>
                  </a:lnTo>
                  <a:lnTo>
                    <a:pt x="206" y="290"/>
                  </a:lnTo>
                  <a:lnTo>
                    <a:pt x="202" y="295"/>
                  </a:lnTo>
                  <a:lnTo>
                    <a:pt x="200" y="302"/>
                  </a:lnTo>
                  <a:lnTo>
                    <a:pt x="198" y="306"/>
                  </a:lnTo>
                  <a:lnTo>
                    <a:pt x="194" y="311"/>
                  </a:lnTo>
                  <a:lnTo>
                    <a:pt x="190" y="318"/>
                  </a:lnTo>
                  <a:lnTo>
                    <a:pt x="188" y="322"/>
                  </a:lnTo>
                  <a:lnTo>
                    <a:pt x="184" y="329"/>
                  </a:lnTo>
                  <a:lnTo>
                    <a:pt x="180" y="334"/>
                  </a:lnTo>
                  <a:lnTo>
                    <a:pt x="178" y="339"/>
                  </a:lnTo>
                  <a:lnTo>
                    <a:pt x="174" y="346"/>
                  </a:lnTo>
                  <a:lnTo>
                    <a:pt x="172" y="348"/>
                  </a:lnTo>
                  <a:lnTo>
                    <a:pt x="168" y="355"/>
                  </a:lnTo>
                  <a:lnTo>
                    <a:pt x="164" y="357"/>
                  </a:lnTo>
                  <a:lnTo>
                    <a:pt x="162" y="359"/>
                  </a:lnTo>
                  <a:lnTo>
                    <a:pt x="160" y="364"/>
                  </a:lnTo>
                  <a:lnTo>
                    <a:pt x="160" y="366"/>
                  </a:lnTo>
                  <a:lnTo>
                    <a:pt x="156" y="369"/>
                  </a:lnTo>
                  <a:lnTo>
                    <a:pt x="154" y="371"/>
                  </a:lnTo>
                  <a:lnTo>
                    <a:pt x="152" y="373"/>
                  </a:lnTo>
                  <a:lnTo>
                    <a:pt x="150" y="376"/>
                  </a:lnTo>
                  <a:lnTo>
                    <a:pt x="148" y="378"/>
                  </a:lnTo>
                  <a:lnTo>
                    <a:pt x="146" y="378"/>
                  </a:lnTo>
                  <a:lnTo>
                    <a:pt x="142" y="383"/>
                  </a:lnTo>
                  <a:lnTo>
                    <a:pt x="140" y="383"/>
                  </a:lnTo>
                  <a:lnTo>
                    <a:pt x="138" y="385"/>
                  </a:lnTo>
                  <a:lnTo>
                    <a:pt x="136" y="387"/>
                  </a:lnTo>
                  <a:lnTo>
                    <a:pt x="134" y="390"/>
                  </a:lnTo>
                  <a:lnTo>
                    <a:pt x="132" y="392"/>
                  </a:lnTo>
                  <a:lnTo>
                    <a:pt x="130" y="394"/>
                  </a:lnTo>
                  <a:lnTo>
                    <a:pt x="126" y="394"/>
                  </a:lnTo>
                  <a:lnTo>
                    <a:pt x="124" y="399"/>
                  </a:lnTo>
                  <a:lnTo>
                    <a:pt x="122" y="399"/>
                  </a:lnTo>
                  <a:lnTo>
                    <a:pt x="118" y="401"/>
                  </a:lnTo>
                  <a:lnTo>
                    <a:pt x="116" y="401"/>
                  </a:lnTo>
                  <a:lnTo>
                    <a:pt x="114" y="403"/>
                  </a:lnTo>
                  <a:lnTo>
                    <a:pt x="112" y="406"/>
                  </a:lnTo>
                  <a:lnTo>
                    <a:pt x="110" y="408"/>
                  </a:lnTo>
                  <a:lnTo>
                    <a:pt x="106" y="408"/>
                  </a:lnTo>
                  <a:lnTo>
                    <a:pt x="104" y="410"/>
                  </a:lnTo>
                  <a:lnTo>
                    <a:pt x="102" y="410"/>
                  </a:lnTo>
                  <a:lnTo>
                    <a:pt x="100" y="413"/>
                  </a:lnTo>
                  <a:lnTo>
                    <a:pt x="96" y="415"/>
                  </a:lnTo>
                  <a:lnTo>
                    <a:pt x="94" y="417"/>
                  </a:lnTo>
                  <a:lnTo>
                    <a:pt x="92" y="417"/>
                  </a:lnTo>
                  <a:lnTo>
                    <a:pt x="88" y="417"/>
                  </a:lnTo>
                  <a:lnTo>
                    <a:pt x="72" y="424"/>
                  </a:lnTo>
                  <a:lnTo>
                    <a:pt x="48" y="438"/>
                  </a:lnTo>
                  <a:lnTo>
                    <a:pt x="28" y="454"/>
                  </a:lnTo>
                  <a:lnTo>
                    <a:pt x="26" y="461"/>
                  </a:lnTo>
                  <a:lnTo>
                    <a:pt x="24" y="464"/>
                  </a:lnTo>
                  <a:lnTo>
                    <a:pt x="22" y="471"/>
                  </a:lnTo>
                  <a:lnTo>
                    <a:pt x="20" y="475"/>
                  </a:lnTo>
                  <a:lnTo>
                    <a:pt x="18" y="480"/>
                  </a:lnTo>
                  <a:lnTo>
                    <a:pt x="18" y="487"/>
                  </a:lnTo>
                  <a:lnTo>
                    <a:pt x="16" y="492"/>
                  </a:lnTo>
                  <a:lnTo>
                    <a:pt x="14" y="496"/>
                  </a:lnTo>
                  <a:lnTo>
                    <a:pt x="12" y="501"/>
                  </a:lnTo>
                  <a:lnTo>
                    <a:pt x="10" y="508"/>
                  </a:lnTo>
                  <a:lnTo>
                    <a:pt x="10" y="515"/>
                  </a:lnTo>
                  <a:lnTo>
                    <a:pt x="8" y="522"/>
                  </a:lnTo>
                  <a:lnTo>
                    <a:pt x="6" y="526"/>
                  </a:lnTo>
                  <a:lnTo>
                    <a:pt x="6" y="533"/>
                  </a:lnTo>
                  <a:lnTo>
                    <a:pt x="6" y="538"/>
                  </a:lnTo>
                  <a:lnTo>
                    <a:pt x="4" y="545"/>
                  </a:lnTo>
                  <a:lnTo>
                    <a:pt x="4" y="552"/>
                  </a:lnTo>
                  <a:lnTo>
                    <a:pt x="4" y="556"/>
                  </a:lnTo>
                  <a:lnTo>
                    <a:pt x="2" y="563"/>
                  </a:lnTo>
                  <a:lnTo>
                    <a:pt x="2" y="570"/>
                  </a:lnTo>
                  <a:lnTo>
                    <a:pt x="2" y="575"/>
                  </a:lnTo>
                  <a:lnTo>
                    <a:pt x="2" y="582"/>
                  </a:lnTo>
                  <a:lnTo>
                    <a:pt x="0" y="589"/>
                  </a:lnTo>
                  <a:lnTo>
                    <a:pt x="0" y="593"/>
                  </a:lnTo>
                  <a:lnTo>
                    <a:pt x="0" y="600"/>
                  </a:lnTo>
                  <a:lnTo>
                    <a:pt x="0" y="605"/>
                  </a:lnTo>
                  <a:lnTo>
                    <a:pt x="0" y="612"/>
                  </a:lnTo>
                  <a:lnTo>
                    <a:pt x="0" y="619"/>
                  </a:lnTo>
                  <a:lnTo>
                    <a:pt x="0" y="624"/>
                  </a:lnTo>
                  <a:lnTo>
                    <a:pt x="0" y="628"/>
                  </a:lnTo>
                  <a:lnTo>
                    <a:pt x="0" y="633"/>
                  </a:lnTo>
                  <a:lnTo>
                    <a:pt x="2" y="638"/>
                  </a:lnTo>
                  <a:lnTo>
                    <a:pt x="10" y="656"/>
                  </a:lnTo>
                  <a:lnTo>
                    <a:pt x="10" y="658"/>
                  </a:lnTo>
                  <a:lnTo>
                    <a:pt x="12" y="663"/>
                  </a:lnTo>
                  <a:lnTo>
                    <a:pt x="16" y="665"/>
                  </a:lnTo>
                  <a:lnTo>
                    <a:pt x="18" y="668"/>
                  </a:lnTo>
                  <a:lnTo>
                    <a:pt x="20" y="670"/>
                  </a:lnTo>
                  <a:lnTo>
                    <a:pt x="22" y="672"/>
                  </a:lnTo>
                  <a:lnTo>
                    <a:pt x="24" y="675"/>
                  </a:lnTo>
                  <a:lnTo>
                    <a:pt x="26" y="675"/>
                  </a:lnTo>
                  <a:lnTo>
                    <a:pt x="28" y="677"/>
                  </a:lnTo>
                  <a:lnTo>
                    <a:pt x="32" y="679"/>
                  </a:lnTo>
                  <a:lnTo>
                    <a:pt x="34" y="682"/>
                  </a:lnTo>
                  <a:lnTo>
                    <a:pt x="36" y="684"/>
                  </a:lnTo>
                  <a:lnTo>
                    <a:pt x="38" y="684"/>
                  </a:lnTo>
                  <a:lnTo>
                    <a:pt x="40" y="684"/>
                  </a:lnTo>
                  <a:lnTo>
                    <a:pt x="42" y="684"/>
                  </a:lnTo>
                  <a:lnTo>
                    <a:pt x="44" y="686"/>
                  </a:lnTo>
                  <a:lnTo>
                    <a:pt x="46" y="686"/>
                  </a:lnTo>
                  <a:lnTo>
                    <a:pt x="48" y="686"/>
                  </a:lnTo>
                  <a:lnTo>
                    <a:pt x="50" y="686"/>
                  </a:lnTo>
                  <a:lnTo>
                    <a:pt x="52" y="686"/>
                  </a:lnTo>
                  <a:lnTo>
                    <a:pt x="54" y="686"/>
                  </a:lnTo>
                  <a:lnTo>
                    <a:pt x="56" y="686"/>
                  </a:lnTo>
                  <a:lnTo>
                    <a:pt x="58" y="684"/>
                  </a:lnTo>
                  <a:lnTo>
                    <a:pt x="62" y="684"/>
                  </a:lnTo>
                  <a:lnTo>
                    <a:pt x="64" y="684"/>
                  </a:lnTo>
                  <a:lnTo>
                    <a:pt x="66" y="684"/>
                  </a:lnTo>
                  <a:lnTo>
                    <a:pt x="68" y="682"/>
                  </a:lnTo>
                  <a:lnTo>
                    <a:pt x="70" y="682"/>
                  </a:lnTo>
                  <a:lnTo>
                    <a:pt x="74" y="679"/>
                  </a:lnTo>
                  <a:lnTo>
                    <a:pt x="74" y="677"/>
                  </a:lnTo>
                  <a:lnTo>
                    <a:pt x="76" y="675"/>
                  </a:lnTo>
                  <a:lnTo>
                    <a:pt x="78" y="672"/>
                  </a:lnTo>
                  <a:lnTo>
                    <a:pt x="78" y="670"/>
                  </a:lnTo>
                  <a:lnTo>
                    <a:pt x="80" y="668"/>
                  </a:lnTo>
                  <a:lnTo>
                    <a:pt x="82" y="665"/>
                  </a:lnTo>
                  <a:lnTo>
                    <a:pt x="82" y="663"/>
                  </a:lnTo>
                  <a:lnTo>
                    <a:pt x="84" y="663"/>
                  </a:lnTo>
                  <a:lnTo>
                    <a:pt x="86" y="661"/>
                  </a:lnTo>
                  <a:lnTo>
                    <a:pt x="88" y="658"/>
                  </a:lnTo>
                  <a:lnTo>
                    <a:pt x="90" y="658"/>
                  </a:lnTo>
                  <a:lnTo>
                    <a:pt x="92" y="656"/>
                  </a:lnTo>
                  <a:lnTo>
                    <a:pt x="94" y="656"/>
                  </a:lnTo>
                  <a:lnTo>
                    <a:pt x="96" y="654"/>
                  </a:lnTo>
                  <a:lnTo>
                    <a:pt x="98" y="654"/>
                  </a:lnTo>
                  <a:lnTo>
                    <a:pt x="100" y="654"/>
                  </a:lnTo>
                  <a:lnTo>
                    <a:pt x="102" y="651"/>
                  </a:lnTo>
                  <a:lnTo>
                    <a:pt x="104" y="649"/>
                  </a:lnTo>
                  <a:lnTo>
                    <a:pt x="108" y="649"/>
                  </a:lnTo>
                  <a:lnTo>
                    <a:pt x="110" y="647"/>
                  </a:lnTo>
                  <a:lnTo>
                    <a:pt x="112" y="644"/>
                  </a:lnTo>
                  <a:lnTo>
                    <a:pt x="116" y="642"/>
                  </a:lnTo>
                  <a:lnTo>
                    <a:pt x="118" y="642"/>
                  </a:lnTo>
                  <a:lnTo>
                    <a:pt x="120" y="640"/>
                  </a:lnTo>
                  <a:lnTo>
                    <a:pt x="120" y="638"/>
                  </a:lnTo>
                  <a:lnTo>
                    <a:pt x="124" y="638"/>
                  </a:lnTo>
                  <a:lnTo>
                    <a:pt x="124" y="635"/>
                  </a:lnTo>
                  <a:lnTo>
                    <a:pt x="126" y="633"/>
                  </a:lnTo>
                  <a:lnTo>
                    <a:pt x="128" y="631"/>
                  </a:lnTo>
                  <a:lnTo>
                    <a:pt x="138" y="619"/>
                  </a:lnTo>
                  <a:lnTo>
                    <a:pt x="140" y="610"/>
                  </a:lnTo>
                  <a:lnTo>
                    <a:pt x="138" y="628"/>
                  </a:lnTo>
                  <a:lnTo>
                    <a:pt x="144" y="638"/>
                  </a:lnTo>
                  <a:lnTo>
                    <a:pt x="146" y="647"/>
                  </a:lnTo>
                  <a:lnTo>
                    <a:pt x="146" y="649"/>
                  </a:lnTo>
                </a:path>
              </a:pathLst>
            </a:custGeom>
            <a:noFill/>
            <a:ln w="508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64" name="Freeform 66">
              <a:extLst>
                <a:ext uri="{FF2B5EF4-FFF2-40B4-BE49-F238E27FC236}">
                  <a16:creationId xmlns:a16="http://schemas.microsoft.com/office/drawing/2014/main" id="{17BD44EB-959B-D081-2963-7689D6EF335F}"/>
                </a:ext>
              </a:extLst>
            </p:cNvPr>
            <p:cNvSpPr>
              <a:spLocks/>
            </p:cNvSpPr>
            <p:nvPr/>
          </p:nvSpPr>
          <p:spPr bwMode="auto">
            <a:xfrm>
              <a:off x="3117" y="939"/>
              <a:ext cx="62" cy="172"/>
            </a:xfrm>
            <a:custGeom>
              <a:avLst/>
              <a:gdLst>
                <a:gd name="T0" fmla="*/ 0 w 62"/>
                <a:gd name="T1" fmla="*/ 0 h 172"/>
                <a:gd name="T2" fmla="*/ 10 w 62"/>
                <a:gd name="T3" fmla="*/ 19 h 172"/>
                <a:gd name="T4" fmla="*/ 20 w 62"/>
                <a:gd name="T5" fmla="*/ 28 h 172"/>
                <a:gd name="T6" fmla="*/ 30 w 62"/>
                <a:gd name="T7" fmla="*/ 40 h 172"/>
                <a:gd name="T8" fmla="*/ 36 w 62"/>
                <a:gd name="T9" fmla="*/ 49 h 172"/>
                <a:gd name="T10" fmla="*/ 46 w 62"/>
                <a:gd name="T11" fmla="*/ 54 h 172"/>
                <a:gd name="T12" fmla="*/ 46 w 62"/>
                <a:gd name="T13" fmla="*/ 58 h 172"/>
                <a:gd name="T14" fmla="*/ 46 w 62"/>
                <a:gd name="T15" fmla="*/ 61 h 172"/>
                <a:gd name="T16" fmla="*/ 46 w 62"/>
                <a:gd name="T17" fmla="*/ 65 h 172"/>
                <a:gd name="T18" fmla="*/ 48 w 62"/>
                <a:gd name="T19" fmla="*/ 70 h 172"/>
                <a:gd name="T20" fmla="*/ 48 w 62"/>
                <a:gd name="T21" fmla="*/ 74 h 172"/>
                <a:gd name="T22" fmla="*/ 48 w 62"/>
                <a:gd name="T23" fmla="*/ 77 h 172"/>
                <a:gd name="T24" fmla="*/ 48 w 62"/>
                <a:gd name="T25" fmla="*/ 79 h 172"/>
                <a:gd name="T26" fmla="*/ 48 w 62"/>
                <a:gd name="T27" fmla="*/ 84 h 172"/>
                <a:gd name="T28" fmla="*/ 50 w 62"/>
                <a:gd name="T29" fmla="*/ 88 h 172"/>
                <a:gd name="T30" fmla="*/ 50 w 62"/>
                <a:gd name="T31" fmla="*/ 91 h 172"/>
                <a:gd name="T32" fmla="*/ 50 w 62"/>
                <a:gd name="T33" fmla="*/ 95 h 172"/>
                <a:gd name="T34" fmla="*/ 50 w 62"/>
                <a:gd name="T35" fmla="*/ 98 h 172"/>
                <a:gd name="T36" fmla="*/ 50 w 62"/>
                <a:gd name="T37" fmla="*/ 102 h 172"/>
                <a:gd name="T38" fmla="*/ 52 w 62"/>
                <a:gd name="T39" fmla="*/ 105 h 172"/>
                <a:gd name="T40" fmla="*/ 52 w 62"/>
                <a:gd name="T41" fmla="*/ 107 h 172"/>
                <a:gd name="T42" fmla="*/ 52 w 62"/>
                <a:gd name="T43" fmla="*/ 112 h 172"/>
                <a:gd name="T44" fmla="*/ 54 w 62"/>
                <a:gd name="T45" fmla="*/ 116 h 172"/>
                <a:gd name="T46" fmla="*/ 54 w 62"/>
                <a:gd name="T47" fmla="*/ 118 h 172"/>
                <a:gd name="T48" fmla="*/ 54 w 62"/>
                <a:gd name="T49" fmla="*/ 123 h 172"/>
                <a:gd name="T50" fmla="*/ 54 w 62"/>
                <a:gd name="T51" fmla="*/ 128 h 172"/>
                <a:gd name="T52" fmla="*/ 54 w 62"/>
                <a:gd name="T53" fmla="*/ 130 h 172"/>
                <a:gd name="T54" fmla="*/ 56 w 62"/>
                <a:gd name="T55" fmla="*/ 132 h 172"/>
                <a:gd name="T56" fmla="*/ 56 w 62"/>
                <a:gd name="T57" fmla="*/ 137 h 172"/>
                <a:gd name="T58" fmla="*/ 56 w 62"/>
                <a:gd name="T59" fmla="*/ 142 h 172"/>
                <a:gd name="T60" fmla="*/ 56 w 62"/>
                <a:gd name="T61" fmla="*/ 144 h 172"/>
                <a:gd name="T62" fmla="*/ 58 w 62"/>
                <a:gd name="T63" fmla="*/ 149 h 172"/>
                <a:gd name="T64" fmla="*/ 58 w 62"/>
                <a:gd name="T65" fmla="*/ 151 h 172"/>
                <a:gd name="T66" fmla="*/ 58 w 62"/>
                <a:gd name="T67" fmla="*/ 156 h 172"/>
                <a:gd name="T68" fmla="*/ 58 w 62"/>
                <a:gd name="T69" fmla="*/ 160 h 172"/>
                <a:gd name="T70" fmla="*/ 60 w 62"/>
                <a:gd name="T71" fmla="*/ 165 h 172"/>
                <a:gd name="T72" fmla="*/ 62 w 62"/>
                <a:gd name="T73" fmla="*/ 167 h 172"/>
                <a:gd name="T74" fmla="*/ 62 w 62"/>
                <a:gd name="T75" fmla="*/ 172 h 17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2"/>
                <a:gd name="T115" fmla="*/ 0 h 172"/>
                <a:gd name="T116" fmla="*/ 62 w 62"/>
                <a:gd name="T117" fmla="*/ 172 h 17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2" h="172">
                  <a:moveTo>
                    <a:pt x="0" y="0"/>
                  </a:moveTo>
                  <a:lnTo>
                    <a:pt x="10" y="19"/>
                  </a:lnTo>
                  <a:lnTo>
                    <a:pt x="20" y="28"/>
                  </a:lnTo>
                  <a:lnTo>
                    <a:pt x="30" y="40"/>
                  </a:lnTo>
                  <a:lnTo>
                    <a:pt x="36" y="49"/>
                  </a:lnTo>
                  <a:lnTo>
                    <a:pt x="46" y="54"/>
                  </a:lnTo>
                  <a:lnTo>
                    <a:pt x="46" y="58"/>
                  </a:lnTo>
                  <a:lnTo>
                    <a:pt x="46" y="61"/>
                  </a:lnTo>
                  <a:lnTo>
                    <a:pt x="46" y="65"/>
                  </a:lnTo>
                  <a:lnTo>
                    <a:pt x="48" y="70"/>
                  </a:lnTo>
                  <a:lnTo>
                    <a:pt x="48" y="74"/>
                  </a:lnTo>
                  <a:lnTo>
                    <a:pt x="48" y="77"/>
                  </a:lnTo>
                  <a:lnTo>
                    <a:pt x="48" y="79"/>
                  </a:lnTo>
                  <a:lnTo>
                    <a:pt x="48" y="84"/>
                  </a:lnTo>
                  <a:lnTo>
                    <a:pt x="50" y="88"/>
                  </a:lnTo>
                  <a:lnTo>
                    <a:pt x="50" y="91"/>
                  </a:lnTo>
                  <a:lnTo>
                    <a:pt x="50" y="95"/>
                  </a:lnTo>
                  <a:lnTo>
                    <a:pt x="50" y="98"/>
                  </a:lnTo>
                  <a:lnTo>
                    <a:pt x="50" y="102"/>
                  </a:lnTo>
                  <a:lnTo>
                    <a:pt x="52" y="105"/>
                  </a:lnTo>
                  <a:lnTo>
                    <a:pt x="52" y="107"/>
                  </a:lnTo>
                  <a:lnTo>
                    <a:pt x="52" y="112"/>
                  </a:lnTo>
                  <a:lnTo>
                    <a:pt x="54" y="116"/>
                  </a:lnTo>
                  <a:lnTo>
                    <a:pt x="54" y="118"/>
                  </a:lnTo>
                  <a:lnTo>
                    <a:pt x="54" y="123"/>
                  </a:lnTo>
                  <a:lnTo>
                    <a:pt x="54" y="128"/>
                  </a:lnTo>
                  <a:lnTo>
                    <a:pt x="54" y="130"/>
                  </a:lnTo>
                  <a:lnTo>
                    <a:pt x="56" y="132"/>
                  </a:lnTo>
                  <a:lnTo>
                    <a:pt x="56" y="137"/>
                  </a:lnTo>
                  <a:lnTo>
                    <a:pt x="56" y="142"/>
                  </a:lnTo>
                  <a:lnTo>
                    <a:pt x="56" y="144"/>
                  </a:lnTo>
                  <a:lnTo>
                    <a:pt x="58" y="149"/>
                  </a:lnTo>
                  <a:lnTo>
                    <a:pt x="58" y="151"/>
                  </a:lnTo>
                  <a:lnTo>
                    <a:pt x="58" y="156"/>
                  </a:lnTo>
                  <a:lnTo>
                    <a:pt x="58" y="160"/>
                  </a:lnTo>
                  <a:lnTo>
                    <a:pt x="60" y="165"/>
                  </a:lnTo>
                  <a:lnTo>
                    <a:pt x="62" y="167"/>
                  </a:lnTo>
                  <a:lnTo>
                    <a:pt x="62" y="172"/>
                  </a:lnTo>
                </a:path>
              </a:pathLst>
            </a:custGeom>
            <a:noFill/>
            <a:ln w="508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65" name="Freeform 67">
              <a:extLst>
                <a:ext uri="{FF2B5EF4-FFF2-40B4-BE49-F238E27FC236}">
                  <a16:creationId xmlns:a16="http://schemas.microsoft.com/office/drawing/2014/main" id="{76760B61-477D-C738-1866-82AAE3B9782D}"/>
                </a:ext>
              </a:extLst>
            </p:cNvPr>
            <p:cNvSpPr>
              <a:spLocks/>
            </p:cNvSpPr>
            <p:nvPr/>
          </p:nvSpPr>
          <p:spPr bwMode="auto">
            <a:xfrm>
              <a:off x="3121" y="1120"/>
              <a:ext cx="166" cy="350"/>
            </a:xfrm>
            <a:custGeom>
              <a:avLst/>
              <a:gdLst>
                <a:gd name="T0" fmla="*/ 72 w 166"/>
                <a:gd name="T1" fmla="*/ 2 h 350"/>
                <a:gd name="T2" fmla="*/ 88 w 166"/>
                <a:gd name="T3" fmla="*/ 28 h 350"/>
                <a:gd name="T4" fmla="*/ 94 w 166"/>
                <a:gd name="T5" fmla="*/ 46 h 350"/>
                <a:gd name="T6" fmla="*/ 88 w 166"/>
                <a:gd name="T7" fmla="*/ 51 h 350"/>
                <a:gd name="T8" fmla="*/ 84 w 166"/>
                <a:gd name="T9" fmla="*/ 56 h 350"/>
                <a:gd name="T10" fmla="*/ 80 w 166"/>
                <a:gd name="T11" fmla="*/ 60 h 350"/>
                <a:gd name="T12" fmla="*/ 74 w 166"/>
                <a:gd name="T13" fmla="*/ 65 h 350"/>
                <a:gd name="T14" fmla="*/ 70 w 166"/>
                <a:gd name="T15" fmla="*/ 72 h 350"/>
                <a:gd name="T16" fmla="*/ 66 w 166"/>
                <a:gd name="T17" fmla="*/ 76 h 350"/>
                <a:gd name="T18" fmla="*/ 60 w 166"/>
                <a:gd name="T19" fmla="*/ 83 h 350"/>
                <a:gd name="T20" fmla="*/ 56 w 166"/>
                <a:gd name="T21" fmla="*/ 88 h 350"/>
                <a:gd name="T22" fmla="*/ 52 w 166"/>
                <a:gd name="T23" fmla="*/ 95 h 350"/>
                <a:gd name="T24" fmla="*/ 48 w 166"/>
                <a:gd name="T25" fmla="*/ 102 h 350"/>
                <a:gd name="T26" fmla="*/ 44 w 166"/>
                <a:gd name="T27" fmla="*/ 107 h 350"/>
                <a:gd name="T28" fmla="*/ 40 w 166"/>
                <a:gd name="T29" fmla="*/ 114 h 350"/>
                <a:gd name="T30" fmla="*/ 36 w 166"/>
                <a:gd name="T31" fmla="*/ 121 h 350"/>
                <a:gd name="T32" fmla="*/ 34 w 166"/>
                <a:gd name="T33" fmla="*/ 127 h 350"/>
                <a:gd name="T34" fmla="*/ 30 w 166"/>
                <a:gd name="T35" fmla="*/ 134 h 350"/>
                <a:gd name="T36" fmla="*/ 28 w 166"/>
                <a:gd name="T37" fmla="*/ 139 h 350"/>
                <a:gd name="T38" fmla="*/ 8 w 166"/>
                <a:gd name="T39" fmla="*/ 176 h 350"/>
                <a:gd name="T40" fmla="*/ 4 w 166"/>
                <a:gd name="T41" fmla="*/ 204 h 350"/>
                <a:gd name="T42" fmla="*/ 4 w 166"/>
                <a:gd name="T43" fmla="*/ 211 h 350"/>
                <a:gd name="T44" fmla="*/ 4 w 166"/>
                <a:gd name="T45" fmla="*/ 220 h 350"/>
                <a:gd name="T46" fmla="*/ 6 w 166"/>
                <a:gd name="T47" fmla="*/ 225 h 350"/>
                <a:gd name="T48" fmla="*/ 6 w 166"/>
                <a:gd name="T49" fmla="*/ 232 h 350"/>
                <a:gd name="T50" fmla="*/ 6 w 166"/>
                <a:gd name="T51" fmla="*/ 241 h 350"/>
                <a:gd name="T52" fmla="*/ 6 w 166"/>
                <a:gd name="T53" fmla="*/ 248 h 350"/>
                <a:gd name="T54" fmla="*/ 6 w 166"/>
                <a:gd name="T55" fmla="*/ 255 h 350"/>
                <a:gd name="T56" fmla="*/ 8 w 166"/>
                <a:gd name="T57" fmla="*/ 260 h 350"/>
                <a:gd name="T58" fmla="*/ 8 w 166"/>
                <a:gd name="T59" fmla="*/ 266 h 350"/>
                <a:gd name="T60" fmla="*/ 8 w 166"/>
                <a:gd name="T61" fmla="*/ 273 h 350"/>
                <a:gd name="T62" fmla="*/ 10 w 166"/>
                <a:gd name="T63" fmla="*/ 278 h 350"/>
                <a:gd name="T64" fmla="*/ 12 w 166"/>
                <a:gd name="T65" fmla="*/ 285 h 350"/>
                <a:gd name="T66" fmla="*/ 14 w 166"/>
                <a:gd name="T67" fmla="*/ 292 h 350"/>
                <a:gd name="T68" fmla="*/ 16 w 166"/>
                <a:gd name="T69" fmla="*/ 299 h 350"/>
                <a:gd name="T70" fmla="*/ 20 w 166"/>
                <a:gd name="T71" fmla="*/ 304 h 350"/>
                <a:gd name="T72" fmla="*/ 24 w 166"/>
                <a:gd name="T73" fmla="*/ 311 h 350"/>
                <a:gd name="T74" fmla="*/ 36 w 166"/>
                <a:gd name="T75" fmla="*/ 327 h 350"/>
                <a:gd name="T76" fmla="*/ 58 w 166"/>
                <a:gd name="T77" fmla="*/ 331 h 350"/>
                <a:gd name="T78" fmla="*/ 66 w 166"/>
                <a:gd name="T79" fmla="*/ 350 h 350"/>
                <a:gd name="T80" fmla="*/ 84 w 166"/>
                <a:gd name="T81" fmla="*/ 341 h 350"/>
                <a:gd name="T82" fmla="*/ 90 w 166"/>
                <a:gd name="T83" fmla="*/ 338 h 350"/>
                <a:gd name="T84" fmla="*/ 94 w 166"/>
                <a:gd name="T85" fmla="*/ 334 h 350"/>
                <a:gd name="T86" fmla="*/ 98 w 166"/>
                <a:gd name="T87" fmla="*/ 331 h 350"/>
                <a:gd name="T88" fmla="*/ 102 w 166"/>
                <a:gd name="T89" fmla="*/ 329 h 350"/>
                <a:gd name="T90" fmla="*/ 106 w 166"/>
                <a:gd name="T91" fmla="*/ 327 h 350"/>
                <a:gd name="T92" fmla="*/ 112 w 166"/>
                <a:gd name="T93" fmla="*/ 322 h 350"/>
                <a:gd name="T94" fmla="*/ 116 w 166"/>
                <a:gd name="T95" fmla="*/ 322 h 350"/>
                <a:gd name="T96" fmla="*/ 122 w 166"/>
                <a:gd name="T97" fmla="*/ 320 h 350"/>
                <a:gd name="T98" fmla="*/ 126 w 166"/>
                <a:gd name="T99" fmla="*/ 317 h 350"/>
                <a:gd name="T100" fmla="*/ 130 w 166"/>
                <a:gd name="T101" fmla="*/ 315 h 350"/>
                <a:gd name="T102" fmla="*/ 136 w 166"/>
                <a:gd name="T103" fmla="*/ 313 h 350"/>
                <a:gd name="T104" fmla="*/ 140 w 166"/>
                <a:gd name="T105" fmla="*/ 311 h 350"/>
                <a:gd name="T106" fmla="*/ 146 w 166"/>
                <a:gd name="T107" fmla="*/ 308 h 350"/>
                <a:gd name="T108" fmla="*/ 150 w 166"/>
                <a:gd name="T109" fmla="*/ 308 h 350"/>
                <a:gd name="T110" fmla="*/ 156 w 166"/>
                <a:gd name="T111" fmla="*/ 304 h 350"/>
                <a:gd name="T112" fmla="*/ 166 w 166"/>
                <a:gd name="T113" fmla="*/ 299 h 3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66"/>
                <a:gd name="T172" fmla="*/ 0 h 350"/>
                <a:gd name="T173" fmla="*/ 166 w 166"/>
                <a:gd name="T174" fmla="*/ 350 h 3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66" h="350">
                  <a:moveTo>
                    <a:pt x="58" y="0"/>
                  </a:moveTo>
                  <a:lnTo>
                    <a:pt x="72" y="2"/>
                  </a:lnTo>
                  <a:lnTo>
                    <a:pt x="84" y="12"/>
                  </a:lnTo>
                  <a:lnTo>
                    <a:pt x="88" y="28"/>
                  </a:lnTo>
                  <a:lnTo>
                    <a:pt x="88" y="37"/>
                  </a:lnTo>
                  <a:lnTo>
                    <a:pt x="94" y="46"/>
                  </a:lnTo>
                  <a:lnTo>
                    <a:pt x="90" y="49"/>
                  </a:lnTo>
                  <a:lnTo>
                    <a:pt x="88" y="51"/>
                  </a:lnTo>
                  <a:lnTo>
                    <a:pt x="86" y="53"/>
                  </a:lnTo>
                  <a:lnTo>
                    <a:pt x="84" y="56"/>
                  </a:lnTo>
                  <a:lnTo>
                    <a:pt x="82" y="58"/>
                  </a:lnTo>
                  <a:lnTo>
                    <a:pt x="80" y="60"/>
                  </a:lnTo>
                  <a:lnTo>
                    <a:pt x="76" y="63"/>
                  </a:lnTo>
                  <a:lnTo>
                    <a:pt x="74" y="65"/>
                  </a:lnTo>
                  <a:lnTo>
                    <a:pt x="72" y="70"/>
                  </a:lnTo>
                  <a:lnTo>
                    <a:pt x="70" y="72"/>
                  </a:lnTo>
                  <a:lnTo>
                    <a:pt x="68" y="74"/>
                  </a:lnTo>
                  <a:lnTo>
                    <a:pt x="66" y="76"/>
                  </a:lnTo>
                  <a:lnTo>
                    <a:pt x="64" y="79"/>
                  </a:lnTo>
                  <a:lnTo>
                    <a:pt x="60" y="83"/>
                  </a:lnTo>
                  <a:lnTo>
                    <a:pt x="58" y="86"/>
                  </a:lnTo>
                  <a:lnTo>
                    <a:pt x="56" y="88"/>
                  </a:lnTo>
                  <a:lnTo>
                    <a:pt x="54" y="90"/>
                  </a:lnTo>
                  <a:lnTo>
                    <a:pt x="52" y="95"/>
                  </a:lnTo>
                  <a:lnTo>
                    <a:pt x="50" y="97"/>
                  </a:lnTo>
                  <a:lnTo>
                    <a:pt x="48" y="102"/>
                  </a:lnTo>
                  <a:lnTo>
                    <a:pt x="46" y="104"/>
                  </a:lnTo>
                  <a:lnTo>
                    <a:pt x="44" y="107"/>
                  </a:lnTo>
                  <a:lnTo>
                    <a:pt x="42" y="111"/>
                  </a:lnTo>
                  <a:lnTo>
                    <a:pt x="40" y="114"/>
                  </a:lnTo>
                  <a:lnTo>
                    <a:pt x="38" y="118"/>
                  </a:lnTo>
                  <a:lnTo>
                    <a:pt x="36" y="121"/>
                  </a:lnTo>
                  <a:lnTo>
                    <a:pt x="34" y="125"/>
                  </a:lnTo>
                  <a:lnTo>
                    <a:pt x="34" y="127"/>
                  </a:lnTo>
                  <a:lnTo>
                    <a:pt x="30" y="130"/>
                  </a:lnTo>
                  <a:lnTo>
                    <a:pt x="30" y="134"/>
                  </a:lnTo>
                  <a:lnTo>
                    <a:pt x="28" y="137"/>
                  </a:lnTo>
                  <a:lnTo>
                    <a:pt x="28" y="139"/>
                  </a:lnTo>
                  <a:lnTo>
                    <a:pt x="16" y="153"/>
                  </a:lnTo>
                  <a:lnTo>
                    <a:pt x="8" y="176"/>
                  </a:lnTo>
                  <a:lnTo>
                    <a:pt x="0" y="190"/>
                  </a:lnTo>
                  <a:lnTo>
                    <a:pt x="4" y="204"/>
                  </a:lnTo>
                  <a:lnTo>
                    <a:pt x="4" y="206"/>
                  </a:lnTo>
                  <a:lnTo>
                    <a:pt x="4" y="211"/>
                  </a:lnTo>
                  <a:lnTo>
                    <a:pt x="4" y="216"/>
                  </a:lnTo>
                  <a:lnTo>
                    <a:pt x="4" y="220"/>
                  </a:lnTo>
                  <a:lnTo>
                    <a:pt x="6" y="222"/>
                  </a:lnTo>
                  <a:lnTo>
                    <a:pt x="6" y="225"/>
                  </a:lnTo>
                  <a:lnTo>
                    <a:pt x="6" y="229"/>
                  </a:lnTo>
                  <a:lnTo>
                    <a:pt x="6" y="232"/>
                  </a:lnTo>
                  <a:lnTo>
                    <a:pt x="6" y="236"/>
                  </a:lnTo>
                  <a:lnTo>
                    <a:pt x="6" y="241"/>
                  </a:lnTo>
                  <a:lnTo>
                    <a:pt x="6" y="243"/>
                  </a:lnTo>
                  <a:lnTo>
                    <a:pt x="6" y="248"/>
                  </a:lnTo>
                  <a:lnTo>
                    <a:pt x="6" y="250"/>
                  </a:lnTo>
                  <a:lnTo>
                    <a:pt x="6" y="255"/>
                  </a:lnTo>
                  <a:lnTo>
                    <a:pt x="6" y="257"/>
                  </a:lnTo>
                  <a:lnTo>
                    <a:pt x="8" y="260"/>
                  </a:lnTo>
                  <a:lnTo>
                    <a:pt x="8" y="264"/>
                  </a:lnTo>
                  <a:lnTo>
                    <a:pt x="8" y="266"/>
                  </a:lnTo>
                  <a:lnTo>
                    <a:pt x="8" y="269"/>
                  </a:lnTo>
                  <a:lnTo>
                    <a:pt x="8" y="273"/>
                  </a:lnTo>
                  <a:lnTo>
                    <a:pt x="10" y="276"/>
                  </a:lnTo>
                  <a:lnTo>
                    <a:pt x="10" y="278"/>
                  </a:lnTo>
                  <a:lnTo>
                    <a:pt x="12" y="283"/>
                  </a:lnTo>
                  <a:lnTo>
                    <a:pt x="12" y="285"/>
                  </a:lnTo>
                  <a:lnTo>
                    <a:pt x="12" y="290"/>
                  </a:lnTo>
                  <a:lnTo>
                    <a:pt x="14" y="292"/>
                  </a:lnTo>
                  <a:lnTo>
                    <a:pt x="14" y="294"/>
                  </a:lnTo>
                  <a:lnTo>
                    <a:pt x="16" y="299"/>
                  </a:lnTo>
                  <a:lnTo>
                    <a:pt x="18" y="301"/>
                  </a:lnTo>
                  <a:lnTo>
                    <a:pt x="20" y="304"/>
                  </a:lnTo>
                  <a:lnTo>
                    <a:pt x="22" y="308"/>
                  </a:lnTo>
                  <a:lnTo>
                    <a:pt x="24" y="311"/>
                  </a:lnTo>
                  <a:lnTo>
                    <a:pt x="42" y="313"/>
                  </a:lnTo>
                  <a:lnTo>
                    <a:pt x="36" y="327"/>
                  </a:lnTo>
                  <a:lnTo>
                    <a:pt x="38" y="331"/>
                  </a:lnTo>
                  <a:lnTo>
                    <a:pt x="58" y="331"/>
                  </a:lnTo>
                  <a:lnTo>
                    <a:pt x="64" y="345"/>
                  </a:lnTo>
                  <a:lnTo>
                    <a:pt x="66" y="350"/>
                  </a:lnTo>
                  <a:lnTo>
                    <a:pt x="84" y="343"/>
                  </a:lnTo>
                  <a:lnTo>
                    <a:pt x="84" y="341"/>
                  </a:lnTo>
                  <a:lnTo>
                    <a:pt x="88" y="338"/>
                  </a:lnTo>
                  <a:lnTo>
                    <a:pt x="90" y="338"/>
                  </a:lnTo>
                  <a:lnTo>
                    <a:pt x="92" y="336"/>
                  </a:lnTo>
                  <a:lnTo>
                    <a:pt x="94" y="334"/>
                  </a:lnTo>
                  <a:lnTo>
                    <a:pt x="96" y="334"/>
                  </a:lnTo>
                  <a:lnTo>
                    <a:pt x="98" y="331"/>
                  </a:lnTo>
                  <a:lnTo>
                    <a:pt x="100" y="329"/>
                  </a:lnTo>
                  <a:lnTo>
                    <a:pt x="102" y="329"/>
                  </a:lnTo>
                  <a:lnTo>
                    <a:pt x="104" y="327"/>
                  </a:lnTo>
                  <a:lnTo>
                    <a:pt x="106" y="327"/>
                  </a:lnTo>
                  <a:lnTo>
                    <a:pt x="110" y="324"/>
                  </a:lnTo>
                  <a:lnTo>
                    <a:pt x="112" y="322"/>
                  </a:lnTo>
                  <a:lnTo>
                    <a:pt x="114" y="322"/>
                  </a:lnTo>
                  <a:lnTo>
                    <a:pt x="116" y="322"/>
                  </a:lnTo>
                  <a:lnTo>
                    <a:pt x="120" y="320"/>
                  </a:lnTo>
                  <a:lnTo>
                    <a:pt x="122" y="320"/>
                  </a:lnTo>
                  <a:lnTo>
                    <a:pt x="124" y="317"/>
                  </a:lnTo>
                  <a:lnTo>
                    <a:pt x="126" y="317"/>
                  </a:lnTo>
                  <a:lnTo>
                    <a:pt x="128" y="315"/>
                  </a:lnTo>
                  <a:lnTo>
                    <a:pt x="130" y="315"/>
                  </a:lnTo>
                  <a:lnTo>
                    <a:pt x="134" y="313"/>
                  </a:lnTo>
                  <a:lnTo>
                    <a:pt x="136" y="313"/>
                  </a:lnTo>
                  <a:lnTo>
                    <a:pt x="138" y="311"/>
                  </a:lnTo>
                  <a:lnTo>
                    <a:pt x="140" y="311"/>
                  </a:lnTo>
                  <a:lnTo>
                    <a:pt x="144" y="311"/>
                  </a:lnTo>
                  <a:lnTo>
                    <a:pt x="146" y="308"/>
                  </a:lnTo>
                  <a:lnTo>
                    <a:pt x="148" y="308"/>
                  </a:lnTo>
                  <a:lnTo>
                    <a:pt x="150" y="308"/>
                  </a:lnTo>
                  <a:lnTo>
                    <a:pt x="152" y="306"/>
                  </a:lnTo>
                  <a:lnTo>
                    <a:pt x="156" y="304"/>
                  </a:lnTo>
                  <a:lnTo>
                    <a:pt x="158" y="304"/>
                  </a:lnTo>
                  <a:lnTo>
                    <a:pt x="166" y="299"/>
                  </a:lnTo>
                </a:path>
              </a:pathLst>
            </a:custGeom>
            <a:noFill/>
            <a:ln w="508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66" name="Freeform 68">
              <a:extLst>
                <a:ext uri="{FF2B5EF4-FFF2-40B4-BE49-F238E27FC236}">
                  <a16:creationId xmlns:a16="http://schemas.microsoft.com/office/drawing/2014/main" id="{A54F96D7-F59A-5F4C-4A2E-37E6F00DDA15}"/>
                </a:ext>
              </a:extLst>
            </p:cNvPr>
            <p:cNvSpPr>
              <a:spLocks/>
            </p:cNvSpPr>
            <p:nvPr/>
          </p:nvSpPr>
          <p:spPr bwMode="auto">
            <a:xfrm>
              <a:off x="3121" y="886"/>
              <a:ext cx="236" cy="528"/>
            </a:xfrm>
            <a:custGeom>
              <a:avLst/>
              <a:gdLst>
                <a:gd name="T0" fmla="*/ 18 w 236"/>
                <a:gd name="T1" fmla="*/ 63 h 528"/>
                <a:gd name="T2" fmla="*/ 38 w 236"/>
                <a:gd name="T3" fmla="*/ 79 h 528"/>
                <a:gd name="T4" fmla="*/ 46 w 236"/>
                <a:gd name="T5" fmla="*/ 76 h 528"/>
                <a:gd name="T6" fmla="*/ 52 w 236"/>
                <a:gd name="T7" fmla="*/ 74 h 528"/>
                <a:gd name="T8" fmla="*/ 60 w 236"/>
                <a:gd name="T9" fmla="*/ 76 h 528"/>
                <a:gd name="T10" fmla="*/ 66 w 236"/>
                <a:gd name="T11" fmla="*/ 79 h 528"/>
                <a:gd name="T12" fmla="*/ 86 w 236"/>
                <a:gd name="T13" fmla="*/ 44 h 528"/>
                <a:gd name="T14" fmla="*/ 116 w 236"/>
                <a:gd name="T15" fmla="*/ 0 h 528"/>
                <a:gd name="T16" fmla="*/ 140 w 236"/>
                <a:gd name="T17" fmla="*/ 58 h 528"/>
                <a:gd name="T18" fmla="*/ 144 w 236"/>
                <a:gd name="T19" fmla="*/ 70 h 528"/>
                <a:gd name="T20" fmla="*/ 148 w 236"/>
                <a:gd name="T21" fmla="*/ 81 h 528"/>
                <a:gd name="T22" fmla="*/ 150 w 236"/>
                <a:gd name="T23" fmla="*/ 93 h 528"/>
                <a:gd name="T24" fmla="*/ 154 w 236"/>
                <a:gd name="T25" fmla="*/ 100 h 528"/>
                <a:gd name="T26" fmla="*/ 156 w 236"/>
                <a:gd name="T27" fmla="*/ 109 h 528"/>
                <a:gd name="T28" fmla="*/ 160 w 236"/>
                <a:gd name="T29" fmla="*/ 118 h 528"/>
                <a:gd name="T30" fmla="*/ 166 w 236"/>
                <a:gd name="T31" fmla="*/ 123 h 528"/>
                <a:gd name="T32" fmla="*/ 158 w 236"/>
                <a:gd name="T33" fmla="*/ 146 h 528"/>
                <a:gd name="T34" fmla="*/ 156 w 236"/>
                <a:gd name="T35" fmla="*/ 158 h 528"/>
                <a:gd name="T36" fmla="*/ 156 w 236"/>
                <a:gd name="T37" fmla="*/ 171 h 528"/>
                <a:gd name="T38" fmla="*/ 160 w 236"/>
                <a:gd name="T39" fmla="*/ 181 h 528"/>
                <a:gd name="T40" fmla="*/ 164 w 236"/>
                <a:gd name="T41" fmla="*/ 190 h 528"/>
                <a:gd name="T42" fmla="*/ 168 w 236"/>
                <a:gd name="T43" fmla="*/ 202 h 528"/>
                <a:gd name="T44" fmla="*/ 176 w 236"/>
                <a:gd name="T45" fmla="*/ 211 h 528"/>
                <a:gd name="T46" fmla="*/ 182 w 236"/>
                <a:gd name="T47" fmla="*/ 222 h 528"/>
                <a:gd name="T48" fmla="*/ 184 w 236"/>
                <a:gd name="T49" fmla="*/ 250 h 528"/>
                <a:gd name="T50" fmla="*/ 194 w 236"/>
                <a:gd name="T51" fmla="*/ 297 h 528"/>
                <a:gd name="T52" fmla="*/ 198 w 236"/>
                <a:gd name="T53" fmla="*/ 306 h 528"/>
                <a:gd name="T54" fmla="*/ 200 w 236"/>
                <a:gd name="T55" fmla="*/ 315 h 528"/>
                <a:gd name="T56" fmla="*/ 202 w 236"/>
                <a:gd name="T57" fmla="*/ 322 h 528"/>
                <a:gd name="T58" fmla="*/ 200 w 236"/>
                <a:gd name="T59" fmla="*/ 329 h 528"/>
                <a:gd name="T60" fmla="*/ 198 w 236"/>
                <a:gd name="T61" fmla="*/ 336 h 528"/>
                <a:gd name="T62" fmla="*/ 200 w 236"/>
                <a:gd name="T63" fmla="*/ 343 h 528"/>
                <a:gd name="T64" fmla="*/ 206 w 236"/>
                <a:gd name="T65" fmla="*/ 350 h 528"/>
                <a:gd name="T66" fmla="*/ 216 w 236"/>
                <a:gd name="T67" fmla="*/ 357 h 528"/>
                <a:gd name="T68" fmla="*/ 222 w 236"/>
                <a:gd name="T69" fmla="*/ 361 h 528"/>
                <a:gd name="T70" fmla="*/ 228 w 236"/>
                <a:gd name="T71" fmla="*/ 368 h 528"/>
                <a:gd name="T72" fmla="*/ 232 w 236"/>
                <a:gd name="T73" fmla="*/ 378 h 528"/>
                <a:gd name="T74" fmla="*/ 234 w 236"/>
                <a:gd name="T75" fmla="*/ 385 h 528"/>
                <a:gd name="T76" fmla="*/ 234 w 236"/>
                <a:gd name="T77" fmla="*/ 396 h 528"/>
                <a:gd name="T78" fmla="*/ 232 w 236"/>
                <a:gd name="T79" fmla="*/ 403 h 528"/>
                <a:gd name="T80" fmla="*/ 230 w 236"/>
                <a:gd name="T81" fmla="*/ 412 h 528"/>
                <a:gd name="T82" fmla="*/ 228 w 236"/>
                <a:gd name="T83" fmla="*/ 419 h 528"/>
                <a:gd name="T84" fmla="*/ 224 w 236"/>
                <a:gd name="T85" fmla="*/ 429 h 528"/>
                <a:gd name="T86" fmla="*/ 220 w 236"/>
                <a:gd name="T87" fmla="*/ 436 h 528"/>
                <a:gd name="T88" fmla="*/ 218 w 236"/>
                <a:gd name="T89" fmla="*/ 445 h 528"/>
                <a:gd name="T90" fmla="*/ 210 w 236"/>
                <a:gd name="T91" fmla="*/ 452 h 528"/>
                <a:gd name="T92" fmla="*/ 204 w 236"/>
                <a:gd name="T93" fmla="*/ 459 h 528"/>
                <a:gd name="T94" fmla="*/ 198 w 236"/>
                <a:gd name="T95" fmla="*/ 466 h 528"/>
                <a:gd name="T96" fmla="*/ 194 w 236"/>
                <a:gd name="T97" fmla="*/ 475 h 528"/>
                <a:gd name="T98" fmla="*/ 188 w 236"/>
                <a:gd name="T99" fmla="*/ 482 h 528"/>
                <a:gd name="T100" fmla="*/ 182 w 236"/>
                <a:gd name="T101" fmla="*/ 491 h 528"/>
                <a:gd name="T102" fmla="*/ 178 w 236"/>
                <a:gd name="T103" fmla="*/ 500 h 528"/>
                <a:gd name="T104" fmla="*/ 174 w 236"/>
                <a:gd name="T105" fmla="*/ 510 h 52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36"/>
                <a:gd name="T160" fmla="*/ 0 h 528"/>
                <a:gd name="T161" fmla="*/ 236 w 236"/>
                <a:gd name="T162" fmla="*/ 528 h 52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36" h="528">
                  <a:moveTo>
                    <a:pt x="0" y="51"/>
                  </a:moveTo>
                  <a:lnTo>
                    <a:pt x="4" y="44"/>
                  </a:lnTo>
                  <a:lnTo>
                    <a:pt x="10" y="42"/>
                  </a:lnTo>
                  <a:lnTo>
                    <a:pt x="18" y="63"/>
                  </a:lnTo>
                  <a:lnTo>
                    <a:pt x="26" y="72"/>
                  </a:lnTo>
                  <a:lnTo>
                    <a:pt x="34" y="79"/>
                  </a:lnTo>
                  <a:lnTo>
                    <a:pt x="36" y="79"/>
                  </a:lnTo>
                  <a:lnTo>
                    <a:pt x="38" y="79"/>
                  </a:lnTo>
                  <a:lnTo>
                    <a:pt x="40" y="79"/>
                  </a:lnTo>
                  <a:lnTo>
                    <a:pt x="42" y="76"/>
                  </a:lnTo>
                  <a:lnTo>
                    <a:pt x="44" y="76"/>
                  </a:lnTo>
                  <a:lnTo>
                    <a:pt x="46" y="76"/>
                  </a:lnTo>
                  <a:lnTo>
                    <a:pt x="48" y="76"/>
                  </a:lnTo>
                  <a:lnTo>
                    <a:pt x="50" y="76"/>
                  </a:lnTo>
                  <a:lnTo>
                    <a:pt x="50" y="74"/>
                  </a:lnTo>
                  <a:lnTo>
                    <a:pt x="52" y="74"/>
                  </a:lnTo>
                  <a:lnTo>
                    <a:pt x="54" y="74"/>
                  </a:lnTo>
                  <a:lnTo>
                    <a:pt x="56" y="74"/>
                  </a:lnTo>
                  <a:lnTo>
                    <a:pt x="58" y="76"/>
                  </a:lnTo>
                  <a:lnTo>
                    <a:pt x="60" y="76"/>
                  </a:lnTo>
                  <a:lnTo>
                    <a:pt x="62" y="76"/>
                  </a:lnTo>
                  <a:lnTo>
                    <a:pt x="64" y="76"/>
                  </a:lnTo>
                  <a:lnTo>
                    <a:pt x="64" y="79"/>
                  </a:lnTo>
                  <a:lnTo>
                    <a:pt x="66" y="79"/>
                  </a:lnTo>
                  <a:lnTo>
                    <a:pt x="68" y="79"/>
                  </a:lnTo>
                  <a:lnTo>
                    <a:pt x="80" y="76"/>
                  </a:lnTo>
                  <a:lnTo>
                    <a:pt x="82" y="67"/>
                  </a:lnTo>
                  <a:lnTo>
                    <a:pt x="86" y="44"/>
                  </a:lnTo>
                  <a:lnTo>
                    <a:pt x="90" y="32"/>
                  </a:lnTo>
                  <a:lnTo>
                    <a:pt x="96" y="14"/>
                  </a:lnTo>
                  <a:lnTo>
                    <a:pt x="106" y="0"/>
                  </a:lnTo>
                  <a:lnTo>
                    <a:pt x="116" y="0"/>
                  </a:lnTo>
                  <a:lnTo>
                    <a:pt x="128" y="9"/>
                  </a:lnTo>
                  <a:lnTo>
                    <a:pt x="132" y="25"/>
                  </a:lnTo>
                  <a:lnTo>
                    <a:pt x="134" y="42"/>
                  </a:lnTo>
                  <a:lnTo>
                    <a:pt x="140" y="58"/>
                  </a:lnTo>
                  <a:lnTo>
                    <a:pt x="140" y="60"/>
                  </a:lnTo>
                  <a:lnTo>
                    <a:pt x="142" y="63"/>
                  </a:lnTo>
                  <a:lnTo>
                    <a:pt x="142" y="67"/>
                  </a:lnTo>
                  <a:lnTo>
                    <a:pt x="144" y="70"/>
                  </a:lnTo>
                  <a:lnTo>
                    <a:pt x="144" y="72"/>
                  </a:lnTo>
                  <a:lnTo>
                    <a:pt x="146" y="76"/>
                  </a:lnTo>
                  <a:lnTo>
                    <a:pt x="148" y="79"/>
                  </a:lnTo>
                  <a:lnTo>
                    <a:pt x="148" y="81"/>
                  </a:lnTo>
                  <a:lnTo>
                    <a:pt x="148" y="86"/>
                  </a:lnTo>
                  <a:lnTo>
                    <a:pt x="150" y="86"/>
                  </a:lnTo>
                  <a:lnTo>
                    <a:pt x="150" y="88"/>
                  </a:lnTo>
                  <a:lnTo>
                    <a:pt x="150" y="93"/>
                  </a:lnTo>
                  <a:lnTo>
                    <a:pt x="152" y="93"/>
                  </a:lnTo>
                  <a:lnTo>
                    <a:pt x="152" y="95"/>
                  </a:lnTo>
                  <a:lnTo>
                    <a:pt x="152" y="97"/>
                  </a:lnTo>
                  <a:lnTo>
                    <a:pt x="154" y="100"/>
                  </a:lnTo>
                  <a:lnTo>
                    <a:pt x="154" y="102"/>
                  </a:lnTo>
                  <a:lnTo>
                    <a:pt x="156" y="104"/>
                  </a:lnTo>
                  <a:lnTo>
                    <a:pt x="156" y="107"/>
                  </a:lnTo>
                  <a:lnTo>
                    <a:pt x="156" y="109"/>
                  </a:lnTo>
                  <a:lnTo>
                    <a:pt x="158" y="111"/>
                  </a:lnTo>
                  <a:lnTo>
                    <a:pt x="158" y="114"/>
                  </a:lnTo>
                  <a:lnTo>
                    <a:pt x="160" y="116"/>
                  </a:lnTo>
                  <a:lnTo>
                    <a:pt x="160" y="118"/>
                  </a:lnTo>
                  <a:lnTo>
                    <a:pt x="162" y="120"/>
                  </a:lnTo>
                  <a:lnTo>
                    <a:pt x="164" y="120"/>
                  </a:lnTo>
                  <a:lnTo>
                    <a:pt x="164" y="123"/>
                  </a:lnTo>
                  <a:lnTo>
                    <a:pt x="166" y="123"/>
                  </a:lnTo>
                  <a:lnTo>
                    <a:pt x="160" y="132"/>
                  </a:lnTo>
                  <a:lnTo>
                    <a:pt x="158" y="137"/>
                  </a:lnTo>
                  <a:lnTo>
                    <a:pt x="158" y="141"/>
                  </a:lnTo>
                  <a:lnTo>
                    <a:pt x="158" y="146"/>
                  </a:lnTo>
                  <a:lnTo>
                    <a:pt x="156" y="148"/>
                  </a:lnTo>
                  <a:lnTo>
                    <a:pt x="156" y="151"/>
                  </a:lnTo>
                  <a:lnTo>
                    <a:pt x="156" y="155"/>
                  </a:lnTo>
                  <a:lnTo>
                    <a:pt x="156" y="158"/>
                  </a:lnTo>
                  <a:lnTo>
                    <a:pt x="156" y="160"/>
                  </a:lnTo>
                  <a:lnTo>
                    <a:pt x="156" y="165"/>
                  </a:lnTo>
                  <a:lnTo>
                    <a:pt x="156" y="167"/>
                  </a:lnTo>
                  <a:lnTo>
                    <a:pt x="156" y="171"/>
                  </a:lnTo>
                  <a:lnTo>
                    <a:pt x="158" y="174"/>
                  </a:lnTo>
                  <a:lnTo>
                    <a:pt x="158" y="176"/>
                  </a:lnTo>
                  <a:lnTo>
                    <a:pt x="158" y="178"/>
                  </a:lnTo>
                  <a:lnTo>
                    <a:pt x="160" y="181"/>
                  </a:lnTo>
                  <a:lnTo>
                    <a:pt x="160" y="183"/>
                  </a:lnTo>
                  <a:lnTo>
                    <a:pt x="160" y="185"/>
                  </a:lnTo>
                  <a:lnTo>
                    <a:pt x="162" y="188"/>
                  </a:lnTo>
                  <a:lnTo>
                    <a:pt x="164" y="190"/>
                  </a:lnTo>
                  <a:lnTo>
                    <a:pt x="166" y="192"/>
                  </a:lnTo>
                  <a:lnTo>
                    <a:pt x="166" y="195"/>
                  </a:lnTo>
                  <a:lnTo>
                    <a:pt x="168" y="199"/>
                  </a:lnTo>
                  <a:lnTo>
                    <a:pt x="168" y="202"/>
                  </a:lnTo>
                  <a:lnTo>
                    <a:pt x="172" y="204"/>
                  </a:lnTo>
                  <a:lnTo>
                    <a:pt x="172" y="206"/>
                  </a:lnTo>
                  <a:lnTo>
                    <a:pt x="174" y="209"/>
                  </a:lnTo>
                  <a:lnTo>
                    <a:pt x="176" y="211"/>
                  </a:lnTo>
                  <a:lnTo>
                    <a:pt x="178" y="215"/>
                  </a:lnTo>
                  <a:lnTo>
                    <a:pt x="180" y="218"/>
                  </a:lnTo>
                  <a:lnTo>
                    <a:pt x="180" y="220"/>
                  </a:lnTo>
                  <a:lnTo>
                    <a:pt x="182" y="222"/>
                  </a:lnTo>
                  <a:lnTo>
                    <a:pt x="186" y="225"/>
                  </a:lnTo>
                  <a:lnTo>
                    <a:pt x="178" y="229"/>
                  </a:lnTo>
                  <a:lnTo>
                    <a:pt x="176" y="248"/>
                  </a:lnTo>
                  <a:lnTo>
                    <a:pt x="184" y="250"/>
                  </a:lnTo>
                  <a:lnTo>
                    <a:pt x="186" y="260"/>
                  </a:lnTo>
                  <a:lnTo>
                    <a:pt x="188" y="278"/>
                  </a:lnTo>
                  <a:lnTo>
                    <a:pt x="196" y="280"/>
                  </a:lnTo>
                  <a:lnTo>
                    <a:pt x="194" y="297"/>
                  </a:lnTo>
                  <a:lnTo>
                    <a:pt x="194" y="299"/>
                  </a:lnTo>
                  <a:lnTo>
                    <a:pt x="196" y="301"/>
                  </a:lnTo>
                  <a:lnTo>
                    <a:pt x="196" y="304"/>
                  </a:lnTo>
                  <a:lnTo>
                    <a:pt x="198" y="306"/>
                  </a:lnTo>
                  <a:lnTo>
                    <a:pt x="198" y="308"/>
                  </a:lnTo>
                  <a:lnTo>
                    <a:pt x="200" y="310"/>
                  </a:lnTo>
                  <a:lnTo>
                    <a:pt x="200" y="313"/>
                  </a:lnTo>
                  <a:lnTo>
                    <a:pt x="200" y="315"/>
                  </a:lnTo>
                  <a:lnTo>
                    <a:pt x="202" y="315"/>
                  </a:lnTo>
                  <a:lnTo>
                    <a:pt x="202" y="317"/>
                  </a:lnTo>
                  <a:lnTo>
                    <a:pt x="202" y="320"/>
                  </a:lnTo>
                  <a:lnTo>
                    <a:pt x="202" y="322"/>
                  </a:lnTo>
                  <a:lnTo>
                    <a:pt x="202" y="324"/>
                  </a:lnTo>
                  <a:lnTo>
                    <a:pt x="200" y="324"/>
                  </a:lnTo>
                  <a:lnTo>
                    <a:pt x="200" y="327"/>
                  </a:lnTo>
                  <a:lnTo>
                    <a:pt x="200" y="329"/>
                  </a:lnTo>
                  <a:lnTo>
                    <a:pt x="200" y="331"/>
                  </a:lnTo>
                  <a:lnTo>
                    <a:pt x="198" y="331"/>
                  </a:lnTo>
                  <a:lnTo>
                    <a:pt x="198" y="334"/>
                  </a:lnTo>
                  <a:lnTo>
                    <a:pt x="198" y="336"/>
                  </a:lnTo>
                  <a:lnTo>
                    <a:pt x="198" y="338"/>
                  </a:lnTo>
                  <a:lnTo>
                    <a:pt x="198" y="341"/>
                  </a:lnTo>
                  <a:lnTo>
                    <a:pt x="198" y="343"/>
                  </a:lnTo>
                  <a:lnTo>
                    <a:pt x="200" y="343"/>
                  </a:lnTo>
                  <a:lnTo>
                    <a:pt x="202" y="345"/>
                  </a:lnTo>
                  <a:lnTo>
                    <a:pt x="204" y="348"/>
                  </a:lnTo>
                  <a:lnTo>
                    <a:pt x="206" y="348"/>
                  </a:lnTo>
                  <a:lnTo>
                    <a:pt x="206" y="350"/>
                  </a:lnTo>
                  <a:lnTo>
                    <a:pt x="210" y="350"/>
                  </a:lnTo>
                  <a:lnTo>
                    <a:pt x="212" y="352"/>
                  </a:lnTo>
                  <a:lnTo>
                    <a:pt x="216" y="355"/>
                  </a:lnTo>
                  <a:lnTo>
                    <a:pt x="216" y="357"/>
                  </a:lnTo>
                  <a:lnTo>
                    <a:pt x="218" y="357"/>
                  </a:lnTo>
                  <a:lnTo>
                    <a:pt x="218" y="359"/>
                  </a:lnTo>
                  <a:lnTo>
                    <a:pt x="220" y="359"/>
                  </a:lnTo>
                  <a:lnTo>
                    <a:pt x="222" y="361"/>
                  </a:lnTo>
                  <a:lnTo>
                    <a:pt x="224" y="361"/>
                  </a:lnTo>
                  <a:lnTo>
                    <a:pt x="224" y="364"/>
                  </a:lnTo>
                  <a:lnTo>
                    <a:pt x="226" y="366"/>
                  </a:lnTo>
                  <a:lnTo>
                    <a:pt x="228" y="368"/>
                  </a:lnTo>
                  <a:lnTo>
                    <a:pt x="228" y="371"/>
                  </a:lnTo>
                  <a:lnTo>
                    <a:pt x="230" y="373"/>
                  </a:lnTo>
                  <a:lnTo>
                    <a:pt x="232" y="375"/>
                  </a:lnTo>
                  <a:lnTo>
                    <a:pt x="232" y="378"/>
                  </a:lnTo>
                  <a:lnTo>
                    <a:pt x="234" y="378"/>
                  </a:lnTo>
                  <a:lnTo>
                    <a:pt x="234" y="380"/>
                  </a:lnTo>
                  <a:lnTo>
                    <a:pt x="234" y="382"/>
                  </a:lnTo>
                  <a:lnTo>
                    <a:pt x="234" y="385"/>
                  </a:lnTo>
                  <a:lnTo>
                    <a:pt x="236" y="387"/>
                  </a:lnTo>
                  <a:lnTo>
                    <a:pt x="236" y="392"/>
                  </a:lnTo>
                  <a:lnTo>
                    <a:pt x="234" y="394"/>
                  </a:lnTo>
                  <a:lnTo>
                    <a:pt x="234" y="396"/>
                  </a:lnTo>
                  <a:lnTo>
                    <a:pt x="234" y="399"/>
                  </a:lnTo>
                  <a:lnTo>
                    <a:pt x="234" y="401"/>
                  </a:lnTo>
                  <a:lnTo>
                    <a:pt x="234" y="403"/>
                  </a:lnTo>
                  <a:lnTo>
                    <a:pt x="232" y="403"/>
                  </a:lnTo>
                  <a:lnTo>
                    <a:pt x="232" y="405"/>
                  </a:lnTo>
                  <a:lnTo>
                    <a:pt x="232" y="408"/>
                  </a:lnTo>
                  <a:lnTo>
                    <a:pt x="232" y="410"/>
                  </a:lnTo>
                  <a:lnTo>
                    <a:pt x="230" y="412"/>
                  </a:lnTo>
                  <a:lnTo>
                    <a:pt x="230" y="415"/>
                  </a:lnTo>
                  <a:lnTo>
                    <a:pt x="228" y="415"/>
                  </a:lnTo>
                  <a:lnTo>
                    <a:pt x="228" y="417"/>
                  </a:lnTo>
                  <a:lnTo>
                    <a:pt x="228" y="419"/>
                  </a:lnTo>
                  <a:lnTo>
                    <a:pt x="226" y="422"/>
                  </a:lnTo>
                  <a:lnTo>
                    <a:pt x="226" y="424"/>
                  </a:lnTo>
                  <a:lnTo>
                    <a:pt x="224" y="426"/>
                  </a:lnTo>
                  <a:lnTo>
                    <a:pt x="224" y="429"/>
                  </a:lnTo>
                  <a:lnTo>
                    <a:pt x="224" y="431"/>
                  </a:lnTo>
                  <a:lnTo>
                    <a:pt x="222" y="431"/>
                  </a:lnTo>
                  <a:lnTo>
                    <a:pt x="222" y="436"/>
                  </a:lnTo>
                  <a:lnTo>
                    <a:pt x="220" y="436"/>
                  </a:lnTo>
                  <a:lnTo>
                    <a:pt x="220" y="438"/>
                  </a:lnTo>
                  <a:lnTo>
                    <a:pt x="220" y="440"/>
                  </a:lnTo>
                  <a:lnTo>
                    <a:pt x="218" y="440"/>
                  </a:lnTo>
                  <a:lnTo>
                    <a:pt x="218" y="445"/>
                  </a:lnTo>
                  <a:lnTo>
                    <a:pt x="216" y="445"/>
                  </a:lnTo>
                  <a:lnTo>
                    <a:pt x="216" y="447"/>
                  </a:lnTo>
                  <a:lnTo>
                    <a:pt x="212" y="450"/>
                  </a:lnTo>
                  <a:lnTo>
                    <a:pt x="210" y="452"/>
                  </a:lnTo>
                  <a:lnTo>
                    <a:pt x="210" y="454"/>
                  </a:lnTo>
                  <a:lnTo>
                    <a:pt x="206" y="454"/>
                  </a:lnTo>
                  <a:lnTo>
                    <a:pt x="206" y="456"/>
                  </a:lnTo>
                  <a:lnTo>
                    <a:pt x="204" y="459"/>
                  </a:lnTo>
                  <a:lnTo>
                    <a:pt x="202" y="459"/>
                  </a:lnTo>
                  <a:lnTo>
                    <a:pt x="202" y="463"/>
                  </a:lnTo>
                  <a:lnTo>
                    <a:pt x="200" y="463"/>
                  </a:lnTo>
                  <a:lnTo>
                    <a:pt x="198" y="466"/>
                  </a:lnTo>
                  <a:lnTo>
                    <a:pt x="196" y="468"/>
                  </a:lnTo>
                  <a:lnTo>
                    <a:pt x="196" y="470"/>
                  </a:lnTo>
                  <a:lnTo>
                    <a:pt x="194" y="473"/>
                  </a:lnTo>
                  <a:lnTo>
                    <a:pt x="194" y="475"/>
                  </a:lnTo>
                  <a:lnTo>
                    <a:pt x="192" y="477"/>
                  </a:lnTo>
                  <a:lnTo>
                    <a:pt x="190" y="480"/>
                  </a:lnTo>
                  <a:lnTo>
                    <a:pt x="190" y="482"/>
                  </a:lnTo>
                  <a:lnTo>
                    <a:pt x="188" y="482"/>
                  </a:lnTo>
                  <a:lnTo>
                    <a:pt x="186" y="484"/>
                  </a:lnTo>
                  <a:lnTo>
                    <a:pt x="186" y="489"/>
                  </a:lnTo>
                  <a:lnTo>
                    <a:pt x="184" y="489"/>
                  </a:lnTo>
                  <a:lnTo>
                    <a:pt x="182" y="491"/>
                  </a:lnTo>
                  <a:lnTo>
                    <a:pt x="182" y="494"/>
                  </a:lnTo>
                  <a:lnTo>
                    <a:pt x="180" y="496"/>
                  </a:lnTo>
                  <a:lnTo>
                    <a:pt x="180" y="498"/>
                  </a:lnTo>
                  <a:lnTo>
                    <a:pt x="178" y="500"/>
                  </a:lnTo>
                  <a:lnTo>
                    <a:pt x="178" y="503"/>
                  </a:lnTo>
                  <a:lnTo>
                    <a:pt x="176" y="505"/>
                  </a:lnTo>
                  <a:lnTo>
                    <a:pt x="174" y="507"/>
                  </a:lnTo>
                  <a:lnTo>
                    <a:pt x="174" y="510"/>
                  </a:lnTo>
                  <a:lnTo>
                    <a:pt x="172" y="512"/>
                  </a:lnTo>
                  <a:lnTo>
                    <a:pt x="164" y="528"/>
                  </a:lnTo>
                </a:path>
              </a:pathLst>
            </a:custGeom>
            <a:noFill/>
            <a:ln w="508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67" name="Freeform 69">
              <a:extLst>
                <a:ext uri="{FF2B5EF4-FFF2-40B4-BE49-F238E27FC236}">
                  <a16:creationId xmlns:a16="http://schemas.microsoft.com/office/drawing/2014/main" id="{B682D9E6-142C-3BB9-84E1-2EC0682C3060}"/>
                </a:ext>
              </a:extLst>
            </p:cNvPr>
            <p:cNvSpPr>
              <a:spLocks/>
            </p:cNvSpPr>
            <p:nvPr/>
          </p:nvSpPr>
          <p:spPr bwMode="auto">
            <a:xfrm>
              <a:off x="3085" y="1398"/>
              <a:ext cx="256" cy="375"/>
            </a:xfrm>
            <a:custGeom>
              <a:avLst/>
              <a:gdLst>
                <a:gd name="T0" fmla="*/ 214 w 256"/>
                <a:gd name="T1" fmla="*/ 21 h 375"/>
                <a:gd name="T2" fmla="*/ 234 w 256"/>
                <a:gd name="T3" fmla="*/ 21 h 375"/>
                <a:gd name="T4" fmla="*/ 248 w 256"/>
                <a:gd name="T5" fmla="*/ 39 h 375"/>
                <a:gd name="T6" fmla="*/ 256 w 256"/>
                <a:gd name="T7" fmla="*/ 49 h 375"/>
                <a:gd name="T8" fmla="*/ 224 w 256"/>
                <a:gd name="T9" fmla="*/ 67 h 375"/>
                <a:gd name="T10" fmla="*/ 208 w 256"/>
                <a:gd name="T11" fmla="*/ 79 h 375"/>
                <a:gd name="T12" fmla="*/ 202 w 256"/>
                <a:gd name="T13" fmla="*/ 79 h 375"/>
                <a:gd name="T14" fmla="*/ 196 w 256"/>
                <a:gd name="T15" fmla="*/ 84 h 375"/>
                <a:gd name="T16" fmla="*/ 192 w 256"/>
                <a:gd name="T17" fmla="*/ 84 h 375"/>
                <a:gd name="T18" fmla="*/ 186 w 256"/>
                <a:gd name="T19" fmla="*/ 86 h 375"/>
                <a:gd name="T20" fmla="*/ 178 w 256"/>
                <a:gd name="T21" fmla="*/ 86 h 375"/>
                <a:gd name="T22" fmla="*/ 172 w 256"/>
                <a:gd name="T23" fmla="*/ 86 h 375"/>
                <a:gd name="T24" fmla="*/ 166 w 256"/>
                <a:gd name="T25" fmla="*/ 86 h 375"/>
                <a:gd name="T26" fmla="*/ 160 w 256"/>
                <a:gd name="T27" fmla="*/ 88 h 375"/>
                <a:gd name="T28" fmla="*/ 154 w 256"/>
                <a:gd name="T29" fmla="*/ 88 h 375"/>
                <a:gd name="T30" fmla="*/ 148 w 256"/>
                <a:gd name="T31" fmla="*/ 88 h 375"/>
                <a:gd name="T32" fmla="*/ 140 w 256"/>
                <a:gd name="T33" fmla="*/ 88 h 375"/>
                <a:gd name="T34" fmla="*/ 134 w 256"/>
                <a:gd name="T35" fmla="*/ 90 h 375"/>
                <a:gd name="T36" fmla="*/ 128 w 256"/>
                <a:gd name="T37" fmla="*/ 93 h 375"/>
                <a:gd name="T38" fmla="*/ 122 w 256"/>
                <a:gd name="T39" fmla="*/ 95 h 375"/>
                <a:gd name="T40" fmla="*/ 116 w 256"/>
                <a:gd name="T41" fmla="*/ 95 h 375"/>
                <a:gd name="T42" fmla="*/ 104 w 256"/>
                <a:gd name="T43" fmla="*/ 111 h 375"/>
                <a:gd name="T44" fmla="*/ 104 w 256"/>
                <a:gd name="T45" fmla="*/ 146 h 375"/>
                <a:gd name="T46" fmla="*/ 124 w 256"/>
                <a:gd name="T47" fmla="*/ 155 h 375"/>
                <a:gd name="T48" fmla="*/ 124 w 256"/>
                <a:gd name="T49" fmla="*/ 160 h 375"/>
                <a:gd name="T50" fmla="*/ 124 w 256"/>
                <a:gd name="T51" fmla="*/ 165 h 375"/>
                <a:gd name="T52" fmla="*/ 124 w 256"/>
                <a:gd name="T53" fmla="*/ 169 h 375"/>
                <a:gd name="T54" fmla="*/ 124 w 256"/>
                <a:gd name="T55" fmla="*/ 174 h 375"/>
                <a:gd name="T56" fmla="*/ 124 w 256"/>
                <a:gd name="T57" fmla="*/ 181 h 375"/>
                <a:gd name="T58" fmla="*/ 124 w 256"/>
                <a:gd name="T59" fmla="*/ 185 h 375"/>
                <a:gd name="T60" fmla="*/ 124 w 256"/>
                <a:gd name="T61" fmla="*/ 190 h 375"/>
                <a:gd name="T62" fmla="*/ 124 w 256"/>
                <a:gd name="T63" fmla="*/ 197 h 375"/>
                <a:gd name="T64" fmla="*/ 122 w 256"/>
                <a:gd name="T65" fmla="*/ 202 h 375"/>
                <a:gd name="T66" fmla="*/ 120 w 256"/>
                <a:gd name="T67" fmla="*/ 206 h 375"/>
                <a:gd name="T68" fmla="*/ 120 w 256"/>
                <a:gd name="T69" fmla="*/ 211 h 375"/>
                <a:gd name="T70" fmla="*/ 112 w 256"/>
                <a:gd name="T71" fmla="*/ 216 h 375"/>
                <a:gd name="T72" fmla="*/ 84 w 256"/>
                <a:gd name="T73" fmla="*/ 188 h 375"/>
                <a:gd name="T74" fmla="*/ 72 w 256"/>
                <a:gd name="T75" fmla="*/ 188 h 375"/>
                <a:gd name="T76" fmla="*/ 54 w 256"/>
                <a:gd name="T77" fmla="*/ 195 h 375"/>
                <a:gd name="T78" fmla="*/ 50 w 256"/>
                <a:gd name="T79" fmla="*/ 199 h 375"/>
                <a:gd name="T80" fmla="*/ 48 w 256"/>
                <a:gd name="T81" fmla="*/ 206 h 375"/>
                <a:gd name="T82" fmla="*/ 44 w 256"/>
                <a:gd name="T83" fmla="*/ 213 h 375"/>
                <a:gd name="T84" fmla="*/ 42 w 256"/>
                <a:gd name="T85" fmla="*/ 218 h 375"/>
                <a:gd name="T86" fmla="*/ 42 w 256"/>
                <a:gd name="T87" fmla="*/ 225 h 375"/>
                <a:gd name="T88" fmla="*/ 40 w 256"/>
                <a:gd name="T89" fmla="*/ 232 h 375"/>
                <a:gd name="T90" fmla="*/ 38 w 256"/>
                <a:gd name="T91" fmla="*/ 239 h 375"/>
                <a:gd name="T92" fmla="*/ 36 w 256"/>
                <a:gd name="T93" fmla="*/ 246 h 375"/>
                <a:gd name="T94" fmla="*/ 36 w 256"/>
                <a:gd name="T95" fmla="*/ 253 h 375"/>
                <a:gd name="T96" fmla="*/ 34 w 256"/>
                <a:gd name="T97" fmla="*/ 260 h 375"/>
                <a:gd name="T98" fmla="*/ 34 w 256"/>
                <a:gd name="T99" fmla="*/ 267 h 375"/>
                <a:gd name="T100" fmla="*/ 34 w 256"/>
                <a:gd name="T101" fmla="*/ 274 h 375"/>
                <a:gd name="T102" fmla="*/ 36 w 256"/>
                <a:gd name="T103" fmla="*/ 280 h 375"/>
                <a:gd name="T104" fmla="*/ 36 w 256"/>
                <a:gd name="T105" fmla="*/ 287 h 375"/>
                <a:gd name="T106" fmla="*/ 36 w 256"/>
                <a:gd name="T107" fmla="*/ 294 h 375"/>
                <a:gd name="T108" fmla="*/ 42 w 256"/>
                <a:gd name="T109" fmla="*/ 329 h 375"/>
                <a:gd name="T110" fmla="*/ 26 w 256"/>
                <a:gd name="T111" fmla="*/ 348 h 375"/>
                <a:gd name="T112" fmla="*/ 8 w 256"/>
                <a:gd name="T113" fmla="*/ 359 h 37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56"/>
                <a:gd name="T172" fmla="*/ 0 h 375"/>
                <a:gd name="T173" fmla="*/ 256 w 256"/>
                <a:gd name="T174" fmla="*/ 375 h 37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56" h="375">
                  <a:moveTo>
                    <a:pt x="196" y="23"/>
                  </a:moveTo>
                  <a:lnTo>
                    <a:pt x="214" y="21"/>
                  </a:lnTo>
                  <a:lnTo>
                    <a:pt x="224" y="0"/>
                  </a:lnTo>
                  <a:lnTo>
                    <a:pt x="234" y="21"/>
                  </a:lnTo>
                  <a:lnTo>
                    <a:pt x="238" y="30"/>
                  </a:lnTo>
                  <a:lnTo>
                    <a:pt x="248" y="39"/>
                  </a:lnTo>
                  <a:lnTo>
                    <a:pt x="256" y="42"/>
                  </a:lnTo>
                  <a:lnTo>
                    <a:pt x="256" y="49"/>
                  </a:lnTo>
                  <a:lnTo>
                    <a:pt x="240" y="51"/>
                  </a:lnTo>
                  <a:lnTo>
                    <a:pt x="224" y="67"/>
                  </a:lnTo>
                  <a:lnTo>
                    <a:pt x="212" y="77"/>
                  </a:lnTo>
                  <a:lnTo>
                    <a:pt x="208" y="79"/>
                  </a:lnTo>
                  <a:lnTo>
                    <a:pt x="206" y="79"/>
                  </a:lnTo>
                  <a:lnTo>
                    <a:pt x="202" y="79"/>
                  </a:lnTo>
                  <a:lnTo>
                    <a:pt x="200" y="81"/>
                  </a:lnTo>
                  <a:lnTo>
                    <a:pt x="196" y="84"/>
                  </a:lnTo>
                  <a:lnTo>
                    <a:pt x="194" y="84"/>
                  </a:lnTo>
                  <a:lnTo>
                    <a:pt x="192" y="84"/>
                  </a:lnTo>
                  <a:lnTo>
                    <a:pt x="188" y="84"/>
                  </a:lnTo>
                  <a:lnTo>
                    <a:pt x="186" y="86"/>
                  </a:lnTo>
                  <a:lnTo>
                    <a:pt x="182" y="86"/>
                  </a:lnTo>
                  <a:lnTo>
                    <a:pt x="178" y="86"/>
                  </a:lnTo>
                  <a:lnTo>
                    <a:pt x="176" y="86"/>
                  </a:lnTo>
                  <a:lnTo>
                    <a:pt x="172" y="86"/>
                  </a:lnTo>
                  <a:lnTo>
                    <a:pt x="170" y="86"/>
                  </a:lnTo>
                  <a:lnTo>
                    <a:pt x="166" y="86"/>
                  </a:lnTo>
                  <a:lnTo>
                    <a:pt x="164" y="86"/>
                  </a:lnTo>
                  <a:lnTo>
                    <a:pt x="160" y="88"/>
                  </a:lnTo>
                  <a:lnTo>
                    <a:pt x="156" y="88"/>
                  </a:lnTo>
                  <a:lnTo>
                    <a:pt x="154" y="88"/>
                  </a:lnTo>
                  <a:lnTo>
                    <a:pt x="150" y="88"/>
                  </a:lnTo>
                  <a:lnTo>
                    <a:pt x="148" y="88"/>
                  </a:lnTo>
                  <a:lnTo>
                    <a:pt x="144" y="88"/>
                  </a:lnTo>
                  <a:lnTo>
                    <a:pt x="140" y="88"/>
                  </a:lnTo>
                  <a:lnTo>
                    <a:pt x="138" y="90"/>
                  </a:lnTo>
                  <a:lnTo>
                    <a:pt x="134" y="90"/>
                  </a:lnTo>
                  <a:lnTo>
                    <a:pt x="132" y="93"/>
                  </a:lnTo>
                  <a:lnTo>
                    <a:pt x="128" y="93"/>
                  </a:lnTo>
                  <a:lnTo>
                    <a:pt x="124" y="93"/>
                  </a:lnTo>
                  <a:lnTo>
                    <a:pt x="122" y="95"/>
                  </a:lnTo>
                  <a:lnTo>
                    <a:pt x="118" y="95"/>
                  </a:lnTo>
                  <a:lnTo>
                    <a:pt x="116" y="95"/>
                  </a:lnTo>
                  <a:lnTo>
                    <a:pt x="112" y="97"/>
                  </a:lnTo>
                  <a:lnTo>
                    <a:pt x="104" y="111"/>
                  </a:lnTo>
                  <a:lnTo>
                    <a:pt x="104" y="128"/>
                  </a:lnTo>
                  <a:lnTo>
                    <a:pt x="104" y="146"/>
                  </a:lnTo>
                  <a:lnTo>
                    <a:pt x="114" y="153"/>
                  </a:lnTo>
                  <a:lnTo>
                    <a:pt x="124" y="155"/>
                  </a:lnTo>
                  <a:lnTo>
                    <a:pt x="124" y="158"/>
                  </a:lnTo>
                  <a:lnTo>
                    <a:pt x="124" y="160"/>
                  </a:lnTo>
                  <a:lnTo>
                    <a:pt x="124" y="162"/>
                  </a:lnTo>
                  <a:lnTo>
                    <a:pt x="124" y="165"/>
                  </a:lnTo>
                  <a:lnTo>
                    <a:pt x="124" y="167"/>
                  </a:lnTo>
                  <a:lnTo>
                    <a:pt x="124" y="169"/>
                  </a:lnTo>
                  <a:lnTo>
                    <a:pt x="124" y="172"/>
                  </a:lnTo>
                  <a:lnTo>
                    <a:pt x="124" y="174"/>
                  </a:lnTo>
                  <a:lnTo>
                    <a:pt x="124" y="179"/>
                  </a:lnTo>
                  <a:lnTo>
                    <a:pt x="124" y="181"/>
                  </a:lnTo>
                  <a:lnTo>
                    <a:pt x="124" y="183"/>
                  </a:lnTo>
                  <a:lnTo>
                    <a:pt x="124" y="185"/>
                  </a:lnTo>
                  <a:lnTo>
                    <a:pt x="124" y="188"/>
                  </a:lnTo>
                  <a:lnTo>
                    <a:pt x="124" y="190"/>
                  </a:lnTo>
                  <a:lnTo>
                    <a:pt x="124" y="192"/>
                  </a:lnTo>
                  <a:lnTo>
                    <a:pt x="124" y="197"/>
                  </a:lnTo>
                  <a:lnTo>
                    <a:pt x="124" y="199"/>
                  </a:lnTo>
                  <a:lnTo>
                    <a:pt x="122" y="202"/>
                  </a:lnTo>
                  <a:lnTo>
                    <a:pt x="122" y="204"/>
                  </a:lnTo>
                  <a:lnTo>
                    <a:pt x="120" y="206"/>
                  </a:lnTo>
                  <a:lnTo>
                    <a:pt x="120" y="209"/>
                  </a:lnTo>
                  <a:lnTo>
                    <a:pt x="120" y="211"/>
                  </a:lnTo>
                  <a:lnTo>
                    <a:pt x="120" y="213"/>
                  </a:lnTo>
                  <a:lnTo>
                    <a:pt x="112" y="216"/>
                  </a:lnTo>
                  <a:lnTo>
                    <a:pt x="98" y="209"/>
                  </a:lnTo>
                  <a:lnTo>
                    <a:pt x="84" y="188"/>
                  </a:lnTo>
                  <a:lnTo>
                    <a:pt x="78" y="179"/>
                  </a:lnTo>
                  <a:lnTo>
                    <a:pt x="72" y="188"/>
                  </a:lnTo>
                  <a:lnTo>
                    <a:pt x="56" y="190"/>
                  </a:lnTo>
                  <a:lnTo>
                    <a:pt x="54" y="195"/>
                  </a:lnTo>
                  <a:lnTo>
                    <a:pt x="52" y="197"/>
                  </a:lnTo>
                  <a:lnTo>
                    <a:pt x="50" y="199"/>
                  </a:lnTo>
                  <a:lnTo>
                    <a:pt x="50" y="204"/>
                  </a:lnTo>
                  <a:lnTo>
                    <a:pt x="48" y="206"/>
                  </a:lnTo>
                  <a:lnTo>
                    <a:pt x="48" y="209"/>
                  </a:lnTo>
                  <a:lnTo>
                    <a:pt x="44" y="213"/>
                  </a:lnTo>
                  <a:lnTo>
                    <a:pt x="44" y="216"/>
                  </a:lnTo>
                  <a:lnTo>
                    <a:pt x="42" y="218"/>
                  </a:lnTo>
                  <a:lnTo>
                    <a:pt x="42" y="223"/>
                  </a:lnTo>
                  <a:lnTo>
                    <a:pt x="42" y="225"/>
                  </a:lnTo>
                  <a:lnTo>
                    <a:pt x="40" y="229"/>
                  </a:lnTo>
                  <a:lnTo>
                    <a:pt x="40" y="232"/>
                  </a:lnTo>
                  <a:lnTo>
                    <a:pt x="38" y="236"/>
                  </a:lnTo>
                  <a:lnTo>
                    <a:pt x="38" y="239"/>
                  </a:lnTo>
                  <a:lnTo>
                    <a:pt x="36" y="243"/>
                  </a:lnTo>
                  <a:lnTo>
                    <a:pt x="36" y="246"/>
                  </a:lnTo>
                  <a:lnTo>
                    <a:pt x="36" y="250"/>
                  </a:lnTo>
                  <a:lnTo>
                    <a:pt x="36" y="253"/>
                  </a:lnTo>
                  <a:lnTo>
                    <a:pt x="36" y="255"/>
                  </a:lnTo>
                  <a:lnTo>
                    <a:pt x="34" y="260"/>
                  </a:lnTo>
                  <a:lnTo>
                    <a:pt x="34" y="262"/>
                  </a:lnTo>
                  <a:lnTo>
                    <a:pt x="34" y="267"/>
                  </a:lnTo>
                  <a:lnTo>
                    <a:pt x="34" y="269"/>
                  </a:lnTo>
                  <a:lnTo>
                    <a:pt x="34" y="274"/>
                  </a:lnTo>
                  <a:lnTo>
                    <a:pt x="34" y="276"/>
                  </a:lnTo>
                  <a:lnTo>
                    <a:pt x="36" y="280"/>
                  </a:lnTo>
                  <a:lnTo>
                    <a:pt x="36" y="285"/>
                  </a:lnTo>
                  <a:lnTo>
                    <a:pt x="36" y="287"/>
                  </a:lnTo>
                  <a:lnTo>
                    <a:pt x="36" y="290"/>
                  </a:lnTo>
                  <a:lnTo>
                    <a:pt x="36" y="294"/>
                  </a:lnTo>
                  <a:lnTo>
                    <a:pt x="38" y="297"/>
                  </a:lnTo>
                  <a:lnTo>
                    <a:pt x="42" y="329"/>
                  </a:lnTo>
                  <a:lnTo>
                    <a:pt x="38" y="345"/>
                  </a:lnTo>
                  <a:lnTo>
                    <a:pt x="26" y="348"/>
                  </a:lnTo>
                  <a:lnTo>
                    <a:pt x="14" y="355"/>
                  </a:lnTo>
                  <a:lnTo>
                    <a:pt x="8" y="359"/>
                  </a:lnTo>
                  <a:lnTo>
                    <a:pt x="0" y="375"/>
                  </a:lnTo>
                </a:path>
              </a:pathLst>
            </a:custGeom>
            <a:noFill/>
            <a:ln w="508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68" name="Freeform 70">
              <a:extLst>
                <a:ext uri="{FF2B5EF4-FFF2-40B4-BE49-F238E27FC236}">
                  <a16:creationId xmlns:a16="http://schemas.microsoft.com/office/drawing/2014/main" id="{74582285-FAC7-9DD5-9C63-8A8DAD79E6FD}"/>
                </a:ext>
              </a:extLst>
            </p:cNvPr>
            <p:cNvSpPr>
              <a:spLocks/>
            </p:cNvSpPr>
            <p:nvPr/>
          </p:nvSpPr>
          <p:spPr bwMode="auto">
            <a:xfrm>
              <a:off x="2936" y="1961"/>
              <a:ext cx="241" cy="128"/>
            </a:xfrm>
            <a:custGeom>
              <a:avLst/>
              <a:gdLst>
                <a:gd name="T0" fmla="*/ 231 w 241"/>
                <a:gd name="T1" fmla="*/ 121 h 128"/>
                <a:gd name="T2" fmla="*/ 205 w 241"/>
                <a:gd name="T3" fmla="*/ 104 h 128"/>
                <a:gd name="T4" fmla="*/ 201 w 241"/>
                <a:gd name="T5" fmla="*/ 104 h 128"/>
                <a:gd name="T6" fmla="*/ 197 w 241"/>
                <a:gd name="T7" fmla="*/ 109 h 128"/>
                <a:gd name="T8" fmla="*/ 193 w 241"/>
                <a:gd name="T9" fmla="*/ 109 h 128"/>
                <a:gd name="T10" fmla="*/ 189 w 241"/>
                <a:gd name="T11" fmla="*/ 109 h 128"/>
                <a:gd name="T12" fmla="*/ 185 w 241"/>
                <a:gd name="T13" fmla="*/ 111 h 128"/>
                <a:gd name="T14" fmla="*/ 181 w 241"/>
                <a:gd name="T15" fmla="*/ 111 h 128"/>
                <a:gd name="T16" fmla="*/ 177 w 241"/>
                <a:gd name="T17" fmla="*/ 111 h 128"/>
                <a:gd name="T18" fmla="*/ 173 w 241"/>
                <a:gd name="T19" fmla="*/ 111 h 128"/>
                <a:gd name="T20" fmla="*/ 169 w 241"/>
                <a:gd name="T21" fmla="*/ 111 h 128"/>
                <a:gd name="T22" fmla="*/ 165 w 241"/>
                <a:gd name="T23" fmla="*/ 114 h 128"/>
                <a:gd name="T24" fmla="*/ 161 w 241"/>
                <a:gd name="T25" fmla="*/ 114 h 128"/>
                <a:gd name="T26" fmla="*/ 157 w 241"/>
                <a:gd name="T27" fmla="*/ 114 h 128"/>
                <a:gd name="T28" fmla="*/ 153 w 241"/>
                <a:gd name="T29" fmla="*/ 114 h 128"/>
                <a:gd name="T30" fmla="*/ 143 w 241"/>
                <a:gd name="T31" fmla="*/ 93 h 128"/>
                <a:gd name="T32" fmla="*/ 125 w 241"/>
                <a:gd name="T33" fmla="*/ 100 h 128"/>
                <a:gd name="T34" fmla="*/ 117 w 241"/>
                <a:gd name="T35" fmla="*/ 74 h 128"/>
                <a:gd name="T36" fmla="*/ 111 w 241"/>
                <a:gd name="T37" fmla="*/ 74 h 128"/>
                <a:gd name="T38" fmla="*/ 107 w 241"/>
                <a:gd name="T39" fmla="*/ 72 h 128"/>
                <a:gd name="T40" fmla="*/ 103 w 241"/>
                <a:gd name="T41" fmla="*/ 70 h 128"/>
                <a:gd name="T42" fmla="*/ 99 w 241"/>
                <a:gd name="T43" fmla="*/ 67 h 128"/>
                <a:gd name="T44" fmla="*/ 95 w 241"/>
                <a:gd name="T45" fmla="*/ 67 h 128"/>
                <a:gd name="T46" fmla="*/ 91 w 241"/>
                <a:gd name="T47" fmla="*/ 65 h 128"/>
                <a:gd name="T48" fmla="*/ 87 w 241"/>
                <a:gd name="T49" fmla="*/ 63 h 128"/>
                <a:gd name="T50" fmla="*/ 83 w 241"/>
                <a:gd name="T51" fmla="*/ 60 h 128"/>
                <a:gd name="T52" fmla="*/ 81 w 241"/>
                <a:gd name="T53" fmla="*/ 58 h 128"/>
                <a:gd name="T54" fmla="*/ 77 w 241"/>
                <a:gd name="T55" fmla="*/ 56 h 128"/>
                <a:gd name="T56" fmla="*/ 75 w 241"/>
                <a:gd name="T57" fmla="*/ 51 h 128"/>
                <a:gd name="T58" fmla="*/ 69 w 241"/>
                <a:gd name="T59" fmla="*/ 47 h 128"/>
                <a:gd name="T60" fmla="*/ 64 w 241"/>
                <a:gd name="T61" fmla="*/ 42 h 128"/>
                <a:gd name="T62" fmla="*/ 58 w 241"/>
                <a:gd name="T63" fmla="*/ 53 h 128"/>
                <a:gd name="T64" fmla="*/ 46 w 241"/>
                <a:gd name="T65" fmla="*/ 49 h 128"/>
                <a:gd name="T66" fmla="*/ 44 w 241"/>
                <a:gd name="T67" fmla="*/ 33 h 128"/>
                <a:gd name="T68" fmla="*/ 40 w 241"/>
                <a:gd name="T69" fmla="*/ 33 h 128"/>
                <a:gd name="T70" fmla="*/ 38 w 241"/>
                <a:gd name="T71" fmla="*/ 30 h 128"/>
                <a:gd name="T72" fmla="*/ 34 w 241"/>
                <a:gd name="T73" fmla="*/ 30 h 128"/>
                <a:gd name="T74" fmla="*/ 30 w 241"/>
                <a:gd name="T75" fmla="*/ 26 h 128"/>
                <a:gd name="T76" fmla="*/ 28 w 241"/>
                <a:gd name="T77" fmla="*/ 23 h 128"/>
                <a:gd name="T78" fmla="*/ 24 w 241"/>
                <a:gd name="T79" fmla="*/ 23 h 128"/>
                <a:gd name="T80" fmla="*/ 22 w 241"/>
                <a:gd name="T81" fmla="*/ 21 h 128"/>
                <a:gd name="T82" fmla="*/ 20 w 241"/>
                <a:gd name="T83" fmla="*/ 16 h 128"/>
                <a:gd name="T84" fmla="*/ 18 w 241"/>
                <a:gd name="T85" fmla="*/ 14 h 128"/>
                <a:gd name="T86" fmla="*/ 14 w 241"/>
                <a:gd name="T87" fmla="*/ 12 h 128"/>
                <a:gd name="T88" fmla="*/ 10 w 241"/>
                <a:gd name="T89" fmla="*/ 9 h 128"/>
                <a:gd name="T90" fmla="*/ 8 w 241"/>
                <a:gd name="T91" fmla="*/ 7 h 128"/>
                <a:gd name="T92" fmla="*/ 6 w 241"/>
                <a:gd name="T93" fmla="*/ 5 h 12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41"/>
                <a:gd name="T142" fmla="*/ 0 h 128"/>
                <a:gd name="T143" fmla="*/ 241 w 241"/>
                <a:gd name="T144" fmla="*/ 128 h 12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41" h="128">
                  <a:moveTo>
                    <a:pt x="241" y="128"/>
                  </a:moveTo>
                  <a:lnTo>
                    <a:pt x="231" y="121"/>
                  </a:lnTo>
                  <a:lnTo>
                    <a:pt x="219" y="111"/>
                  </a:lnTo>
                  <a:lnTo>
                    <a:pt x="205" y="104"/>
                  </a:lnTo>
                  <a:lnTo>
                    <a:pt x="203" y="104"/>
                  </a:lnTo>
                  <a:lnTo>
                    <a:pt x="201" y="104"/>
                  </a:lnTo>
                  <a:lnTo>
                    <a:pt x="199" y="107"/>
                  </a:lnTo>
                  <a:lnTo>
                    <a:pt x="197" y="109"/>
                  </a:lnTo>
                  <a:lnTo>
                    <a:pt x="195" y="109"/>
                  </a:lnTo>
                  <a:lnTo>
                    <a:pt x="193" y="109"/>
                  </a:lnTo>
                  <a:lnTo>
                    <a:pt x="191" y="109"/>
                  </a:lnTo>
                  <a:lnTo>
                    <a:pt x="189" y="109"/>
                  </a:lnTo>
                  <a:lnTo>
                    <a:pt x="187" y="109"/>
                  </a:lnTo>
                  <a:lnTo>
                    <a:pt x="185" y="111"/>
                  </a:lnTo>
                  <a:lnTo>
                    <a:pt x="183" y="111"/>
                  </a:lnTo>
                  <a:lnTo>
                    <a:pt x="181" y="111"/>
                  </a:lnTo>
                  <a:lnTo>
                    <a:pt x="179" y="111"/>
                  </a:lnTo>
                  <a:lnTo>
                    <a:pt x="177" y="111"/>
                  </a:lnTo>
                  <a:lnTo>
                    <a:pt x="175" y="111"/>
                  </a:lnTo>
                  <a:lnTo>
                    <a:pt x="173" y="111"/>
                  </a:lnTo>
                  <a:lnTo>
                    <a:pt x="171" y="111"/>
                  </a:lnTo>
                  <a:lnTo>
                    <a:pt x="169" y="111"/>
                  </a:lnTo>
                  <a:lnTo>
                    <a:pt x="167" y="114"/>
                  </a:lnTo>
                  <a:lnTo>
                    <a:pt x="165" y="114"/>
                  </a:lnTo>
                  <a:lnTo>
                    <a:pt x="163" y="114"/>
                  </a:lnTo>
                  <a:lnTo>
                    <a:pt x="161" y="114"/>
                  </a:lnTo>
                  <a:lnTo>
                    <a:pt x="159" y="114"/>
                  </a:lnTo>
                  <a:lnTo>
                    <a:pt x="157" y="114"/>
                  </a:lnTo>
                  <a:lnTo>
                    <a:pt x="155" y="114"/>
                  </a:lnTo>
                  <a:lnTo>
                    <a:pt x="153" y="114"/>
                  </a:lnTo>
                  <a:lnTo>
                    <a:pt x="151" y="104"/>
                  </a:lnTo>
                  <a:lnTo>
                    <a:pt x="143" y="93"/>
                  </a:lnTo>
                  <a:lnTo>
                    <a:pt x="133" y="100"/>
                  </a:lnTo>
                  <a:lnTo>
                    <a:pt x="125" y="100"/>
                  </a:lnTo>
                  <a:lnTo>
                    <a:pt x="119" y="88"/>
                  </a:lnTo>
                  <a:lnTo>
                    <a:pt x="117" y="74"/>
                  </a:lnTo>
                  <a:lnTo>
                    <a:pt x="113" y="74"/>
                  </a:lnTo>
                  <a:lnTo>
                    <a:pt x="111" y="74"/>
                  </a:lnTo>
                  <a:lnTo>
                    <a:pt x="109" y="72"/>
                  </a:lnTo>
                  <a:lnTo>
                    <a:pt x="107" y="72"/>
                  </a:lnTo>
                  <a:lnTo>
                    <a:pt x="105" y="70"/>
                  </a:lnTo>
                  <a:lnTo>
                    <a:pt x="103" y="70"/>
                  </a:lnTo>
                  <a:lnTo>
                    <a:pt x="101" y="70"/>
                  </a:lnTo>
                  <a:lnTo>
                    <a:pt x="99" y="67"/>
                  </a:lnTo>
                  <a:lnTo>
                    <a:pt x="97" y="67"/>
                  </a:lnTo>
                  <a:lnTo>
                    <a:pt x="95" y="67"/>
                  </a:lnTo>
                  <a:lnTo>
                    <a:pt x="93" y="65"/>
                  </a:lnTo>
                  <a:lnTo>
                    <a:pt x="91" y="65"/>
                  </a:lnTo>
                  <a:lnTo>
                    <a:pt x="89" y="63"/>
                  </a:lnTo>
                  <a:lnTo>
                    <a:pt x="87" y="63"/>
                  </a:lnTo>
                  <a:lnTo>
                    <a:pt x="85" y="60"/>
                  </a:lnTo>
                  <a:lnTo>
                    <a:pt x="83" y="60"/>
                  </a:lnTo>
                  <a:lnTo>
                    <a:pt x="83" y="58"/>
                  </a:lnTo>
                  <a:lnTo>
                    <a:pt x="81" y="58"/>
                  </a:lnTo>
                  <a:lnTo>
                    <a:pt x="79" y="56"/>
                  </a:lnTo>
                  <a:lnTo>
                    <a:pt x="77" y="56"/>
                  </a:lnTo>
                  <a:lnTo>
                    <a:pt x="75" y="53"/>
                  </a:lnTo>
                  <a:lnTo>
                    <a:pt x="75" y="51"/>
                  </a:lnTo>
                  <a:lnTo>
                    <a:pt x="71" y="49"/>
                  </a:lnTo>
                  <a:lnTo>
                    <a:pt x="69" y="47"/>
                  </a:lnTo>
                  <a:lnTo>
                    <a:pt x="66" y="44"/>
                  </a:lnTo>
                  <a:lnTo>
                    <a:pt x="64" y="42"/>
                  </a:lnTo>
                  <a:lnTo>
                    <a:pt x="62" y="40"/>
                  </a:lnTo>
                  <a:lnTo>
                    <a:pt x="58" y="53"/>
                  </a:lnTo>
                  <a:lnTo>
                    <a:pt x="54" y="58"/>
                  </a:lnTo>
                  <a:lnTo>
                    <a:pt x="46" y="49"/>
                  </a:lnTo>
                  <a:lnTo>
                    <a:pt x="46" y="33"/>
                  </a:lnTo>
                  <a:lnTo>
                    <a:pt x="44" y="33"/>
                  </a:lnTo>
                  <a:lnTo>
                    <a:pt x="42" y="33"/>
                  </a:lnTo>
                  <a:lnTo>
                    <a:pt x="40" y="33"/>
                  </a:lnTo>
                  <a:lnTo>
                    <a:pt x="38" y="33"/>
                  </a:lnTo>
                  <a:lnTo>
                    <a:pt x="38" y="30"/>
                  </a:lnTo>
                  <a:lnTo>
                    <a:pt x="36" y="30"/>
                  </a:lnTo>
                  <a:lnTo>
                    <a:pt x="34" y="30"/>
                  </a:lnTo>
                  <a:lnTo>
                    <a:pt x="32" y="28"/>
                  </a:lnTo>
                  <a:lnTo>
                    <a:pt x="30" y="26"/>
                  </a:lnTo>
                  <a:lnTo>
                    <a:pt x="28" y="26"/>
                  </a:lnTo>
                  <a:lnTo>
                    <a:pt x="28" y="23"/>
                  </a:lnTo>
                  <a:lnTo>
                    <a:pt x="26" y="23"/>
                  </a:lnTo>
                  <a:lnTo>
                    <a:pt x="24" y="23"/>
                  </a:lnTo>
                  <a:lnTo>
                    <a:pt x="24" y="21"/>
                  </a:lnTo>
                  <a:lnTo>
                    <a:pt x="22" y="21"/>
                  </a:lnTo>
                  <a:lnTo>
                    <a:pt x="22" y="19"/>
                  </a:lnTo>
                  <a:lnTo>
                    <a:pt x="20" y="16"/>
                  </a:lnTo>
                  <a:lnTo>
                    <a:pt x="18" y="16"/>
                  </a:lnTo>
                  <a:lnTo>
                    <a:pt x="18" y="14"/>
                  </a:lnTo>
                  <a:lnTo>
                    <a:pt x="16" y="14"/>
                  </a:lnTo>
                  <a:lnTo>
                    <a:pt x="14" y="12"/>
                  </a:lnTo>
                  <a:lnTo>
                    <a:pt x="12" y="9"/>
                  </a:lnTo>
                  <a:lnTo>
                    <a:pt x="10" y="9"/>
                  </a:lnTo>
                  <a:lnTo>
                    <a:pt x="10" y="7"/>
                  </a:lnTo>
                  <a:lnTo>
                    <a:pt x="8" y="7"/>
                  </a:lnTo>
                  <a:lnTo>
                    <a:pt x="8" y="5"/>
                  </a:lnTo>
                  <a:lnTo>
                    <a:pt x="6" y="5"/>
                  </a:lnTo>
                  <a:lnTo>
                    <a:pt x="0" y="0"/>
                  </a:lnTo>
                </a:path>
              </a:pathLst>
            </a:custGeom>
            <a:noFill/>
            <a:ln w="508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69" name="Freeform 71">
              <a:extLst>
                <a:ext uri="{FF2B5EF4-FFF2-40B4-BE49-F238E27FC236}">
                  <a16:creationId xmlns:a16="http://schemas.microsoft.com/office/drawing/2014/main" id="{1F034047-BF95-D4E2-6161-614FD90E567E}"/>
                </a:ext>
              </a:extLst>
            </p:cNvPr>
            <p:cNvSpPr>
              <a:spLocks/>
            </p:cNvSpPr>
            <p:nvPr/>
          </p:nvSpPr>
          <p:spPr bwMode="auto">
            <a:xfrm>
              <a:off x="2315" y="1567"/>
              <a:ext cx="32" cy="56"/>
            </a:xfrm>
            <a:custGeom>
              <a:avLst/>
              <a:gdLst>
                <a:gd name="T0" fmla="*/ 32 w 32"/>
                <a:gd name="T1" fmla="*/ 56 h 56"/>
                <a:gd name="T2" fmla="*/ 26 w 32"/>
                <a:gd name="T3" fmla="*/ 33 h 56"/>
                <a:gd name="T4" fmla="*/ 6 w 32"/>
                <a:gd name="T5" fmla="*/ 35 h 56"/>
                <a:gd name="T6" fmla="*/ 0 w 32"/>
                <a:gd name="T7" fmla="*/ 28 h 56"/>
                <a:gd name="T8" fmla="*/ 4 w 32"/>
                <a:gd name="T9" fmla="*/ 19 h 56"/>
                <a:gd name="T10" fmla="*/ 8 w 32"/>
                <a:gd name="T11" fmla="*/ 19 h 56"/>
                <a:gd name="T12" fmla="*/ 10 w 32"/>
                <a:gd name="T13" fmla="*/ 14 h 56"/>
                <a:gd name="T14" fmla="*/ 4 w 32"/>
                <a:gd name="T15" fmla="*/ 10 h 56"/>
                <a:gd name="T16" fmla="*/ 20 w 32"/>
                <a:gd name="T17" fmla="*/ 0 h 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
                <a:gd name="T28" fmla="*/ 0 h 56"/>
                <a:gd name="T29" fmla="*/ 32 w 32"/>
                <a:gd name="T30" fmla="*/ 56 h 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 h="56">
                  <a:moveTo>
                    <a:pt x="32" y="56"/>
                  </a:moveTo>
                  <a:lnTo>
                    <a:pt x="26" y="33"/>
                  </a:lnTo>
                  <a:lnTo>
                    <a:pt x="6" y="35"/>
                  </a:lnTo>
                  <a:lnTo>
                    <a:pt x="0" y="28"/>
                  </a:lnTo>
                  <a:lnTo>
                    <a:pt x="4" y="19"/>
                  </a:lnTo>
                  <a:lnTo>
                    <a:pt x="8" y="19"/>
                  </a:lnTo>
                  <a:lnTo>
                    <a:pt x="10" y="14"/>
                  </a:lnTo>
                  <a:lnTo>
                    <a:pt x="4" y="10"/>
                  </a:lnTo>
                  <a:lnTo>
                    <a:pt x="20" y="0"/>
                  </a:lnTo>
                </a:path>
              </a:pathLst>
            </a:custGeom>
            <a:noFill/>
            <a:ln w="508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70" name="Freeform 72">
              <a:extLst>
                <a:ext uri="{FF2B5EF4-FFF2-40B4-BE49-F238E27FC236}">
                  <a16:creationId xmlns:a16="http://schemas.microsoft.com/office/drawing/2014/main" id="{64A83977-4C06-5C7F-641B-F50D9E9493B9}"/>
                </a:ext>
              </a:extLst>
            </p:cNvPr>
            <p:cNvSpPr>
              <a:spLocks/>
            </p:cNvSpPr>
            <p:nvPr/>
          </p:nvSpPr>
          <p:spPr bwMode="auto">
            <a:xfrm>
              <a:off x="2341" y="1563"/>
              <a:ext cx="38" cy="60"/>
            </a:xfrm>
            <a:custGeom>
              <a:avLst/>
              <a:gdLst>
                <a:gd name="T0" fmla="*/ 8 w 38"/>
                <a:gd name="T1" fmla="*/ 60 h 60"/>
                <a:gd name="T2" fmla="*/ 32 w 38"/>
                <a:gd name="T3" fmla="*/ 58 h 60"/>
                <a:gd name="T4" fmla="*/ 32 w 38"/>
                <a:gd name="T5" fmla="*/ 55 h 60"/>
                <a:gd name="T6" fmla="*/ 34 w 38"/>
                <a:gd name="T7" fmla="*/ 53 h 60"/>
                <a:gd name="T8" fmla="*/ 34 w 38"/>
                <a:gd name="T9" fmla="*/ 51 h 60"/>
                <a:gd name="T10" fmla="*/ 36 w 38"/>
                <a:gd name="T11" fmla="*/ 51 h 60"/>
                <a:gd name="T12" fmla="*/ 36 w 38"/>
                <a:gd name="T13" fmla="*/ 48 h 60"/>
                <a:gd name="T14" fmla="*/ 38 w 38"/>
                <a:gd name="T15" fmla="*/ 46 h 60"/>
                <a:gd name="T16" fmla="*/ 38 w 38"/>
                <a:gd name="T17" fmla="*/ 44 h 60"/>
                <a:gd name="T18" fmla="*/ 38 w 38"/>
                <a:gd name="T19" fmla="*/ 41 h 60"/>
                <a:gd name="T20" fmla="*/ 38 w 38"/>
                <a:gd name="T21" fmla="*/ 37 h 60"/>
                <a:gd name="T22" fmla="*/ 38 w 38"/>
                <a:gd name="T23" fmla="*/ 34 h 60"/>
                <a:gd name="T24" fmla="*/ 38 w 38"/>
                <a:gd name="T25" fmla="*/ 32 h 60"/>
                <a:gd name="T26" fmla="*/ 38 w 38"/>
                <a:gd name="T27" fmla="*/ 27 h 60"/>
                <a:gd name="T28" fmla="*/ 38 w 38"/>
                <a:gd name="T29" fmla="*/ 25 h 60"/>
                <a:gd name="T30" fmla="*/ 36 w 38"/>
                <a:gd name="T31" fmla="*/ 25 h 60"/>
                <a:gd name="T32" fmla="*/ 36 w 38"/>
                <a:gd name="T33" fmla="*/ 23 h 60"/>
                <a:gd name="T34" fmla="*/ 36 w 38"/>
                <a:gd name="T35" fmla="*/ 20 h 60"/>
                <a:gd name="T36" fmla="*/ 34 w 38"/>
                <a:gd name="T37" fmla="*/ 18 h 60"/>
                <a:gd name="T38" fmla="*/ 34 w 38"/>
                <a:gd name="T39" fmla="*/ 16 h 60"/>
                <a:gd name="T40" fmla="*/ 34 w 38"/>
                <a:gd name="T41" fmla="*/ 14 h 60"/>
                <a:gd name="T42" fmla="*/ 34 w 38"/>
                <a:gd name="T43" fmla="*/ 9 h 60"/>
                <a:gd name="T44" fmla="*/ 34 w 38"/>
                <a:gd name="T45" fmla="*/ 7 h 60"/>
                <a:gd name="T46" fmla="*/ 32 w 38"/>
                <a:gd name="T47" fmla="*/ 7 h 60"/>
                <a:gd name="T48" fmla="*/ 30 w 38"/>
                <a:gd name="T49" fmla="*/ 4 h 60"/>
                <a:gd name="T50" fmla="*/ 28 w 38"/>
                <a:gd name="T51" fmla="*/ 2 h 60"/>
                <a:gd name="T52" fmla="*/ 26 w 38"/>
                <a:gd name="T53" fmla="*/ 2 h 60"/>
                <a:gd name="T54" fmla="*/ 24 w 38"/>
                <a:gd name="T55" fmla="*/ 2 h 60"/>
                <a:gd name="T56" fmla="*/ 22 w 38"/>
                <a:gd name="T57" fmla="*/ 2 h 60"/>
                <a:gd name="T58" fmla="*/ 22 w 38"/>
                <a:gd name="T59" fmla="*/ 0 h 60"/>
                <a:gd name="T60" fmla="*/ 20 w 38"/>
                <a:gd name="T61" fmla="*/ 0 h 60"/>
                <a:gd name="T62" fmla="*/ 18 w 38"/>
                <a:gd name="T63" fmla="*/ 0 h 60"/>
                <a:gd name="T64" fmla="*/ 16 w 38"/>
                <a:gd name="T65" fmla="*/ 0 h 60"/>
                <a:gd name="T66" fmla="*/ 14 w 38"/>
                <a:gd name="T67" fmla="*/ 0 h 60"/>
                <a:gd name="T68" fmla="*/ 12 w 38"/>
                <a:gd name="T69" fmla="*/ 0 h 60"/>
                <a:gd name="T70" fmla="*/ 10 w 38"/>
                <a:gd name="T71" fmla="*/ 0 h 60"/>
                <a:gd name="T72" fmla="*/ 8 w 38"/>
                <a:gd name="T73" fmla="*/ 0 h 60"/>
                <a:gd name="T74" fmla="*/ 0 w 38"/>
                <a:gd name="T75" fmla="*/ 0 h 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8"/>
                <a:gd name="T115" fmla="*/ 0 h 60"/>
                <a:gd name="T116" fmla="*/ 38 w 38"/>
                <a:gd name="T117" fmla="*/ 60 h 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8" h="60">
                  <a:moveTo>
                    <a:pt x="8" y="60"/>
                  </a:moveTo>
                  <a:lnTo>
                    <a:pt x="32" y="58"/>
                  </a:lnTo>
                  <a:lnTo>
                    <a:pt x="32" y="55"/>
                  </a:lnTo>
                  <a:lnTo>
                    <a:pt x="34" y="53"/>
                  </a:lnTo>
                  <a:lnTo>
                    <a:pt x="34" y="51"/>
                  </a:lnTo>
                  <a:lnTo>
                    <a:pt x="36" y="51"/>
                  </a:lnTo>
                  <a:lnTo>
                    <a:pt x="36" y="48"/>
                  </a:lnTo>
                  <a:lnTo>
                    <a:pt x="38" y="46"/>
                  </a:lnTo>
                  <a:lnTo>
                    <a:pt x="38" y="44"/>
                  </a:lnTo>
                  <a:lnTo>
                    <a:pt x="38" y="41"/>
                  </a:lnTo>
                  <a:lnTo>
                    <a:pt x="38" y="37"/>
                  </a:lnTo>
                  <a:lnTo>
                    <a:pt x="38" y="34"/>
                  </a:lnTo>
                  <a:lnTo>
                    <a:pt x="38" y="32"/>
                  </a:lnTo>
                  <a:lnTo>
                    <a:pt x="38" y="27"/>
                  </a:lnTo>
                  <a:lnTo>
                    <a:pt x="38" y="25"/>
                  </a:lnTo>
                  <a:lnTo>
                    <a:pt x="36" y="25"/>
                  </a:lnTo>
                  <a:lnTo>
                    <a:pt x="36" y="23"/>
                  </a:lnTo>
                  <a:lnTo>
                    <a:pt x="36" y="20"/>
                  </a:lnTo>
                  <a:lnTo>
                    <a:pt x="34" y="18"/>
                  </a:lnTo>
                  <a:lnTo>
                    <a:pt x="34" y="16"/>
                  </a:lnTo>
                  <a:lnTo>
                    <a:pt x="34" y="14"/>
                  </a:lnTo>
                  <a:lnTo>
                    <a:pt x="34" y="9"/>
                  </a:lnTo>
                  <a:lnTo>
                    <a:pt x="34" y="7"/>
                  </a:lnTo>
                  <a:lnTo>
                    <a:pt x="32" y="7"/>
                  </a:lnTo>
                  <a:lnTo>
                    <a:pt x="30" y="4"/>
                  </a:lnTo>
                  <a:lnTo>
                    <a:pt x="28" y="2"/>
                  </a:lnTo>
                  <a:lnTo>
                    <a:pt x="26" y="2"/>
                  </a:lnTo>
                  <a:lnTo>
                    <a:pt x="24" y="2"/>
                  </a:lnTo>
                  <a:lnTo>
                    <a:pt x="22" y="2"/>
                  </a:lnTo>
                  <a:lnTo>
                    <a:pt x="22" y="0"/>
                  </a:lnTo>
                  <a:lnTo>
                    <a:pt x="20" y="0"/>
                  </a:lnTo>
                  <a:lnTo>
                    <a:pt x="18" y="0"/>
                  </a:lnTo>
                  <a:lnTo>
                    <a:pt x="16" y="0"/>
                  </a:lnTo>
                  <a:lnTo>
                    <a:pt x="14" y="0"/>
                  </a:lnTo>
                  <a:lnTo>
                    <a:pt x="12" y="0"/>
                  </a:lnTo>
                  <a:lnTo>
                    <a:pt x="10" y="0"/>
                  </a:lnTo>
                  <a:lnTo>
                    <a:pt x="8" y="0"/>
                  </a:lnTo>
                  <a:lnTo>
                    <a:pt x="0" y="0"/>
                  </a:lnTo>
                </a:path>
              </a:pathLst>
            </a:custGeom>
            <a:noFill/>
            <a:ln w="508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71" name="Freeform 73">
              <a:extLst>
                <a:ext uri="{FF2B5EF4-FFF2-40B4-BE49-F238E27FC236}">
                  <a16:creationId xmlns:a16="http://schemas.microsoft.com/office/drawing/2014/main" id="{93085960-FE1F-D6D2-F539-725DFFE78CE7}"/>
                </a:ext>
              </a:extLst>
            </p:cNvPr>
            <p:cNvSpPr>
              <a:spLocks/>
            </p:cNvSpPr>
            <p:nvPr/>
          </p:nvSpPr>
          <p:spPr bwMode="auto">
            <a:xfrm>
              <a:off x="2192" y="1544"/>
              <a:ext cx="157" cy="181"/>
            </a:xfrm>
            <a:custGeom>
              <a:avLst/>
              <a:gdLst>
                <a:gd name="T0" fmla="*/ 155 w 157"/>
                <a:gd name="T1" fmla="*/ 97 h 181"/>
                <a:gd name="T2" fmla="*/ 143 w 157"/>
                <a:gd name="T3" fmla="*/ 137 h 181"/>
                <a:gd name="T4" fmla="*/ 139 w 157"/>
                <a:gd name="T5" fmla="*/ 144 h 181"/>
                <a:gd name="T6" fmla="*/ 137 w 157"/>
                <a:gd name="T7" fmla="*/ 151 h 181"/>
                <a:gd name="T8" fmla="*/ 133 w 157"/>
                <a:gd name="T9" fmla="*/ 155 h 181"/>
                <a:gd name="T10" fmla="*/ 129 w 157"/>
                <a:gd name="T11" fmla="*/ 160 h 181"/>
                <a:gd name="T12" fmla="*/ 127 w 157"/>
                <a:gd name="T13" fmla="*/ 165 h 181"/>
                <a:gd name="T14" fmla="*/ 125 w 157"/>
                <a:gd name="T15" fmla="*/ 169 h 181"/>
                <a:gd name="T16" fmla="*/ 115 w 157"/>
                <a:gd name="T17" fmla="*/ 178 h 181"/>
                <a:gd name="T18" fmla="*/ 103 w 157"/>
                <a:gd name="T19" fmla="*/ 172 h 181"/>
                <a:gd name="T20" fmla="*/ 93 w 157"/>
                <a:gd name="T21" fmla="*/ 167 h 181"/>
                <a:gd name="T22" fmla="*/ 83 w 157"/>
                <a:gd name="T23" fmla="*/ 167 h 181"/>
                <a:gd name="T24" fmla="*/ 72 w 157"/>
                <a:gd name="T25" fmla="*/ 167 h 181"/>
                <a:gd name="T26" fmla="*/ 64 w 157"/>
                <a:gd name="T27" fmla="*/ 169 h 181"/>
                <a:gd name="T28" fmla="*/ 54 w 157"/>
                <a:gd name="T29" fmla="*/ 172 h 181"/>
                <a:gd name="T30" fmla="*/ 46 w 157"/>
                <a:gd name="T31" fmla="*/ 176 h 181"/>
                <a:gd name="T32" fmla="*/ 38 w 157"/>
                <a:gd name="T33" fmla="*/ 176 h 181"/>
                <a:gd name="T34" fmla="*/ 30 w 157"/>
                <a:gd name="T35" fmla="*/ 178 h 181"/>
                <a:gd name="T36" fmla="*/ 20 w 157"/>
                <a:gd name="T37" fmla="*/ 176 h 181"/>
                <a:gd name="T38" fmla="*/ 12 w 157"/>
                <a:gd name="T39" fmla="*/ 167 h 181"/>
                <a:gd name="T40" fmla="*/ 8 w 157"/>
                <a:gd name="T41" fmla="*/ 151 h 181"/>
                <a:gd name="T42" fmla="*/ 16 w 157"/>
                <a:gd name="T43" fmla="*/ 137 h 181"/>
                <a:gd name="T44" fmla="*/ 20 w 157"/>
                <a:gd name="T45" fmla="*/ 121 h 181"/>
                <a:gd name="T46" fmla="*/ 42 w 157"/>
                <a:gd name="T47" fmla="*/ 97 h 181"/>
                <a:gd name="T48" fmla="*/ 48 w 157"/>
                <a:gd name="T49" fmla="*/ 90 h 181"/>
                <a:gd name="T50" fmla="*/ 44 w 157"/>
                <a:gd name="T51" fmla="*/ 88 h 181"/>
                <a:gd name="T52" fmla="*/ 42 w 157"/>
                <a:gd name="T53" fmla="*/ 83 h 181"/>
                <a:gd name="T54" fmla="*/ 40 w 157"/>
                <a:gd name="T55" fmla="*/ 79 h 181"/>
                <a:gd name="T56" fmla="*/ 38 w 157"/>
                <a:gd name="T57" fmla="*/ 72 h 181"/>
                <a:gd name="T58" fmla="*/ 38 w 157"/>
                <a:gd name="T59" fmla="*/ 65 h 181"/>
                <a:gd name="T60" fmla="*/ 56 w 157"/>
                <a:gd name="T61" fmla="*/ 46 h 181"/>
                <a:gd name="T62" fmla="*/ 52 w 157"/>
                <a:gd name="T63" fmla="*/ 28 h 181"/>
                <a:gd name="T64" fmla="*/ 99 w 157"/>
                <a:gd name="T65" fmla="*/ 44 h 181"/>
                <a:gd name="T66" fmla="*/ 107 w 157"/>
                <a:gd name="T67" fmla="*/ 26 h 181"/>
                <a:gd name="T68" fmla="*/ 113 w 157"/>
                <a:gd name="T69" fmla="*/ 12 h 181"/>
                <a:gd name="T70" fmla="*/ 119 w 157"/>
                <a:gd name="T71" fmla="*/ 7 h 181"/>
                <a:gd name="T72" fmla="*/ 123 w 157"/>
                <a:gd name="T73" fmla="*/ 5 h 181"/>
                <a:gd name="T74" fmla="*/ 131 w 157"/>
                <a:gd name="T75" fmla="*/ 2 h 181"/>
                <a:gd name="T76" fmla="*/ 137 w 157"/>
                <a:gd name="T77" fmla="*/ 2 h 181"/>
                <a:gd name="T78" fmla="*/ 143 w 157"/>
                <a:gd name="T79" fmla="*/ 2 h 181"/>
                <a:gd name="T80" fmla="*/ 149 w 157"/>
                <a:gd name="T81" fmla="*/ 2 h 181"/>
                <a:gd name="T82" fmla="*/ 157 w 157"/>
                <a:gd name="T83" fmla="*/ 0 h 18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57"/>
                <a:gd name="T127" fmla="*/ 0 h 181"/>
                <a:gd name="T128" fmla="*/ 157 w 157"/>
                <a:gd name="T129" fmla="*/ 181 h 18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57" h="181">
                  <a:moveTo>
                    <a:pt x="157" y="79"/>
                  </a:moveTo>
                  <a:lnTo>
                    <a:pt x="151" y="86"/>
                  </a:lnTo>
                  <a:lnTo>
                    <a:pt x="155" y="97"/>
                  </a:lnTo>
                  <a:lnTo>
                    <a:pt x="149" y="118"/>
                  </a:lnTo>
                  <a:lnTo>
                    <a:pt x="143" y="123"/>
                  </a:lnTo>
                  <a:lnTo>
                    <a:pt x="143" y="137"/>
                  </a:lnTo>
                  <a:lnTo>
                    <a:pt x="141" y="139"/>
                  </a:lnTo>
                  <a:lnTo>
                    <a:pt x="139" y="141"/>
                  </a:lnTo>
                  <a:lnTo>
                    <a:pt x="139" y="144"/>
                  </a:lnTo>
                  <a:lnTo>
                    <a:pt x="139" y="146"/>
                  </a:lnTo>
                  <a:lnTo>
                    <a:pt x="137" y="148"/>
                  </a:lnTo>
                  <a:lnTo>
                    <a:pt x="137" y="151"/>
                  </a:lnTo>
                  <a:lnTo>
                    <a:pt x="135" y="151"/>
                  </a:lnTo>
                  <a:lnTo>
                    <a:pt x="135" y="153"/>
                  </a:lnTo>
                  <a:lnTo>
                    <a:pt x="133" y="155"/>
                  </a:lnTo>
                  <a:lnTo>
                    <a:pt x="131" y="158"/>
                  </a:lnTo>
                  <a:lnTo>
                    <a:pt x="131" y="160"/>
                  </a:lnTo>
                  <a:lnTo>
                    <a:pt x="129" y="160"/>
                  </a:lnTo>
                  <a:lnTo>
                    <a:pt x="129" y="162"/>
                  </a:lnTo>
                  <a:lnTo>
                    <a:pt x="129" y="165"/>
                  </a:lnTo>
                  <a:lnTo>
                    <a:pt x="127" y="165"/>
                  </a:lnTo>
                  <a:lnTo>
                    <a:pt x="127" y="167"/>
                  </a:lnTo>
                  <a:lnTo>
                    <a:pt x="127" y="169"/>
                  </a:lnTo>
                  <a:lnTo>
                    <a:pt x="125" y="169"/>
                  </a:lnTo>
                  <a:lnTo>
                    <a:pt x="125" y="172"/>
                  </a:lnTo>
                  <a:lnTo>
                    <a:pt x="119" y="181"/>
                  </a:lnTo>
                  <a:lnTo>
                    <a:pt x="115" y="178"/>
                  </a:lnTo>
                  <a:lnTo>
                    <a:pt x="111" y="176"/>
                  </a:lnTo>
                  <a:lnTo>
                    <a:pt x="107" y="174"/>
                  </a:lnTo>
                  <a:lnTo>
                    <a:pt x="103" y="172"/>
                  </a:lnTo>
                  <a:lnTo>
                    <a:pt x="99" y="169"/>
                  </a:lnTo>
                  <a:lnTo>
                    <a:pt x="97" y="169"/>
                  </a:lnTo>
                  <a:lnTo>
                    <a:pt x="93" y="167"/>
                  </a:lnTo>
                  <a:lnTo>
                    <a:pt x="89" y="167"/>
                  </a:lnTo>
                  <a:lnTo>
                    <a:pt x="85" y="167"/>
                  </a:lnTo>
                  <a:lnTo>
                    <a:pt x="83" y="167"/>
                  </a:lnTo>
                  <a:lnTo>
                    <a:pt x="81" y="167"/>
                  </a:lnTo>
                  <a:lnTo>
                    <a:pt x="76" y="167"/>
                  </a:lnTo>
                  <a:lnTo>
                    <a:pt x="72" y="167"/>
                  </a:lnTo>
                  <a:lnTo>
                    <a:pt x="70" y="167"/>
                  </a:lnTo>
                  <a:lnTo>
                    <a:pt x="66" y="169"/>
                  </a:lnTo>
                  <a:lnTo>
                    <a:pt x="64" y="169"/>
                  </a:lnTo>
                  <a:lnTo>
                    <a:pt x="60" y="169"/>
                  </a:lnTo>
                  <a:lnTo>
                    <a:pt x="58" y="172"/>
                  </a:lnTo>
                  <a:lnTo>
                    <a:pt x="54" y="172"/>
                  </a:lnTo>
                  <a:lnTo>
                    <a:pt x="52" y="174"/>
                  </a:lnTo>
                  <a:lnTo>
                    <a:pt x="50" y="174"/>
                  </a:lnTo>
                  <a:lnTo>
                    <a:pt x="46" y="176"/>
                  </a:lnTo>
                  <a:lnTo>
                    <a:pt x="44" y="176"/>
                  </a:lnTo>
                  <a:lnTo>
                    <a:pt x="42" y="176"/>
                  </a:lnTo>
                  <a:lnTo>
                    <a:pt x="38" y="176"/>
                  </a:lnTo>
                  <a:lnTo>
                    <a:pt x="36" y="178"/>
                  </a:lnTo>
                  <a:lnTo>
                    <a:pt x="32" y="178"/>
                  </a:lnTo>
                  <a:lnTo>
                    <a:pt x="30" y="178"/>
                  </a:lnTo>
                  <a:lnTo>
                    <a:pt x="26" y="178"/>
                  </a:lnTo>
                  <a:lnTo>
                    <a:pt x="24" y="178"/>
                  </a:lnTo>
                  <a:lnTo>
                    <a:pt x="20" y="176"/>
                  </a:lnTo>
                  <a:lnTo>
                    <a:pt x="18" y="176"/>
                  </a:lnTo>
                  <a:lnTo>
                    <a:pt x="6" y="176"/>
                  </a:lnTo>
                  <a:lnTo>
                    <a:pt x="12" y="167"/>
                  </a:lnTo>
                  <a:lnTo>
                    <a:pt x="4" y="160"/>
                  </a:lnTo>
                  <a:lnTo>
                    <a:pt x="2" y="151"/>
                  </a:lnTo>
                  <a:lnTo>
                    <a:pt x="8" y="151"/>
                  </a:lnTo>
                  <a:lnTo>
                    <a:pt x="0" y="144"/>
                  </a:lnTo>
                  <a:lnTo>
                    <a:pt x="2" y="137"/>
                  </a:lnTo>
                  <a:lnTo>
                    <a:pt x="16" y="137"/>
                  </a:lnTo>
                  <a:lnTo>
                    <a:pt x="4" y="125"/>
                  </a:lnTo>
                  <a:lnTo>
                    <a:pt x="8" y="121"/>
                  </a:lnTo>
                  <a:lnTo>
                    <a:pt x="20" y="121"/>
                  </a:lnTo>
                  <a:lnTo>
                    <a:pt x="40" y="118"/>
                  </a:lnTo>
                  <a:lnTo>
                    <a:pt x="28" y="107"/>
                  </a:lnTo>
                  <a:lnTo>
                    <a:pt x="42" y="97"/>
                  </a:lnTo>
                  <a:lnTo>
                    <a:pt x="52" y="93"/>
                  </a:lnTo>
                  <a:lnTo>
                    <a:pt x="50" y="93"/>
                  </a:lnTo>
                  <a:lnTo>
                    <a:pt x="48" y="90"/>
                  </a:lnTo>
                  <a:lnTo>
                    <a:pt x="46" y="90"/>
                  </a:lnTo>
                  <a:lnTo>
                    <a:pt x="46" y="88"/>
                  </a:lnTo>
                  <a:lnTo>
                    <a:pt x="44" y="88"/>
                  </a:lnTo>
                  <a:lnTo>
                    <a:pt x="44" y="86"/>
                  </a:lnTo>
                  <a:lnTo>
                    <a:pt x="42" y="86"/>
                  </a:lnTo>
                  <a:lnTo>
                    <a:pt x="42" y="83"/>
                  </a:lnTo>
                  <a:lnTo>
                    <a:pt x="42" y="81"/>
                  </a:lnTo>
                  <a:lnTo>
                    <a:pt x="40" y="81"/>
                  </a:lnTo>
                  <a:lnTo>
                    <a:pt x="40" y="79"/>
                  </a:lnTo>
                  <a:lnTo>
                    <a:pt x="38" y="77"/>
                  </a:lnTo>
                  <a:lnTo>
                    <a:pt x="38" y="74"/>
                  </a:lnTo>
                  <a:lnTo>
                    <a:pt x="38" y="72"/>
                  </a:lnTo>
                  <a:lnTo>
                    <a:pt x="38" y="70"/>
                  </a:lnTo>
                  <a:lnTo>
                    <a:pt x="38" y="67"/>
                  </a:lnTo>
                  <a:lnTo>
                    <a:pt x="38" y="65"/>
                  </a:lnTo>
                  <a:lnTo>
                    <a:pt x="38" y="63"/>
                  </a:lnTo>
                  <a:lnTo>
                    <a:pt x="54" y="51"/>
                  </a:lnTo>
                  <a:lnTo>
                    <a:pt x="56" y="46"/>
                  </a:lnTo>
                  <a:lnTo>
                    <a:pt x="50" y="42"/>
                  </a:lnTo>
                  <a:lnTo>
                    <a:pt x="48" y="37"/>
                  </a:lnTo>
                  <a:lnTo>
                    <a:pt x="52" y="28"/>
                  </a:lnTo>
                  <a:lnTo>
                    <a:pt x="62" y="23"/>
                  </a:lnTo>
                  <a:lnTo>
                    <a:pt x="74" y="30"/>
                  </a:lnTo>
                  <a:lnTo>
                    <a:pt x="99" y="44"/>
                  </a:lnTo>
                  <a:lnTo>
                    <a:pt x="101" y="37"/>
                  </a:lnTo>
                  <a:lnTo>
                    <a:pt x="111" y="35"/>
                  </a:lnTo>
                  <a:lnTo>
                    <a:pt x="107" y="26"/>
                  </a:lnTo>
                  <a:lnTo>
                    <a:pt x="101" y="19"/>
                  </a:lnTo>
                  <a:lnTo>
                    <a:pt x="111" y="14"/>
                  </a:lnTo>
                  <a:lnTo>
                    <a:pt x="113" y="12"/>
                  </a:lnTo>
                  <a:lnTo>
                    <a:pt x="115" y="9"/>
                  </a:lnTo>
                  <a:lnTo>
                    <a:pt x="119" y="9"/>
                  </a:lnTo>
                  <a:lnTo>
                    <a:pt x="119" y="7"/>
                  </a:lnTo>
                  <a:lnTo>
                    <a:pt x="121" y="7"/>
                  </a:lnTo>
                  <a:lnTo>
                    <a:pt x="123" y="7"/>
                  </a:lnTo>
                  <a:lnTo>
                    <a:pt x="123" y="5"/>
                  </a:lnTo>
                  <a:lnTo>
                    <a:pt x="127" y="5"/>
                  </a:lnTo>
                  <a:lnTo>
                    <a:pt x="129" y="2"/>
                  </a:lnTo>
                  <a:lnTo>
                    <a:pt x="131" y="2"/>
                  </a:lnTo>
                  <a:lnTo>
                    <a:pt x="133" y="2"/>
                  </a:lnTo>
                  <a:lnTo>
                    <a:pt x="135" y="2"/>
                  </a:lnTo>
                  <a:lnTo>
                    <a:pt x="137" y="2"/>
                  </a:lnTo>
                  <a:lnTo>
                    <a:pt x="139" y="2"/>
                  </a:lnTo>
                  <a:lnTo>
                    <a:pt x="141" y="2"/>
                  </a:lnTo>
                  <a:lnTo>
                    <a:pt x="143" y="2"/>
                  </a:lnTo>
                  <a:lnTo>
                    <a:pt x="145" y="2"/>
                  </a:lnTo>
                  <a:lnTo>
                    <a:pt x="147" y="2"/>
                  </a:lnTo>
                  <a:lnTo>
                    <a:pt x="149" y="2"/>
                  </a:lnTo>
                  <a:lnTo>
                    <a:pt x="151" y="2"/>
                  </a:lnTo>
                  <a:lnTo>
                    <a:pt x="153" y="2"/>
                  </a:lnTo>
                  <a:lnTo>
                    <a:pt x="157" y="0"/>
                  </a:lnTo>
                  <a:lnTo>
                    <a:pt x="157" y="9"/>
                  </a:lnTo>
                  <a:lnTo>
                    <a:pt x="149" y="16"/>
                  </a:lnTo>
                </a:path>
              </a:pathLst>
            </a:custGeom>
            <a:noFill/>
            <a:ln w="508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72" name="Line 74">
              <a:extLst>
                <a:ext uri="{FF2B5EF4-FFF2-40B4-BE49-F238E27FC236}">
                  <a16:creationId xmlns:a16="http://schemas.microsoft.com/office/drawing/2014/main" id="{4B70F65D-4B46-6611-BCA5-303A6A9BE72C}"/>
                </a:ext>
              </a:extLst>
            </p:cNvPr>
            <p:cNvSpPr>
              <a:spLocks noChangeShapeType="1"/>
            </p:cNvSpPr>
            <p:nvPr/>
          </p:nvSpPr>
          <p:spPr bwMode="auto">
            <a:xfrm flipH="1">
              <a:off x="2836" y="1780"/>
              <a:ext cx="2" cy="5"/>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73" name="Line 75">
              <a:extLst>
                <a:ext uri="{FF2B5EF4-FFF2-40B4-BE49-F238E27FC236}">
                  <a16:creationId xmlns:a16="http://schemas.microsoft.com/office/drawing/2014/main" id="{4F59F90E-0273-DD3D-F707-AF3C6AD2B0DA}"/>
                </a:ext>
              </a:extLst>
            </p:cNvPr>
            <p:cNvSpPr>
              <a:spLocks noChangeShapeType="1"/>
            </p:cNvSpPr>
            <p:nvPr/>
          </p:nvSpPr>
          <p:spPr bwMode="auto">
            <a:xfrm flipH="1">
              <a:off x="2838" y="1780"/>
              <a:ext cx="2" cy="5"/>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74" name="Line 76">
              <a:extLst>
                <a:ext uri="{FF2B5EF4-FFF2-40B4-BE49-F238E27FC236}">
                  <a16:creationId xmlns:a16="http://schemas.microsoft.com/office/drawing/2014/main" id="{D5794CC8-26E8-282D-1252-6EEA2D147688}"/>
                </a:ext>
              </a:extLst>
            </p:cNvPr>
            <p:cNvSpPr>
              <a:spLocks noChangeShapeType="1"/>
            </p:cNvSpPr>
            <p:nvPr/>
          </p:nvSpPr>
          <p:spPr bwMode="auto">
            <a:xfrm flipH="1">
              <a:off x="2828" y="1804"/>
              <a:ext cx="2" cy="7"/>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75" name="Line 77">
              <a:extLst>
                <a:ext uri="{FF2B5EF4-FFF2-40B4-BE49-F238E27FC236}">
                  <a16:creationId xmlns:a16="http://schemas.microsoft.com/office/drawing/2014/main" id="{10F2F62F-E67E-00FE-7705-279A47E6F90C}"/>
                </a:ext>
              </a:extLst>
            </p:cNvPr>
            <p:cNvSpPr>
              <a:spLocks noChangeShapeType="1"/>
            </p:cNvSpPr>
            <p:nvPr/>
          </p:nvSpPr>
          <p:spPr bwMode="auto">
            <a:xfrm flipH="1">
              <a:off x="2828" y="1804"/>
              <a:ext cx="4" cy="7"/>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76" name="Line 78">
              <a:extLst>
                <a:ext uri="{FF2B5EF4-FFF2-40B4-BE49-F238E27FC236}">
                  <a16:creationId xmlns:a16="http://schemas.microsoft.com/office/drawing/2014/main" id="{A722FF35-0AFC-F930-25B0-8FCFE9E7E4B5}"/>
                </a:ext>
              </a:extLst>
            </p:cNvPr>
            <p:cNvSpPr>
              <a:spLocks noChangeShapeType="1"/>
            </p:cNvSpPr>
            <p:nvPr/>
          </p:nvSpPr>
          <p:spPr bwMode="auto">
            <a:xfrm>
              <a:off x="2824" y="1827"/>
              <a:ext cx="1" cy="9"/>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77" name="Line 79">
              <a:extLst>
                <a:ext uri="{FF2B5EF4-FFF2-40B4-BE49-F238E27FC236}">
                  <a16:creationId xmlns:a16="http://schemas.microsoft.com/office/drawing/2014/main" id="{51158A00-9E82-3908-C8C3-E777F4B2B95E}"/>
                </a:ext>
              </a:extLst>
            </p:cNvPr>
            <p:cNvSpPr>
              <a:spLocks noChangeShapeType="1"/>
            </p:cNvSpPr>
            <p:nvPr/>
          </p:nvSpPr>
          <p:spPr bwMode="auto">
            <a:xfrm>
              <a:off x="2824" y="1827"/>
              <a:ext cx="1" cy="9"/>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78" name="Line 80">
              <a:extLst>
                <a:ext uri="{FF2B5EF4-FFF2-40B4-BE49-F238E27FC236}">
                  <a16:creationId xmlns:a16="http://schemas.microsoft.com/office/drawing/2014/main" id="{300D78E7-2AAE-6570-FAB0-ED6F1E5BC85B}"/>
                </a:ext>
              </a:extLst>
            </p:cNvPr>
            <p:cNvSpPr>
              <a:spLocks noChangeShapeType="1"/>
            </p:cNvSpPr>
            <p:nvPr/>
          </p:nvSpPr>
          <p:spPr bwMode="auto">
            <a:xfrm flipH="1">
              <a:off x="2814" y="1852"/>
              <a:ext cx="4" cy="7"/>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79" name="Line 81">
              <a:extLst>
                <a:ext uri="{FF2B5EF4-FFF2-40B4-BE49-F238E27FC236}">
                  <a16:creationId xmlns:a16="http://schemas.microsoft.com/office/drawing/2014/main" id="{A30DF2A9-81D5-DF8E-899F-99A39398C361}"/>
                </a:ext>
              </a:extLst>
            </p:cNvPr>
            <p:cNvSpPr>
              <a:spLocks noChangeShapeType="1"/>
            </p:cNvSpPr>
            <p:nvPr/>
          </p:nvSpPr>
          <p:spPr bwMode="auto">
            <a:xfrm flipH="1">
              <a:off x="2816" y="1852"/>
              <a:ext cx="4" cy="7"/>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80" name="Line 82">
              <a:extLst>
                <a:ext uri="{FF2B5EF4-FFF2-40B4-BE49-F238E27FC236}">
                  <a16:creationId xmlns:a16="http://schemas.microsoft.com/office/drawing/2014/main" id="{5ED13B9E-A3A8-6231-805B-3DE14854474A}"/>
                </a:ext>
              </a:extLst>
            </p:cNvPr>
            <p:cNvSpPr>
              <a:spLocks noChangeShapeType="1"/>
            </p:cNvSpPr>
            <p:nvPr/>
          </p:nvSpPr>
          <p:spPr bwMode="auto">
            <a:xfrm flipH="1">
              <a:off x="2808" y="1875"/>
              <a:ext cx="2" cy="7"/>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81" name="Line 83">
              <a:extLst>
                <a:ext uri="{FF2B5EF4-FFF2-40B4-BE49-F238E27FC236}">
                  <a16:creationId xmlns:a16="http://schemas.microsoft.com/office/drawing/2014/main" id="{750DC258-2C65-4BBE-298C-8A1EA26783D0}"/>
                </a:ext>
              </a:extLst>
            </p:cNvPr>
            <p:cNvSpPr>
              <a:spLocks noChangeShapeType="1"/>
            </p:cNvSpPr>
            <p:nvPr/>
          </p:nvSpPr>
          <p:spPr bwMode="auto">
            <a:xfrm flipH="1">
              <a:off x="2808" y="1875"/>
              <a:ext cx="2" cy="7"/>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82" name="Line 84">
              <a:extLst>
                <a:ext uri="{FF2B5EF4-FFF2-40B4-BE49-F238E27FC236}">
                  <a16:creationId xmlns:a16="http://schemas.microsoft.com/office/drawing/2014/main" id="{922BAEFE-CAE4-6AF0-FCFA-F8A0489DADD3}"/>
                </a:ext>
              </a:extLst>
            </p:cNvPr>
            <p:cNvSpPr>
              <a:spLocks noChangeShapeType="1"/>
            </p:cNvSpPr>
            <p:nvPr/>
          </p:nvSpPr>
          <p:spPr bwMode="auto">
            <a:xfrm>
              <a:off x="2808" y="1882"/>
              <a:ext cx="1" cy="3"/>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83" name="Line 85">
              <a:extLst>
                <a:ext uri="{FF2B5EF4-FFF2-40B4-BE49-F238E27FC236}">
                  <a16:creationId xmlns:a16="http://schemas.microsoft.com/office/drawing/2014/main" id="{ABFA0665-3631-7600-AA32-1D028BC116F2}"/>
                </a:ext>
              </a:extLst>
            </p:cNvPr>
            <p:cNvSpPr>
              <a:spLocks noChangeShapeType="1"/>
            </p:cNvSpPr>
            <p:nvPr/>
          </p:nvSpPr>
          <p:spPr bwMode="auto">
            <a:xfrm>
              <a:off x="2808" y="1882"/>
              <a:ext cx="1" cy="3"/>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84" name="Line 86">
              <a:extLst>
                <a:ext uri="{FF2B5EF4-FFF2-40B4-BE49-F238E27FC236}">
                  <a16:creationId xmlns:a16="http://schemas.microsoft.com/office/drawing/2014/main" id="{55B791B5-8E96-BD59-C16F-CAA333D237EE}"/>
                </a:ext>
              </a:extLst>
            </p:cNvPr>
            <p:cNvSpPr>
              <a:spLocks noChangeShapeType="1"/>
            </p:cNvSpPr>
            <p:nvPr/>
          </p:nvSpPr>
          <p:spPr bwMode="auto">
            <a:xfrm flipH="1">
              <a:off x="2802" y="1901"/>
              <a:ext cx="2" cy="7"/>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85" name="Line 87">
              <a:extLst>
                <a:ext uri="{FF2B5EF4-FFF2-40B4-BE49-F238E27FC236}">
                  <a16:creationId xmlns:a16="http://schemas.microsoft.com/office/drawing/2014/main" id="{E1DC8F4E-CA98-4B0C-FF96-E453ADADA055}"/>
                </a:ext>
              </a:extLst>
            </p:cNvPr>
            <p:cNvSpPr>
              <a:spLocks noChangeShapeType="1"/>
            </p:cNvSpPr>
            <p:nvPr/>
          </p:nvSpPr>
          <p:spPr bwMode="auto">
            <a:xfrm flipH="1">
              <a:off x="2802" y="1901"/>
              <a:ext cx="4" cy="7"/>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86" name="Line 88">
              <a:extLst>
                <a:ext uri="{FF2B5EF4-FFF2-40B4-BE49-F238E27FC236}">
                  <a16:creationId xmlns:a16="http://schemas.microsoft.com/office/drawing/2014/main" id="{A56BC2F4-5F80-D365-33CB-135AB1D82F46}"/>
                </a:ext>
              </a:extLst>
            </p:cNvPr>
            <p:cNvSpPr>
              <a:spLocks noChangeShapeType="1"/>
            </p:cNvSpPr>
            <p:nvPr/>
          </p:nvSpPr>
          <p:spPr bwMode="auto">
            <a:xfrm flipH="1">
              <a:off x="2794" y="1924"/>
              <a:ext cx="2" cy="5"/>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87" name="Line 89">
              <a:extLst>
                <a:ext uri="{FF2B5EF4-FFF2-40B4-BE49-F238E27FC236}">
                  <a16:creationId xmlns:a16="http://schemas.microsoft.com/office/drawing/2014/main" id="{003CF988-81DB-7C6F-1FFC-34154612245C}"/>
                </a:ext>
              </a:extLst>
            </p:cNvPr>
            <p:cNvSpPr>
              <a:spLocks noChangeShapeType="1"/>
            </p:cNvSpPr>
            <p:nvPr/>
          </p:nvSpPr>
          <p:spPr bwMode="auto">
            <a:xfrm flipH="1">
              <a:off x="2794" y="1924"/>
              <a:ext cx="4" cy="5"/>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88" name="Line 90">
              <a:extLst>
                <a:ext uri="{FF2B5EF4-FFF2-40B4-BE49-F238E27FC236}">
                  <a16:creationId xmlns:a16="http://schemas.microsoft.com/office/drawing/2014/main" id="{3F92EFA1-0B0C-94B7-C479-A8300870A5FD}"/>
                </a:ext>
              </a:extLst>
            </p:cNvPr>
            <p:cNvSpPr>
              <a:spLocks noChangeShapeType="1"/>
            </p:cNvSpPr>
            <p:nvPr/>
          </p:nvSpPr>
          <p:spPr bwMode="auto">
            <a:xfrm>
              <a:off x="2794" y="1929"/>
              <a:ext cx="1" cy="4"/>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89" name="Line 91">
              <a:extLst>
                <a:ext uri="{FF2B5EF4-FFF2-40B4-BE49-F238E27FC236}">
                  <a16:creationId xmlns:a16="http://schemas.microsoft.com/office/drawing/2014/main" id="{DCDA24EE-13C1-6C41-0CE4-25EF56C7FDA7}"/>
                </a:ext>
              </a:extLst>
            </p:cNvPr>
            <p:cNvSpPr>
              <a:spLocks noChangeShapeType="1"/>
            </p:cNvSpPr>
            <p:nvPr/>
          </p:nvSpPr>
          <p:spPr bwMode="auto">
            <a:xfrm>
              <a:off x="2794" y="1929"/>
              <a:ext cx="1" cy="4"/>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90" name="Line 92">
              <a:extLst>
                <a:ext uri="{FF2B5EF4-FFF2-40B4-BE49-F238E27FC236}">
                  <a16:creationId xmlns:a16="http://schemas.microsoft.com/office/drawing/2014/main" id="{9859AB7F-6C33-6357-AB43-2ED4095E95BA}"/>
                </a:ext>
              </a:extLst>
            </p:cNvPr>
            <p:cNvSpPr>
              <a:spLocks noChangeShapeType="1"/>
            </p:cNvSpPr>
            <p:nvPr/>
          </p:nvSpPr>
          <p:spPr bwMode="auto">
            <a:xfrm>
              <a:off x="2790" y="1950"/>
              <a:ext cx="1" cy="9"/>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91" name="Line 93">
              <a:extLst>
                <a:ext uri="{FF2B5EF4-FFF2-40B4-BE49-F238E27FC236}">
                  <a16:creationId xmlns:a16="http://schemas.microsoft.com/office/drawing/2014/main" id="{7484D7F7-36F3-5B45-C743-6D9E82FC8A5C}"/>
                </a:ext>
              </a:extLst>
            </p:cNvPr>
            <p:cNvSpPr>
              <a:spLocks noChangeShapeType="1"/>
            </p:cNvSpPr>
            <p:nvPr/>
          </p:nvSpPr>
          <p:spPr bwMode="auto">
            <a:xfrm flipH="1">
              <a:off x="2790" y="1950"/>
              <a:ext cx="2" cy="9"/>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92" name="Line 94">
              <a:extLst>
                <a:ext uri="{FF2B5EF4-FFF2-40B4-BE49-F238E27FC236}">
                  <a16:creationId xmlns:a16="http://schemas.microsoft.com/office/drawing/2014/main" id="{BEE1DC9A-D1B3-3D36-138B-B9483DF363B9}"/>
                </a:ext>
              </a:extLst>
            </p:cNvPr>
            <p:cNvSpPr>
              <a:spLocks noChangeShapeType="1"/>
            </p:cNvSpPr>
            <p:nvPr/>
          </p:nvSpPr>
          <p:spPr bwMode="auto">
            <a:xfrm>
              <a:off x="2800" y="1968"/>
              <a:ext cx="6" cy="5"/>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93" name="Line 95">
              <a:extLst>
                <a:ext uri="{FF2B5EF4-FFF2-40B4-BE49-F238E27FC236}">
                  <a16:creationId xmlns:a16="http://schemas.microsoft.com/office/drawing/2014/main" id="{9EA55831-CF73-C066-947C-B09D5D664837}"/>
                </a:ext>
              </a:extLst>
            </p:cNvPr>
            <p:cNvSpPr>
              <a:spLocks noChangeShapeType="1"/>
            </p:cNvSpPr>
            <p:nvPr/>
          </p:nvSpPr>
          <p:spPr bwMode="auto">
            <a:xfrm>
              <a:off x="2800" y="1970"/>
              <a:ext cx="6" cy="5"/>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94" name="Line 96">
              <a:extLst>
                <a:ext uri="{FF2B5EF4-FFF2-40B4-BE49-F238E27FC236}">
                  <a16:creationId xmlns:a16="http://schemas.microsoft.com/office/drawing/2014/main" id="{260AD284-AE7F-930C-3112-C3F9450EA492}"/>
                </a:ext>
              </a:extLst>
            </p:cNvPr>
            <p:cNvSpPr>
              <a:spLocks noChangeShapeType="1"/>
            </p:cNvSpPr>
            <p:nvPr/>
          </p:nvSpPr>
          <p:spPr bwMode="auto">
            <a:xfrm flipV="1">
              <a:off x="2822" y="1966"/>
              <a:ext cx="2" cy="9"/>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95" name="Line 97">
              <a:extLst>
                <a:ext uri="{FF2B5EF4-FFF2-40B4-BE49-F238E27FC236}">
                  <a16:creationId xmlns:a16="http://schemas.microsoft.com/office/drawing/2014/main" id="{1617BAA0-9E09-88B4-3B25-CCF4DB0B8B5C}"/>
                </a:ext>
              </a:extLst>
            </p:cNvPr>
            <p:cNvSpPr>
              <a:spLocks noChangeShapeType="1"/>
            </p:cNvSpPr>
            <p:nvPr/>
          </p:nvSpPr>
          <p:spPr bwMode="auto">
            <a:xfrm flipV="1">
              <a:off x="2822" y="1966"/>
              <a:ext cx="2" cy="9"/>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96" name="Line 98">
              <a:extLst>
                <a:ext uri="{FF2B5EF4-FFF2-40B4-BE49-F238E27FC236}">
                  <a16:creationId xmlns:a16="http://schemas.microsoft.com/office/drawing/2014/main" id="{C4AC5A6F-29DC-A6A6-A138-B4C78E6E457E}"/>
                </a:ext>
              </a:extLst>
            </p:cNvPr>
            <p:cNvSpPr>
              <a:spLocks noChangeShapeType="1"/>
            </p:cNvSpPr>
            <p:nvPr/>
          </p:nvSpPr>
          <p:spPr bwMode="auto">
            <a:xfrm>
              <a:off x="2832" y="1961"/>
              <a:ext cx="6" cy="5"/>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97" name="Line 99">
              <a:extLst>
                <a:ext uri="{FF2B5EF4-FFF2-40B4-BE49-F238E27FC236}">
                  <a16:creationId xmlns:a16="http://schemas.microsoft.com/office/drawing/2014/main" id="{27FF244B-0600-01C0-915B-16E651736375}"/>
                </a:ext>
              </a:extLst>
            </p:cNvPr>
            <p:cNvSpPr>
              <a:spLocks noChangeShapeType="1"/>
            </p:cNvSpPr>
            <p:nvPr/>
          </p:nvSpPr>
          <p:spPr bwMode="auto">
            <a:xfrm>
              <a:off x="2832" y="1966"/>
              <a:ext cx="6" cy="1"/>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98" name="Line 100">
              <a:extLst>
                <a:ext uri="{FF2B5EF4-FFF2-40B4-BE49-F238E27FC236}">
                  <a16:creationId xmlns:a16="http://schemas.microsoft.com/office/drawing/2014/main" id="{F9139B99-25C1-D7BD-418F-20FD210FC922}"/>
                </a:ext>
              </a:extLst>
            </p:cNvPr>
            <p:cNvSpPr>
              <a:spLocks noChangeShapeType="1"/>
            </p:cNvSpPr>
            <p:nvPr/>
          </p:nvSpPr>
          <p:spPr bwMode="auto">
            <a:xfrm>
              <a:off x="2846" y="1982"/>
              <a:ext cx="2" cy="5"/>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99" name="Line 101">
              <a:extLst>
                <a:ext uri="{FF2B5EF4-FFF2-40B4-BE49-F238E27FC236}">
                  <a16:creationId xmlns:a16="http://schemas.microsoft.com/office/drawing/2014/main" id="{AEB581A7-6852-B5D8-2345-25CE227932EE}"/>
                </a:ext>
              </a:extLst>
            </p:cNvPr>
            <p:cNvSpPr>
              <a:spLocks noChangeShapeType="1"/>
            </p:cNvSpPr>
            <p:nvPr/>
          </p:nvSpPr>
          <p:spPr bwMode="auto">
            <a:xfrm>
              <a:off x="2846" y="1982"/>
              <a:ext cx="2" cy="5"/>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00" name="Line 102">
              <a:extLst>
                <a:ext uri="{FF2B5EF4-FFF2-40B4-BE49-F238E27FC236}">
                  <a16:creationId xmlns:a16="http://schemas.microsoft.com/office/drawing/2014/main" id="{152F4EAC-203D-AD9E-BD9D-2D71C7D6DC33}"/>
                </a:ext>
              </a:extLst>
            </p:cNvPr>
            <p:cNvSpPr>
              <a:spLocks noChangeShapeType="1"/>
            </p:cNvSpPr>
            <p:nvPr/>
          </p:nvSpPr>
          <p:spPr bwMode="auto">
            <a:xfrm>
              <a:off x="2848" y="1987"/>
              <a:ext cx="1" cy="2"/>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01" name="Line 103">
              <a:extLst>
                <a:ext uri="{FF2B5EF4-FFF2-40B4-BE49-F238E27FC236}">
                  <a16:creationId xmlns:a16="http://schemas.microsoft.com/office/drawing/2014/main" id="{FC19E4BE-8045-DD2A-B073-4AEF73237523}"/>
                </a:ext>
              </a:extLst>
            </p:cNvPr>
            <p:cNvSpPr>
              <a:spLocks noChangeShapeType="1"/>
            </p:cNvSpPr>
            <p:nvPr/>
          </p:nvSpPr>
          <p:spPr bwMode="auto">
            <a:xfrm>
              <a:off x="2848" y="1987"/>
              <a:ext cx="1" cy="2"/>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txBody>
            <a:bodyPr/>
            <a:lstStyle/>
            <a:p>
              <a:endParaRPr lang="hu-HU"/>
            </a:p>
          </p:txBody>
        </p:sp>
      </p:grpSp>
      <p:sp>
        <p:nvSpPr>
          <p:cNvPr id="104" name="Rectangle 105">
            <a:extLst>
              <a:ext uri="{FF2B5EF4-FFF2-40B4-BE49-F238E27FC236}">
                <a16:creationId xmlns:a16="http://schemas.microsoft.com/office/drawing/2014/main" id="{1EB3B698-09C9-C3D1-5328-459F2BEDA011}"/>
              </a:ext>
            </a:extLst>
          </p:cNvPr>
          <p:cNvSpPr>
            <a:spLocks noChangeArrowheads="1"/>
          </p:cNvSpPr>
          <p:nvPr/>
        </p:nvSpPr>
        <p:spPr bwMode="auto">
          <a:xfrm>
            <a:off x="4727575" y="5229225"/>
            <a:ext cx="160813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u-HU" altLang="hu-HU" sz="3600" b="1"/>
              <a:t>geológia</a:t>
            </a:r>
          </a:p>
        </p:txBody>
      </p:sp>
      <p:sp>
        <p:nvSpPr>
          <p:cNvPr id="105" name="Rectangle 106">
            <a:extLst>
              <a:ext uri="{FF2B5EF4-FFF2-40B4-BE49-F238E27FC236}">
                <a16:creationId xmlns:a16="http://schemas.microsoft.com/office/drawing/2014/main" id="{8064476C-825D-4F3D-339D-52D63C9FC2C0}"/>
              </a:ext>
            </a:extLst>
          </p:cNvPr>
          <p:cNvSpPr>
            <a:spLocks noChangeArrowheads="1"/>
          </p:cNvSpPr>
          <p:nvPr/>
        </p:nvSpPr>
        <p:spPr bwMode="auto">
          <a:xfrm>
            <a:off x="7175500" y="5805488"/>
            <a:ext cx="320833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u-HU" altLang="hu-HU" sz="3600" b="1"/>
              <a:t>önkormányzatok</a:t>
            </a:r>
          </a:p>
        </p:txBody>
      </p:sp>
      <p:sp>
        <p:nvSpPr>
          <p:cNvPr id="106" name="Rectangle 107">
            <a:extLst>
              <a:ext uri="{FF2B5EF4-FFF2-40B4-BE49-F238E27FC236}">
                <a16:creationId xmlns:a16="http://schemas.microsoft.com/office/drawing/2014/main" id="{CB67A3EA-8D12-073E-0073-56179A912AFD}"/>
              </a:ext>
            </a:extLst>
          </p:cNvPr>
          <p:cNvSpPr>
            <a:spLocks noChangeArrowheads="1"/>
          </p:cNvSpPr>
          <p:nvPr/>
        </p:nvSpPr>
        <p:spPr bwMode="auto">
          <a:xfrm>
            <a:off x="7032625" y="2925763"/>
            <a:ext cx="352583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u-HU" altLang="hu-HU" sz="3600" b="1"/>
              <a:t>környezetvédelem</a:t>
            </a:r>
          </a:p>
        </p:txBody>
      </p:sp>
      <p:sp>
        <p:nvSpPr>
          <p:cNvPr id="107" name="Rectangle 108">
            <a:extLst>
              <a:ext uri="{FF2B5EF4-FFF2-40B4-BE49-F238E27FC236}">
                <a16:creationId xmlns:a16="http://schemas.microsoft.com/office/drawing/2014/main" id="{7B95525D-DACD-161A-9A98-210EB4FF96D3}"/>
              </a:ext>
            </a:extLst>
          </p:cNvPr>
          <p:cNvSpPr>
            <a:spLocks noChangeArrowheads="1"/>
          </p:cNvSpPr>
          <p:nvPr/>
        </p:nvSpPr>
        <p:spPr bwMode="auto">
          <a:xfrm>
            <a:off x="2566988" y="3644900"/>
            <a:ext cx="1690687"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u-HU" altLang="hu-HU" sz="3600" b="1"/>
              <a:t>hadászat</a:t>
            </a:r>
          </a:p>
        </p:txBody>
      </p:sp>
      <p:sp>
        <p:nvSpPr>
          <p:cNvPr id="108" name="Rectangle 109">
            <a:extLst>
              <a:ext uri="{FF2B5EF4-FFF2-40B4-BE49-F238E27FC236}">
                <a16:creationId xmlns:a16="http://schemas.microsoft.com/office/drawing/2014/main" id="{EF0FFC6B-C4CE-833D-58CB-CCFE7F28FBB3}"/>
              </a:ext>
            </a:extLst>
          </p:cNvPr>
          <p:cNvSpPr>
            <a:spLocks noChangeArrowheads="1"/>
          </p:cNvSpPr>
          <p:nvPr/>
        </p:nvSpPr>
        <p:spPr bwMode="auto">
          <a:xfrm>
            <a:off x="7824788" y="4292600"/>
            <a:ext cx="19288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u-HU" altLang="hu-HU" sz="3600" b="1"/>
              <a:t>közművek</a:t>
            </a:r>
          </a:p>
        </p:txBody>
      </p:sp>
      <p:sp>
        <p:nvSpPr>
          <p:cNvPr id="109" name="Rectangle 110">
            <a:extLst>
              <a:ext uri="{FF2B5EF4-FFF2-40B4-BE49-F238E27FC236}">
                <a16:creationId xmlns:a16="http://schemas.microsoft.com/office/drawing/2014/main" id="{AF7D85A6-D45A-AB18-9633-EF16020C5101}"/>
              </a:ext>
            </a:extLst>
          </p:cNvPr>
          <p:cNvSpPr>
            <a:spLocks noChangeArrowheads="1"/>
          </p:cNvSpPr>
          <p:nvPr/>
        </p:nvSpPr>
        <p:spPr bwMode="auto">
          <a:xfrm>
            <a:off x="7319963" y="476250"/>
            <a:ext cx="27495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u-HU" altLang="hu-HU" sz="3600" b="1"/>
              <a:t>mezőgazdaság</a:t>
            </a:r>
          </a:p>
        </p:txBody>
      </p:sp>
      <p:sp>
        <p:nvSpPr>
          <p:cNvPr id="110" name="Rectangle 111">
            <a:extLst>
              <a:ext uri="{FF2B5EF4-FFF2-40B4-BE49-F238E27FC236}">
                <a16:creationId xmlns:a16="http://schemas.microsoft.com/office/drawing/2014/main" id="{537F4A64-CA04-47D7-3626-B9EEC7C0F6CB}"/>
              </a:ext>
            </a:extLst>
          </p:cNvPr>
          <p:cNvSpPr>
            <a:spLocks noChangeArrowheads="1"/>
          </p:cNvSpPr>
          <p:nvPr/>
        </p:nvSpPr>
        <p:spPr bwMode="auto">
          <a:xfrm>
            <a:off x="1774825" y="4941888"/>
            <a:ext cx="17589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u-HU" altLang="hu-HU" sz="3600" b="1" dirty="0"/>
              <a:t>turisztika</a:t>
            </a:r>
          </a:p>
        </p:txBody>
      </p:sp>
      <p:sp>
        <p:nvSpPr>
          <p:cNvPr id="111" name="Rectangle 112">
            <a:extLst>
              <a:ext uri="{FF2B5EF4-FFF2-40B4-BE49-F238E27FC236}">
                <a16:creationId xmlns:a16="http://schemas.microsoft.com/office/drawing/2014/main" id="{13F7DEEC-556B-4760-B276-38FAAFF3E624}"/>
              </a:ext>
            </a:extLst>
          </p:cNvPr>
          <p:cNvSpPr>
            <a:spLocks noChangeArrowheads="1"/>
          </p:cNvSpPr>
          <p:nvPr/>
        </p:nvSpPr>
        <p:spPr bwMode="auto">
          <a:xfrm>
            <a:off x="4906963" y="2606675"/>
            <a:ext cx="1814512" cy="126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u-HU" altLang="hu-HU" sz="8300" b="1">
                <a:solidFill>
                  <a:srgbClr val="FFFFFF"/>
                </a:solidFill>
                <a:latin typeface="Arial" panose="020B0604020202020204" pitchFamily="34" charset="0"/>
              </a:rPr>
              <a:t>GIS</a:t>
            </a:r>
            <a:endParaRPr lang="hu-HU" altLang="hu-HU" sz="2400">
              <a:latin typeface="Times New Roman" panose="02020603050405020304" pitchFamily="18" charset="0"/>
            </a:endParaRPr>
          </a:p>
        </p:txBody>
      </p:sp>
      <p:sp>
        <p:nvSpPr>
          <p:cNvPr id="112" name="Rectangle 113">
            <a:extLst>
              <a:ext uri="{FF2B5EF4-FFF2-40B4-BE49-F238E27FC236}">
                <a16:creationId xmlns:a16="http://schemas.microsoft.com/office/drawing/2014/main" id="{18ECF3BC-A409-4CDC-FBE0-A87236EDDA30}"/>
              </a:ext>
            </a:extLst>
          </p:cNvPr>
          <p:cNvSpPr>
            <a:spLocks noChangeArrowheads="1"/>
          </p:cNvSpPr>
          <p:nvPr/>
        </p:nvSpPr>
        <p:spPr bwMode="auto">
          <a:xfrm>
            <a:off x="2566988" y="115888"/>
            <a:ext cx="35496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u-HU" altLang="hu-HU" sz="3600" b="1" dirty="0"/>
              <a:t>telekommunikáció</a:t>
            </a:r>
          </a:p>
        </p:txBody>
      </p:sp>
      <p:sp>
        <p:nvSpPr>
          <p:cNvPr id="113" name="Rectangle 114">
            <a:extLst>
              <a:ext uri="{FF2B5EF4-FFF2-40B4-BE49-F238E27FC236}">
                <a16:creationId xmlns:a16="http://schemas.microsoft.com/office/drawing/2014/main" id="{2000DC22-9B0C-FDBF-8816-84B0A4B88C40}"/>
              </a:ext>
            </a:extLst>
          </p:cNvPr>
          <p:cNvSpPr>
            <a:spLocks noChangeArrowheads="1"/>
          </p:cNvSpPr>
          <p:nvPr/>
        </p:nvSpPr>
        <p:spPr bwMode="auto">
          <a:xfrm>
            <a:off x="2208213" y="1989138"/>
            <a:ext cx="17684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u-HU" altLang="hu-HU" sz="3600" b="1"/>
              <a:t>logisztika</a:t>
            </a:r>
          </a:p>
        </p:txBody>
      </p:sp>
      <p:sp>
        <p:nvSpPr>
          <p:cNvPr id="114" name="Rectangle 115">
            <a:extLst>
              <a:ext uri="{FF2B5EF4-FFF2-40B4-BE49-F238E27FC236}">
                <a16:creationId xmlns:a16="http://schemas.microsoft.com/office/drawing/2014/main" id="{715E2F47-9CF7-3DB9-265F-B4AECA31C64D}"/>
              </a:ext>
            </a:extLst>
          </p:cNvPr>
          <p:cNvSpPr>
            <a:spLocks noChangeArrowheads="1"/>
          </p:cNvSpPr>
          <p:nvPr/>
        </p:nvSpPr>
        <p:spPr bwMode="auto">
          <a:xfrm>
            <a:off x="8256588" y="1557338"/>
            <a:ext cx="9302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u-HU" altLang="hu-HU" sz="3600" b="1"/>
              <a:t>ipar</a:t>
            </a:r>
          </a:p>
        </p:txBody>
      </p:sp>
      <p:sp>
        <p:nvSpPr>
          <p:cNvPr id="115" name="Rectangle 116">
            <a:extLst>
              <a:ext uri="{FF2B5EF4-FFF2-40B4-BE49-F238E27FC236}">
                <a16:creationId xmlns:a16="http://schemas.microsoft.com/office/drawing/2014/main" id="{74CD6391-91C8-A4F7-716E-9847671B0FAE}"/>
              </a:ext>
            </a:extLst>
          </p:cNvPr>
          <p:cNvSpPr>
            <a:spLocks noChangeArrowheads="1"/>
          </p:cNvSpPr>
          <p:nvPr/>
        </p:nvSpPr>
        <p:spPr bwMode="auto">
          <a:xfrm>
            <a:off x="4151313" y="1052513"/>
            <a:ext cx="2351087"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u-HU" altLang="hu-HU" sz="3600" b="1"/>
              <a:t>egészségügy</a:t>
            </a:r>
          </a:p>
        </p:txBody>
      </p:sp>
      <p:sp>
        <p:nvSpPr>
          <p:cNvPr id="116" name="Rectangle 117">
            <a:extLst>
              <a:ext uri="{FF2B5EF4-FFF2-40B4-BE49-F238E27FC236}">
                <a16:creationId xmlns:a16="http://schemas.microsoft.com/office/drawing/2014/main" id="{0D4C7732-6C5D-523D-DF74-70323CE36D33}"/>
              </a:ext>
            </a:extLst>
          </p:cNvPr>
          <p:cNvSpPr>
            <a:spLocks noChangeArrowheads="1"/>
          </p:cNvSpPr>
          <p:nvPr/>
        </p:nvSpPr>
        <p:spPr bwMode="auto">
          <a:xfrm>
            <a:off x="3216275" y="5949950"/>
            <a:ext cx="218281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u-HU" altLang="hu-HU" sz="3600" b="1"/>
              <a:t>bűnüldözés</a:t>
            </a:r>
          </a:p>
        </p:txBody>
      </p:sp>
    </p:spTree>
    <p:extLst>
      <p:ext uri="{BB962C8B-B14F-4D97-AF65-F5344CB8AC3E}">
        <p14:creationId xmlns:p14="http://schemas.microsoft.com/office/powerpoint/2010/main" val="372735454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0B70658-CD2A-F212-86A4-3B0D24EB6715}"/>
              </a:ext>
            </a:extLst>
          </p:cNvPr>
          <p:cNvSpPr>
            <a:spLocks noGrp="1"/>
          </p:cNvSpPr>
          <p:nvPr>
            <p:ph type="ctrTitle"/>
          </p:nvPr>
        </p:nvSpPr>
        <p:spPr>
          <a:xfrm>
            <a:off x="170329" y="1328552"/>
            <a:ext cx="11851342" cy="2387600"/>
          </a:xfrm>
        </p:spPr>
        <p:txBody>
          <a:bodyPr>
            <a:normAutofit fontScale="90000"/>
          </a:bodyPr>
          <a:lstStyle/>
          <a:p>
            <a:r>
              <a:rPr lang="hu-HU" sz="7200" b="1" dirty="0"/>
              <a:t>A raszteres rendszerek alapfogalmainak ismétlő áttekintése</a:t>
            </a:r>
          </a:p>
        </p:txBody>
      </p:sp>
      <p:sp>
        <p:nvSpPr>
          <p:cNvPr id="3" name="Alcím 2">
            <a:extLst>
              <a:ext uri="{FF2B5EF4-FFF2-40B4-BE49-F238E27FC236}">
                <a16:creationId xmlns:a16="http://schemas.microsoft.com/office/drawing/2014/main" id="{1E15AEEF-FA3C-41DC-92B7-92C3C9470961}"/>
              </a:ext>
            </a:extLst>
          </p:cNvPr>
          <p:cNvSpPr>
            <a:spLocks noGrp="1"/>
          </p:cNvSpPr>
          <p:nvPr>
            <p:ph type="subTitle" idx="1"/>
          </p:nvPr>
        </p:nvSpPr>
        <p:spPr>
          <a:xfrm>
            <a:off x="1524000" y="4246003"/>
            <a:ext cx="9144000" cy="1655762"/>
          </a:xfrm>
        </p:spPr>
        <p:txBody>
          <a:bodyPr>
            <a:normAutofit/>
          </a:bodyPr>
          <a:lstStyle/>
          <a:p>
            <a:r>
              <a:rPr lang="hu-HU" sz="3600" b="1" dirty="0"/>
              <a:t>Geoinformatika 2.</a:t>
            </a:r>
          </a:p>
          <a:p>
            <a:r>
              <a:rPr lang="hu-HU" sz="3600" b="1" dirty="0"/>
              <a:t>2023/24 II. félév</a:t>
            </a:r>
          </a:p>
        </p:txBody>
      </p:sp>
    </p:spTree>
    <p:extLst>
      <p:ext uri="{BB962C8B-B14F-4D97-AF65-F5344CB8AC3E}">
        <p14:creationId xmlns:p14="http://schemas.microsoft.com/office/powerpoint/2010/main" val="227628265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93595-AAFE-E457-701B-FA3315114985}"/>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1AE411A5-5308-C0ED-DB84-61D6EB727D52}"/>
              </a:ext>
            </a:extLst>
          </p:cNvPr>
          <p:cNvSpPr txBox="1">
            <a:spLocks/>
          </p:cNvSpPr>
          <p:nvPr/>
        </p:nvSpPr>
        <p:spPr>
          <a:xfrm>
            <a:off x="932835" y="0"/>
            <a:ext cx="10543818"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Raszteres adatmodell</a:t>
            </a:r>
            <a:endParaRPr lang="en-US" altLang="en-US" b="1" dirty="0"/>
          </a:p>
        </p:txBody>
      </p:sp>
      <p:sp>
        <p:nvSpPr>
          <p:cNvPr id="2" name="Téglalap 3">
            <a:extLst>
              <a:ext uri="{FF2B5EF4-FFF2-40B4-BE49-F238E27FC236}">
                <a16:creationId xmlns:a16="http://schemas.microsoft.com/office/drawing/2014/main" id="{F2EDBE8D-90E9-31E5-1F06-E63CD80153EB}"/>
              </a:ext>
            </a:extLst>
          </p:cNvPr>
          <p:cNvSpPr>
            <a:spLocks noChangeArrowheads="1"/>
          </p:cNvSpPr>
          <p:nvPr/>
        </p:nvSpPr>
        <p:spPr bwMode="auto">
          <a:xfrm>
            <a:off x="224118" y="1314264"/>
            <a:ext cx="11719205" cy="4154984"/>
          </a:xfrm>
          <a:prstGeom prst="rect">
            <a:avLst/>
          </a:prstGeom>
          <a:noFill/>
          <a:ln w="9525">
            <a:noFill/>
            <a:miter lim="800000"/>
            <a:headEnd/>
            <a:tailEnd/>
          </a:ln>
        </p:spPr>
        <p:txBody>
          <a:bodyPr wrap="square">
            <a:spAutoFit/>
          </a:bodyPr>
          <a:lstStyle/>
          <a:p>
            <a:pPr algn="just">
              <a:defRPr/>
            </a:pPr>
            <a:r>
              <a:rPr lang="hu-HU" sz="2400" dirty="0">
                <a:latin typeface="Calibri" pitchFamily="34" charset="0"/>
              </a:rPr>
              <a:t>A geometriai modellt képként (raszterrácsként) tároljuk, és a tárolásra különböző digitális képtömörítő eljárásokat alkalmazunk.</a:t>
            </a:r>
          </a:p>
          <a:p>
            <a:pPr algn="just">
              <a:defRPr/>
            </a:pPr>
            <a:endParaRPr lang="hu-HU" sz="2400" dirty="0">
              <a:latin typeface="Calibri" pitchFamily="34" charset="0"/>
            </a:endParaRPr>
          </a:p>
          <a:p>
            <a:pPr algn="just">
              <a:defRPr/>
            </a:pPr>
            <a:r>
              <a:rPr lang="hu-HU" sz="2400" dirty="0">
                <a:latin typeface="Calibri" pitchFamily="34" charset="0"/>
              </a:rPr>
              <a:t>Az egyes képelemek (pixelek) és az általuk hordozott képi információ kerül tárolásra.</a:t>
            </a:r>
          </a:p>
          <a:p>
            <a:pPr algn="just">
              <a:defRPr/>
            </a:pPr>
            <a:endParaRPr lang="hu-HU" sz="2400" dirty="0">
              <a:latin typeface="Calibri" pitchFamily="34" charset="0"/>
            </a:endParaRPr>
          </a:p>
          <a:p>
            <a:pPr algn="just">
              <a:defRPr/>
            </a:pPr>
            <a:r>
              <a:rPr lang="hu-HU" sz="2400" dirty="0">
                <a:latin typeface="Calibri" pitchFamily="34" charset="0"/>
              </a:rPr>
              <a:t>Magát a modellt úgy kell elképzelnünk, hogy a kiválasztott területet egy óriási négyzethálóval fedjük. Egy tereptárgy több kis négyzetből (</a:t>
            </a:r>
            <a:r>
              <a:rPr lang="hu-HU" sz="2400" dirty="0" err="1">
                <a:latin typeface="Calibri" pitchFamily="34" charset="0"/>
              </a:rPr>
              <a:t>pixelból</a:t>
            </a:r>
            <a:r>
              <a:rPr lang="hu-HU" sz="2400" dirty="0">
                <a:latin typeface="Calibri" pitchFamily="34" charset="0"/>
              </a:rPr>
              <a:t>) állhat, ezeket a pixeleket egyedi értékeik különböztetik a környezetükben lévő pixelektől.</a:t>
            </a:r>
          </a:p>
          <a:p>
            <a:pPr algn="just">
              <a:defRPr/>
            </a:pPr>
            <a:endParaRPr lang="hu-HU" sz="2400" dirty="0">
              <a:latin typeface="Calibri" pitchFamily="34" charset="0"/>
            </a:endParaRPr>
          </a:p>
          <a:p>
            <a:pPr algn="just">
              <a:defRPr/>
            </a:pPr>
            <a:r>
              <a:rPr lang="hu-HU" sz="2400" dirty="0">
                <a:latin typeface="Calibri" pitchFamily="34" charset="0"/>
              </a:rPr>
              <a:t>Ezt az adatmodellt elsősorban a légi és műholdfelvételek digitális formátumának tekinthetjük.</a:t>
            </a:r>
          </a:p>
        </p:txBody>
      </p:sp>
    </p:spTree>
    <p:extLst>
      <p:ext uri="{BB962C8B-B14F-4D97-AF65-F5344CB8AC3E}">
        <p14:creationId xmlns:p14="http://schemas.microsoft.com/office/powerpoint/2010/main" val="256608149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93595-AAFE-E457-701B-FA3315114985}"/>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1AE411A5-5308-C0ED-DB84-61D6EB727D52}"/>
              </a:ext>
            </a:extLst>
          </p:cNvPr>
          <p:cNvSpPr txBox="1">
            <a:spLocks/>
          </p:cNvSpPr>
          <p:nvPr/>
        </p:nvSpPr>
        <p:spPr>
          <a:xfrm>
            <a:off x="932835" y="0"/>
            <a:ext cx="10543818"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Raszteres adatmodell</a:t>
            </a:r>
            <a:endParaRPr lang="en-US" altLang="en-US" b="1" dirty="0"/>
          </a:p>
        </p:txBody>
      </p:sp>
      <p:sp>
        <p:nvSpPr>
          <p:cNvPr id="2" name="Téglalap 3">
            <a:extLst>
              <a:ext uri="{FF2B5EF4-FFF2-40B4-BE49-F238E27FC236}">
                <a16:creationId xmlns:a16="http://schemas.microsoft.com/office/drawing/2014/main" id="{F2EDBE8D-90E9-31E5-1F06-E63CD80153EB}"/>
              </a:ext>
            </a:extLst>
          </p:cNvPr>
          <p:cNvSpPr>
            <a:spLocks noChangeArrowheads="1"/>
          </p:cNvSpPr>
          <p:nvPr/>
        </p:nvSpPr>
        <p:spPr bwMode="auto">
          <a:xfrm>
            <a:off x="224118" y="1314264"/>
            <a:ext cx="11719205" cy="4524315"/>
          </a:xfrm>
          <a:prstGeom prst="rect">
            <a:avLst/>
          </a:prstGeom>
          <a:noFill/>
          <a:ln w="9525">
            <a:noFill/>
            <a:miter lim="800000"/>
            <a:headEnd/>
            <a:tailEnd/>
          </a:ln>
        </p:spPr>
        <p:txBody>
          <a:bodyPr wrap="square">
            <a:spAutoFit/>
          </a:bodyPr>
          <a:lstStyle/>
          <a:p>
            <a:pPr algn="just">
              <a:defRPr/>
            </a:pPr>
            <a:r>
              <a:rPr lang="hu-HU" sz="2400" b="1" dirty="0">
                <a:latin typeface="Calibri" pitchFamily="34" charset="0"/>
              </a:rPr>
              <a:t>Digitális kép: </a:t>
            </a:r>
            <a:r>
              <a:rPr lang="hu-HU" sz="2400" dirty="0">
                <a:latin typeface="Calibri" pitchFamily="34" charset="0"/>
              </a:rPr>
              <a:t>A Napból a Föld felszínére eső, majd onnan visszaverődő fénysugarak segítségével a különböző képalkotó eszközök le tudják képezni a felszínt. Ezzel a leképezéssel digitális képet hoznak létre.</a:t>
            </a:r>
          </a:p>
          <a:p>
            <a:pPr algn="just">
              <a:defRPr/>
            </a:pPr>
            <a:endParaRPr lang="hu-HU" sz="2400" dirty="0">
              <a:latin typeface="Calibri" pitchFamily="34" charset="0"/>
            </a:endParaRPr>
          </a:p>
          <a:p>
            <a:pPr algn="just">
              <a:defRPr/>
            </a:pPr>
            <a:r>
              <a:rPr lang="hu-HU" sz="2400" b="1" dirty="0">
                <a:latin typeface="Calibri" pitchFamily="34" charset="0"/>
              </a:rPr>
              <a:t>Elektromágneses spektrum: </a:t>
            </a:r>
            <a:r>
              <a:rPr lang="hu-HU" sz="2400" dirty="0">
                <a:latin typeface="Calibri" pitchFamily="34" charset="0"/>
              </a:rPr>
              <a:t>Az elektromágneses spektrum az elektromágneses sugárzás különböző hullámhosszú és frekvenciájú részeinek összessége. Az elektromágneses sugárzás az elektromágneses térben terjedő energia, amelyet elektromos és mágneses mezők alkotnak. Az elektromágneses spektrumot a hullámhossz és a frekvencia határozza meg. A hullámhossz a hullámok közötti távolságot jelenti, míg a frekvencia a hullámok ismétlődési gyakoriságát méri. Az elektromágneses sugárzás különböző részei különböző hullámhosszú és frekvenciájú hullámokból állnak. Az elektromágneses spektrumot általában hét részre osztják, amelyek a következők:</a:t>
            </a:r>
          </a:p>
        </p:txBody>
      </p:sp>
    </p:spTree>
    <p:extLst>
      <p:ext uri="{BB962C8B-B14F-4D97-AF65-F5344CB8AC3E}">
        <p14:creationId xmlns:p14="http://schemas.microsoft.com/office/powerpoint/2010/main" val="30325188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93595-AAFE-E457-701B-FA3315114985}"/>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1AE411A5-5308-C0ED-DB84-61D6EB727D52}"/>
              </a:ext>
            </a:extLst>
          </p:cNvPr>
          <p:cNvSpPr txBox="1">
            <a:spLocks/>
          </p:cNvSpPr>
          <p:nvPr/>
        </p:nvSpPr>
        <p:spPr>
          <a:xfrm>
            <a:off x="932835" y="0"/>
            <a:ext cx="10543818"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Elektromágneses spektrum</a:t>
            </a:r>
            <a:endParaRPr lang="en-US" altLang="en-US" b="1" dirty="0"/>
          </a:p>
        </p:txBody>
      </p:sp>
      <p:sp>
        <p:nvSpPr>
          <p:cNvPr id="2" name="Téglalap 3">
            <a:extLst>
              <a:ext uri="{FF2B5EF4-FFF2-40B4-BE49-F238E27FC236}">
                <a16:creationId xmlns:a16="http://schemas.microsoft.com/office/drawing/2014/main" id="{F2EDBE8D-90E9-31E5-1F06-E63CD80153EB}"/>
              </a:ext>
            </a:extLst>
          </p:cNvPr>
          <p:cNvSpPr>
            <a:spLocks noChangeArrowheads="1"/>
          </p:cNvSpPr>
          <p:nvPr/>
        </p:nvSpPr>
        <p:spPr bwMode="auto">
          <a:xfrm>
            <a:off x="224118" y="1314264"/>
            <a:ext cx="11719205" cy="5262979"/>
          </a:xfrm>
          <a:prstGeom prst="rect">
            <a:avLst/>
          </a:prstGeom>
          <a:noFill/>
          <a:ln w="9525">
            <a:noFill/>
            <a:miter lim="800000"/>
            <a:headEnd/>
            <a:tailEnd/>
          </a:ln>
        </p:spPr>
        <p:txBody>
          <a:bodyPr wrap="square">
            <a:spAutoFit/>
          </a:bodyPr>
          <a:lstStyle/>
          <a:p>
            <a:pPr algn="just">
              <a:defRPr/>
            </a:pPr>
            <a:r>
              <a:rPr lang="hu-HU" sz="2400" b="1" dirty="0">
                <a:latin typeface="Calibri" pitchFamily="34" charset="0"/>
              </a:rPr>
              <a:t>1.	Látható fény: </a:t>
            </a:r>
            <a:r>
              <a:rPr lang="hu-HU" sz="2400" dirty="0">
                <a:latin typeface="Calibri" pitchFamily="34" charset="0"/>
              </a:rPr>
              <a:t>Ez a rész a spektrumnak a legkisebb hullámhosszú és legmagasabb frekvenciájú része. A látható fény tartománya a vöröstől a liláig terjed, és az emberi szem érzékelni tudja. A látható fényt használjuk a mindennapi életben, például a világításban és a színes képek megjelenítésében. Ezt jeleníti meg egy egyszerű fényképezőgép által létrehozott digitális kép is.</a:t>
            </a:r>
          </a:p>
          <a:p>
            <a:pPr algn="just">
              <a:defRPr/>
            </a:pPr>
            <a:r>
              <a:rPr lang="hu-HU" sz="2400" b="1" dirty="0">
                <a:latin typeface="Calibri" pitchFamily="34" charset="0"/>
              </a:rPr>
              <a:t>2.	Közeli infravörös sugárzás (</a:t>
            </a:r>
            <a:r>
              <a:rPr lang="hu-HU" sz="2400" b="1" dirty="0" err="1">
                <a:latin typeface="Calibri" pitchFamily="34" charset="0"/>
              </a:rPr>
              <a:t>near-infrared</a:t>
            </a:r>
            <a:r>
              <a:rPr lang="hu-HU" sz="2400" b="1" dirty="0">
                <a:latin typeface="Calibri" pitchFamily="34" charset="0"/>
              </a:rPr>
              <a:t>, NIR): </a:t>
            </a:r>
            <a:r>
              <a:rPr lang="hu-HU" sz="2400" dirty="0">
                <a:latin typeface="Calibri" pitchFamily="34" charset="0"/>
              </a:rPr>
              <a:t>Az infravörös tartománynak a látható fényhez legközelebb eső első tartománya a közeli infravörös (NIR). Az EMS ezen hullámhossz-tartományában gyűjtött képeket gyakran használják a növényzet egészségének megállapítására. Az egészséges növényzet nagyon fényesnek tűnik, mivel az EMS ezen tartományában a magas klorofillszint nagyon erősen tükröződik. A NIR segíthet a vegetáció szerkezetének finom különbségeinek megkülönböztetésében is (például lombhullató és tűlevelű fák, vagy akár különböző növényfajok). Az EMS e szektorának másik jellemzője, hogy a víz elnyeli a NIR-energiát. Ezen abszorpciós tulajdonsága miatt a vizes jellemzők kevesebb NIR-energiát fognak visszatükrözni az érzékelőre, és sötéten jelennek meg a képen.</a:t>
            </a:r>
          </a:p>
        </p:txBody>
      </p:sp>
    </p:spTree>
    <p:extLst>
      <p:ext uri="{BB962C8B-B14F-4D97-AF65-F5344CB8AC3E}">
        <p14:creationId xmlns:p14="http://schemas.microsoft.com/office/powerpoint/2010/main" val="322336176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93595-AAFE-E457-701B-FA3315114985}"/>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1AE411A5-5308-C0ED-DB84-61D6EB727D52}"/>
              </a:ext>
            </a:extLst>
          </p:cNvPr>
          <p:cNvSpPr txBox="1">
            <a:spLocks/>
          </p:cNvSpPr>
          <p:nvPr/>
        </p:nvSpPr>
        <p:spPr>
          <a:xfrm>
            <a:off x="932835" y="0"/>
            <a:ext cx="10543818"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Elektromágneses spektrum</a:t>
            </a:r>
            <a:endParaRPr lang="en-US" altLang="en-US" b="1" dirty="0"/>
          </a:p>
        </p:txBody>
      </p:sp>
      <p:sp>
        <p:nvSpPr>
          <p:cNvPr id="2" name="Téglalap 3">
            <a:extLst>
              <a:ext uri="{FF2B5EF4-FFF2-40B4-BE49-F238E27FC236}">
                <a16:creationId xmlns:a16="http://schemas.microsoft.com/office/drawing/2014/main" id="{F2EDBE8D-90E9-31E5-1F06-E63CD80153EB}"/>
              </a:ext>
            </a:extLst>
          </p:cNvPr>
          <p:cNvSpPr>
            <a:spLocks noChangeArrowheads="1"/>
          </p:cNvSpPr>
          <p:nvPr/>
        </p:nvSpPr>
        <p:spPr bwMode="auto">
          <a:xfrm>
            <a:off x="224118" y="1225689"/>
            <a:ext cx="11719205" cy="5632311"/>
          </a:xfrm>
          <a:prstGeom prst="rect">
            <a:avLst/>
          </a:prstGeom>
          <a:noFill/>
          <a:ln w="9525">
            <a:noFill/>
            <a:miter lim="800000"/>
            <a:headEnd/>
            <a:tailEnd/>
          </a:ln>
        </p:spPr>
        <p:txBody>
          <a:bodyPr wrap="square">
            <a:spAutoFit/>
          </a:bodyPr>
          <a:lstStyle/>
          <a:p>
            <a:pPr algn="just">
              <a:defRPr/>
            </a:pPr>
            <a:r>
              <a:rPr lang="hu-HU" sz="2400" b="1" dirty="0">
                <a:latin typeface="Calibri" pitchFamily="34" charset="0"/>
              </a:rPr>
              <a:t>3.	Rövidhullámú infravörös sugárzás (</a:t>
            </a:r>
            <a:r>
              <a:rPr lang="hu-HU" sz="2400" b="1" dirty="0" err="1">
                <a:latin typeface="Calibri" pitchFamily="34" charset="0"/>
              </a:rPr>
              <a:t>short-wave</a:t>
            </a:r>
            <a:r>
              <a:rPr lang="hu-HU" sz="2400" b="1" dirty="0">
                <a:latin typeface="Calibri" pitchFamily="34" charset="0"/>
              </a:rPr>
              <a:t> </a:t>
            </a:r>
            <a:r>
              <a:rPr lang="hu-HU" sz="2400" b="1" dirty="0" err="1">
                <a:latin typeface="Calibri" pitchFamily="34" charset="0"/>
              </a:rPr>
              <a:t>infrared</a:t>
            </a:r>
            <a:r>
              <a:rPr lang="hu-HU" sz="2400" b="1" dirty="0">
                <a:latin typeface="Calibri" pitchFamily="34" charset="0"/>
              </a:rPr>
              <a:t>, SWIR): </a:t>
            </a:r>
            <a:r>
              <a:rPr lang="hu-HU" sz="2400" dirty="0">
                <a:latin typeface="Calibri" pitchFamily="34" charset="0"/>
              </a:rPr>
              <a:t>Az ebben a hullámhossz-tartományban gyűjtött képek segítenek az ásványok (földtani jellemzők) megkülönböztetésében, a hó és a felhők lehatárolásában, valamint a talaj és a növényzet nedvességtartalmának felismerésében. Mivel a víz a SWIR-energia nagy részét elnyeli, annál sötétebbnek tűnnek a vizes elemek a képen (hasonlóan az EMS NIR tartományához).</a:t>
            </a:r>
          </a:p>
          <a:p>
            <a:pPr algn="just">
              <a:defRPr/>
            </a:pPr>
            <a:r>
              <a:rPr lang="hu-HU" sz="2400" b="1" dirty="0">
                <a:latin typeface="Calibri" pitchFamily="34" charset="0"/>
              </a:rPr>
              <a:t>4.	</a:t>
            </a:r>
            <a:r>
              <a:rPr lang="hu-HU" sz="2400" b="1" dirty="0" err="1">
                <a:latin typeface="Calibri" pitchFamily="34" charset="0"/>
              </a:rPr>
              <a:t>Termális</a:t>
            </a:r>
            <a:r>
              <a:rPr lang="hu-HU" sz="2400" b="1" dirty="0">
                <a:latin typeface="Calibri" pitchFamily="34" charset="0"/>
              </a:rPr>
              <a:t> infravörös: </a:t>
            </a:r>
            <a:r>
              <a:rPr lang="hu-HU" sz="2400" dirty="0">
                <a:latin typeface="Calibri" pitchFamily="34" charset="0"/>
              </a:rPr>
              <a:t>A </a:t>
            </a:r>
            <a:r>
              <a:rPr lang="hu-HU" sz="2400" dirty="0" err="1">
                <a:latin typeface="Calibri" pitchFamily="34" charset="0"/>
              </a:rPr>
              <a:t>termális</a:t>
            </a:r>
            <a:r>
              <a:rPr lang="hu-HU" sz="2400" dirty="0">
                <a:latin typeface="Calibri" pitchFamily="34" charset="0"/>
              </a:rPr>
              <a:t> szektor az EMS nagyon széles területét öleli fel. Az itt gyűjtött képek felhasználhatók a geotermikus aktivitás megfigyelésére vagy a mérgező gázok helyének azonosítására. Fontos megjegyezni, hogy a </a:t>
            </a:r>
            <a:r>
              <a:rPr lang="hu-HU" sz="2400" dirty="0" err="1">
                <a:latin typeface="Calibri" pitchFamily="34" charset="0"/>
              </a:rPr>
              <a:t>termális</a:t>
            </a:r>
            <a:r>
              <a:rPr lang="hu-HU" sz="2400" dirty="0">
                <a:latin typeface="Calibri" pitchFamily="34" charset="0"/>
              </a:rPr>
              <a:t> infravörös energia közvetlenül a hőérzethez kapcsolódik. Az EMS ezen tartományában az érzékelő által összegyűjtött és rögzített hőenergia nagy részét vagy a Föld felszíne, vagy egy földi tárgy (például egy bádogtető a forró napon) bocsátja ki.</a:t>
            </a:r>
          </a:p>
          <a:p>
            <a:pPr algn="just">
              <a:defRPr/>
            </a:pPr>
            <a:r>
              <a:rPr lang="hu-HU" sz="2400" b="1" dirty="0">
                <a:latin typeface="Calibri" pitchFamily="34" charset="0"/>
              </a:rPr>
              <a:t>5.	Mikrohullámok: </a:t>
            </a:r>
            <a:r>
              <a:rPr lang="hu-HU" sz="2400" dirty="0">
                <a:latin typeface="Calibri" pitchFamily="34" charset="0"/>
              </a:rPr>
              <a:t>Az EMS mikrohullámú tartománya nagyon széles, és néha az EMS nagyobb rádióhullámú tartományának részhalmazaként szerepel. A radarok mikrohullámokat bocsátanak ki és rögzítenek. A mikrohullámok szinte mindenféle körülmények között képesek áthatolni a légkör egyes részein: köd, felhők, enyhe eső, sőt még a füst is.</a:t>
            </a:r>
          </a:p>
        </p:txBody>
      </p:sp>
    </p:spTree>
    <p:extLst>
      <p:ext uri="{BB962C8B-B14F-4D97-AF65-F5344CB8AC3E}">
        <p14:creationId xmlns:p14="http://schemas.microsoft.com/office/powerpoint/2010/main" val="68753029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93595-AAFE-E457-701B-FA3315114985}"/>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1AE411A5-5308-C0ED-DB84-61D6EB727D52}"/>
              </a:ext>
            </a:extLst>
          </p:cNvPr>
          <p:cNvSpPr txBox="1">
            <a:spLocks/>
          </p:cNvSpPr>
          <p:nvPr/>
        </p:nvSpPr>
        <p:spPr>
          <a:xfrm>
            <a:off x="932835" y="0"/>
            <a:ext cx="10543818"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Elektromágneses spektrum</a:t>
            </a:r>
            <a:endParaRPr lang="en-US" altLang="en-US" b="1" dirty="0"/>
          </a:p>
        </p:txBody>
      </p:sp>
      <p:sp>
        <p:nvSpPr>
          <p:cNvPr id="2" name="Téglalap 3">
            <a:extLst>
              <a:ext uri="{FF2B5EF4-FFF2-40B4-BE49-F238E27FC236}">
                <a16:creationId xmlns:a16="http://schemas.microsoft.com/office/drawing/2014/main" id="{F2EDBE8D-90E9-31E5-1F06-E63CD80153EB}"/>
              </a:ext>
            </a:extLst>
          </p:cNvPr>
          <p:cNvSpPr>
            <a:spLocks noChangeArrowheads="1"/>
          </p:cNvSpPr>
          <p:nvPr/>
        </p:nvSpPr>
        <p:spPr bwMode="auto">
          <a:xfrm>
            <a:off x="224118" y="1225689"/>
            <a:ext cx="11719205" cy="4524315"/>
          </a:xfrm>
          <a:prstGeom prst="rect">
            <a:avLst/>
          </a:prstGeom>
          <a:noFill/>
          <a:ln w="9525">
            <a:noFill/>
            <a:miter lim="800000"/>
            <a:headEnd/>
            <a:tailEnd/>
          </a:ln>
        </p:spPr>
        <p:txBody>
          <a:bodyPr wrap="square">
            <a:spAutoFit/>
          </a:bodyPr>
          <a:lstStyle/>
          <a:p>
            <a:pPr algn="just">
              <a:defRPr/>
            </a:pPr>
            <a:r>
              <a:rPr lang="hu-HU" sz="2400" b="1" dirty="0">
                <a:latin typeface="Calibri" pitchFamily="34" charset="0"/>
              </a:rPr>
              <a:t>6.	Rádióhullámok: </a:t>
            </a:r>
            <a:r>
              <a:rPr lang="hu-HU" sz="2400" dirty="0">
                <a:latin typeface="Calibri" pitchFamily="34" charset="0"/>
              </a:rPr>
              <a:t>A földi távérzékelésnek ebben a spektrumtartományban kevés alkalmazása van, azonban például az FM és AM rádió, a mobiltelefon frekvenciák és a televíziós műsorszórás ezt a tartományt használja.</a:t>
            </a:r>
          </a:p>
          <a:p>
            <a:pPr algn="just">
              <a:defRPr/>
            </a:pPr>
            <a:r>
              <a:rPr lang="hu-HU" sz="2400" b="1" dirty="0">
                <a:latin typeface="Calibri" pitchFamily="34" charset="0"/>
              </a:rPr>
              <a:t>7.	Ultraviola sugárzás: </a:t>
            </a:r>
            <a:r>
              <a:rPr lang="hu-HU" sz="2400" dirty="0">
                <a:latin typeface="Calibri" pitchFamily="34" charset="0"/>
              </a:rPr>
              <a:t>A látható fény másik oldalán haladva a hullámhossz csökken. Az EMS első, az ibolyántúli/kék fény melletti tartománya az ultraibolya (UV) sugárzás. Az EMS-</a:t>
            </a:r>
            <a:r>
              <a:rPr lang="hu-HU" sz="2400" dirty="0" err="1">
                <a:latin typeface="Calibri" pitchFamily="34" charset="0"/>
              </a:rPr>
              <a:t>nek</a:t>
            </a:r>
            <a:r>
              <a:rPr lang="hu-HU" sz="2400" dirty="0">
                <a:latin typeface="Calibri" pitchFamily="34" charset="0"/>
              </a:rPr>
              <a:t> ez a része nagyon korlátozottan használható a földi távérzékelésben, és az energia nagy részét a légkörben lévő ózon elnyeli. Néhány érzékelő azonban ennek a tartománynak egy kis részét befoghatja, hogy a víz felszíne alá is behatoljon.</a:t>
            </a:r>
          </a:p>
          <a:p>
            <a:pPr algn="just">
              <a:defRPr/>
            </a:pPr>
            <a:r>
              <a:rPr lang="hu-HU" sz="2400" b="1" dirty="0">
                <a:latin typeface="Calibri" pitchFamily="34" charset="0"/>
              </a:rPr>
              <a:t>8.	Gamma és röntgensugárzás: </a:t>
            </a:r>
            <a:r>
              <a:rPr lang="hu-HU" sz="2400" dirty="0">
                <a:latin typeface="Calibri" pitchFamily="34" charset="0"/>
              </a:rPr>
              <a:t>Az UV-sugárzáshoz hasonlóan a következő két csökkenő hullámhosszúságú tartomány, a gamma (</a:t>
            </a:r>
            <a:r>
              <a:rPr lang="el-GR" sz="2400" dirty="0">
                <a:latin typeface="Calibri" pitchFamily="34" charset="0"/>
              </a:rPr>
              <a:t>γ) </a:t>
            </a:r>
            <a:r>
              <a:rPr lang="hu-HU" sz="2400" dirty="0">
                <a:latin typeface="Calibri" pitchFamily="34" charset="0"/>
              </a:rPr>
              <a:t>és a röntgensugárzás is csak korlátozottan használható a földi távérzékelésben. A Föld </a:t>
            </a:r>
            <a:r>
              <a:rPr lang="hu-HU" sz="2400" dirty="0" err="1">
                <a:latin typeface="Calibri" pitchFamily="34" charset="0"/>
              </a:rPr>
              <a:t>magnetoszférája</a:t>
            </a:r>
            <a:r>
              <a:rPr lang="hu-HU" sz="2400" dirty="0">
                <a:latin typeface="Calibri" pitchFamily="34" charset="0"/>
              </a:rPr>
              <a:t> elnyeli az EMS e részében természetesen előforduló sugárzás nagy részét. Ipari és orvos alkalmazásaik fordulnak elő.</a:t>
            </a:r>
          </a:p>
        </p:txBody>
      </p:sp>
    </p:spTree>
    <p:extLst>
      <p:ext uri="{BB962C8B-B14F-4D97-AF65-F5344CB8AC3E}">
        <p14:creationId xmlns:p14="http://schemas.microsoft.com/office/powerpoint/2010/main" val="425965353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93595-AAFE-E457-701B-FA3315114985}"/>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1AE411A5-5308-C0ED-DB84-61D6EB727D52}"/>
              </a:ext>
            </a:extLst>
          </p:cNvPr>
          <p:cNvSpPr txBox="1">
            <a:spLocks/>
          </p:cNvSpPr>
          <p:nvPr/>
        </p:nvSpPr>
        <p:spPr>
          <a:xfrm>
            <a:off x="932835" y="0"/>
            <a:ext cx="10543818"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Elektromágneses spektrum</a:t>
            </a:r>
            <a:endParaRPr lang="en-US" altLang="en-US" b="1" dirty="0"/>
          </a:p>
        </p:txBody>
      </p:sp>
      <p:pic>
        <p:nvPicPr>
          <p:cNvPr id="2" name="Picture 1" descr="A diagram of a diagram&#10;&#10;Description automatically generated">
            <a:extLst>
              <a:ext uri="{FF2B5EF4-FFF2-40B4-BE49-F238E27FC236}">
                <a16:creationId xmlns:a16="http://schemas.microsoft.com/office/drawing/2014/main" id="{2D904814-C7CE-7EC8-E490-896D0DCE22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9319" y="1871220"/>
            <a:ext cx="11713362" cy="3115560"/>
          </a:xfrm>
          <a:prstGeom prst="rect">
            <a:avLst/>
          </a:prstGeom>
        </p:spPr>
      </p:pic>
    </p:spTree>
    <p:extLst>
      <p:ext uri="{BB962C8B-B14F-4D97-AF65-F5344CB8AC3E}">
        <p14:creationId xmlns:p14="http://schemas.microsoft.com/office/powerpoint/2010/main" val="151594706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93595-AAFE-E457-701B-FA3315114985}"/>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1AE411A5-5308-C0ED-DB84-61D6EB727D52}"/>
              </a:ext>
            </a:extLst>
          </p:cNvPr>
          <p:cNvSpPr txBox="1">
            <a:spLocks/>
          </p:cNvSpPr>
          <p:nvPr/>
        </p:nvSpPr>
        <p:spPr>
          <a:xfrm>
            <a:off x="932835" y="0"/>
            <a:ext cx="10543818"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Elektromágneses spektrum</a:t>
            </a:r>
            <a:endParaRPr lang="en-US" altLang="en-US" b="1" dirty="0"/>
          </a:p>
        </p:txBody>
      </p:sp>
      <p:sp>
        <p:nvSpPr>
          <p:cNvPr id="2" name="Téglalap 3">
            <a:extLst>
              <a:ext uri="{FF2B5EF4-FFF2-40B4-BE49-F238E27FC236}">
                <a16:creationId xmlns:a16="http://schemas.microsoft.com/office/drawing/2014/main" id="{F2EDBE8D-90E9-31E5-1F06-E63CD80153EB}"/>
              </a:ext>
            </a:extLst>
          </p:cNvPr>
          <p:cNvSpPr>
            <a:spLocks noChangeArrowheads="1"/>
          </p:cNvSpPr>
          <p:nvPr/>
        </p:nvSpPr>
        <p:spPr bwMode="auto">
          <a:xfrm>
            <a:off x="224118" y="1225689"/>
            <a:ext cx="11719205" cy="3046988"/>
          </a:xfrm>
          <a:prstGeom prst="rect">
            <a:avLst/>
          </a:prstGeom>
          <a:noFill/>
          <a:ln w="9525">
            <a:noFill/>
            <a:miter lim="800000"/>
            <a:headEnd/>
            <a:tailEnd/>
          </a:ln>
        </p:spPr>
        <p:txBody>
          <a:bodyPr wrap="square">
            <a:spAutoFit/>
          </a:bodyPr>
          <a:lstStyle/>
          <a:p>
            <a:pPr algn="just">
              <a:defRPr/>
            </a:pPr>
            <a:r>
              <a:rPr lang="hu-HU" sz="2400" b="1" dirty="0">
                <a:latin typeface="Calibri" pitchFamily="34" charset="0"/>
              </a:rPr>
              <a:t>Spektrális aláírás (</a:t>
            </a:r>
            <a:r>
              <a:rPr lang="hu-HU" sz="2400" b="1" dirty="0" err="1">
                <a:latin typeface="Calibri" pitchFamily="34" charset="0"/>
              </a:rPr>
              <a:t>spectral</a:t>
            </a:r>
            <a:r>
              <a:rPr lang="hu-HU" sz="2400" b="1" dirty="0">
                <a:latin typeface="Calibri" pitchFamily="34" charset="0"/>
              </a:rPr>
              <a:t> </a:t>
            </a:r>
            <a:r>
              <a:rPr lang="hu-HU" sz="2400" b="1" dirty="0" err="1">
                <a:latin typeface="Calibri" pitchFamily="34" charset="0"/>
              </a:rPr>
              <a:t>signature</a:t>
            </a:r>
            <a:r>
              <a:rPr lang="hu-HU" sz="2400" b="1" dirty="0">
                <a:latin typeface="Calibri" pitchFamily="34" charset="0"/>
              </a:rPr>
              <a:t>): </a:t>
            </a:r>
            <a:r>
              <a:rPr lang="hu-HU" sz="2400" dirty="0">
                <a:latin typeface="Calibri" pitchFamily="34" charset="0"/>
              </a:rPr>
              <a:t>A Föld felszínének minden jellemzője másképp tükrözi, nyeli el vagy bocsátja ki az energiát az EMS-</a:t>
            </a:r>
            <a:r>
              <a:rPr lang="hu-HU" sz="2400" dirty="0" err="1">
                <a:latin typeface="Calibri" pitchFamily="34" charset="0"/>
              </a:rPr>
              <a:t>on</a:t>
            </a:r>
            <a:r>
              <a:rPr lang="hu-HU" sz="2400" dirty="0">
                <a:latin typeface="Calibri" pitchFamily="34" charset="0"/>
              </a:rPr>
              <a:t> belül. Egy objektum egyedi visszaverődési mintázata az EMS különböző tartományai mentén spektrális jellegzetességként jelenik meg. A Földön mindennek egyedi spektrális aláírása van, ami lehetővé teszi a különböző objektumok azonosítását, illetve a Föld felszínén zajló eseményekről szóló absztrakt információkat. A spektrális aláírás többnyire spektrális profilként ismert diagramformátumban jeleníthető meg. A spektrális profilok a spektrális jelek összehasonlításával megkülönböztethetünk különböző földfelszíni objektumokat.</a:t>
            </a:r>
          </a:p>
        </p:txBody>
      </p:sp>
    </p:spTree>
    <p:extLst>
      <p:ext uri="{BB962C8B-B14F-4D97-AF65-F5344CB8AC3E}">
        <p14:creationId xmlns:p14="http://schemas.microsoft.com/office/powerpoint/2010/main" val="70037715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93595-AAFE-E457-701B-FA3315114985}"/>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1AE411A5-5308-C0ED-DB84-61D6EB727D52}"/>
              </a:ext>
            </a:extLst>
          </p:cNvPr>
          <p:cNvSpPr txBox="1">
            <a:spLocks/>
          </p:cNvSpPr>
          <p:nvPr/>
        </p:nvSpPr>
        <p:spPr>
          <a:xfrm>
            <a:off x="932835" y="0"/>
            <a:ext cx="10543818"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Elektromágneses spektrum</a:t>
            </a:r>
            <a:endParaRPr lang="en-US" altLang="en-US" b="1" dirty="0"/>
          </a:p>
        </p:txBody>
      </p:sp>
      <p:pic>
        <p:nvPicPr>
          <p:cNvPr id="3" name="Picture 2" descr="A graph with different colored lines&#10;&#10;Description automatically generated">
            <a:extLst>
              <a:ext uri="{FF2B5EF4-FFF2-40B4-BE49-F238E27FC236}">
                <a16:creationId xmlns:a16="http://schemas.microsoft.com/office/drawing/2014/main" id="{818D9A40-2485-D4DC-1184-12CD72A92E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54284" y="1550708"/>
            <a:ext cx="6883432" cy="4435314"/>
          </a:xfrm>
          <a:prstGeom prst="rect">
            <a:avLst/>
          </a:prstGeom>
        </p:spPr>
      </p:pic>
    </p:spTree>
    <p:extLst>
      <p:ext uri="{BB962C8B-B14F-4D97-AF65-F5344CB8AC3E}">
        <p14:creationId xmlns:p14="http://schemas.microsoft.com/office/powerpoint/2010/main" val="133342586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82FA2-1D7F-BF35-F3FC-82A3A8AA78D0}"/>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BFA1B0A6-B77E-30F0-DCA1-F063AA034ECC}"/>
              </a:ext>
            </a:extLst>
          </p:cNvPr>
          <p:cNvSpPr txBox="1">
            <a:spLocks/>
          </p:cNvSpPr>
          <p:nvPr/>
        </p:nvSpPr>
        <p:spPr>
          <a:xfrm>
            <a:off x="932835" y="0"/>
            <a:ext cx="10543818"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Távérzékelés – fotogrammetria</a:t>
            </a:r>
            <a:endParaRPr lang="en-US" altLang="en-US" b="1" dirty="0"/>
          </a:p>
        </p:txBody>
      </p:sp>
      <p:sp>
        <p:nvSpPr>
          <p:cNvPr id="2" name="Téglalap 3">
            <a:extLst>
              <a:ext uri="{FF2B5EF4-FFF2-40B4-BE49-F238E27FC236}">
                <a16:creationId xmlns:a16="http://schemas.microsoft.com/office/drawing/2014/main" id="{7280C6CF-A275-6A54-5BC4-80913DA4CA31}"/>
              </a:ext>
            </a:extLst>
          </p:cNvPr>
          <p:cNvSpPr>
            <a:spLocks noChangeArrowheads="1"/>
          </p:cNvSpPr>
          <p:nvPr/>
        </p:nvSpPr>
        <p:spPr bwMode="auto">
          <a:xfrm>
            <a:off x="224118" y="1314264"/>
            <a:ext cx="11719205" cy="4524315"/>
          </a:xfrm>
          <a:prstGeom prst="rect">
            <a:avLst/>
          </a:prstGeom>
          <a:noFill/>
          <a:ln w="9525">
            <a:noFill/>
            <a:miter lim="800000"/>
            <a:headEnd/>
            <a:tailEnd/>
          </a:ln>
        </p:spPr>
        <p:txBody>
          <a:bodyPr wrap="square">
            <a:spAutoFit/>
          </a:bodyPr>
          <a:lstStyle/>
          <a:p>
            <a:pPr algn="just">
              <a:defRPr/>
            </a:pPr>
            <a:r>
              <a:rPr lang="hu-HU" sz="2400" b="1" dirty="0">
                <a:latin typeface="Calibri" pitchFamily="34" charset="0"/>
              </a:rPr>
              <a:t>Távérzékelés</a:t>
            </a:r>
            <a:r>
              <a:rPr lang="hu-HU" sz="2400" dirty="0">
                <a:latin typeface="Calibri" pitchFamily="34" charset="0"/>
              </a:rPr>
              <a:t>: Azokat az adatgyűjtési és feldolgozási eljárásokat értjük összefoglalóan távérzékelés alatt, melynek során tárgyakról, területekről és jelenségekről, különböző módszerekkel, eszközökkel és távolságból (földfelszínt pásztázó vagy fényképező műholdakkal), közvetve, azok érintése nélkül gyűjtünk és rögzítünk adatokat. A távérzékelés fogalma kiterjed az adatok feldolgozási folyamatára is, amellyel azokat értelmezzük, elemezzük, mérjük, ilyen módon nyerve az adatokból információkat.</a:t>
            </a:r>
          </a:p>
          <a:p>
            <a:pPr algn="just">
              <a:defRPr/>
            </a:pPr>
            <a:endParaRPr lang="hu-HU" sz="2400" dirty="0">
              <a:latin typeface="Calibri" pitchFamily="34" charset="0"/>
            </a:endParaRPr>
          </a:p>
          <a:p>
            <a:pPr algn="just">
              <a:defRPr/>
            </a:pPr>
            <a:r>
              <a:rPr lang="hu-HU" sz="2400" b="1" dirty="0">
                <a:latin typeface="Calibri" pitchFamily="34" charset="0"/>
              </a:rPr>
              <a:t>Fotogrammetria</a:t>
            </a:r>
            <a:r>
              <a:rPr lang="hu-HU" sz="2400" dirty="0">
                <a:latin typeface="Calibri" pitchFamily="34" charset="0"/>
              </a:rPr>
              <a:t>: A fotogrammetria a távérzékelés tudományága, melynek alkalmazásakor a tárgyakról, illetve a terepről készített fényképek alapján a képeken végzett mérések és számítások segítségével meghatározza a képeken látható valós tárgyak kiterjedéseit. A légi fotogrammetriában a fényképeket a valamely légieszközről (pl. repülőgépről, helikopterről, drónról) vagy műholdról készítik.</a:t>
            </a:r>
          </a:p>
        </p:txBody>
      </p:sp>
    </p:spTree>
    <p:extLst>
      <p:ext uri="{BB962C8B-B14F-4D97-AF65-F5344CB8AC3E}">
        <p14:creationId xmlns:p14="http://schemas.microsoft.com/office/powerpoint/2010/main" val="11862657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ím 1">
            <a:extLst>
              <a:ext uri="{FF2B5EF4-FFF2-40B4-BE49-F238E27FC236}">
                <a16:creationId xmlns:a16="http://schemas.microsoft.com/office/drawing/2014/main" id="{FECAEB0C-D6FB-BF35-9B3F-A2179A7FC704}"/>
              </a:ext>
            </a:extLst>
          </p:cNvPr>
          <p:cNvSpPr txBox="1">
            <a:spLocks/>
          </p:cNvSpPr>
          <p:nvPr/>
        </p:nvSpPr>
        <p:spPr>
          <a:xfrm>
            <a:off x="1981200" y="0"/>
            <a:ext cx="82296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Szoftverfajták</a:t>
            </a:r>
            <a:endParaRPr lang="en-US" altLang="en-US" b="1" dirty="0"/>
          </a:p>
        </p:txBody>
      </p:sp>
      <p:sp>
        <p:nvSpPr>
          <p:cNvPr id="2" name="Text Box 4">
            <a:extLst>
              <a:ext uri="{FF2B5EF4-FFF2-40B4-BE49-F238E27FC236}">
                <a16:creationId xmlns:a16="http://schemas.microsoft.com/office/drawing/2014/main" id="{66137BD9-F1DF-3B25-E668-AE4037A13593}"/>
              </a:ext>
            </a:extLst>
          </p:cNvPr>
          <p:cNvSpPr txBox="1">
            <a:spLocks noChangeArrowheads="1"/>
          </p:cNvSpPr>
          <p:nvPr/>
        </p:nvSpPr>
        <p:spPr bwMode="auto">
          <a:xfrm>
            <a:off x="3543113" y="1071563"/>
            <a:ext cx="58483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u-HU" altLang="hu-HU" sz="2000" b="1" dirty="0"/>
              <a:t>Grafika               +               CAD               +               Reláció</a:t>
            </a:r>
          </a:p>
          <a:p>
            <a:pPr eaLnBrk="1" hangingPunct="1">
              <a:spcBef>
                <a:spcPct val="0"/>
              </a:spcBef>
              <a:buFontTx/>
              <a:buNone/>
            </a:pPr>
            <a:endParaRPr lang="hu-HU" altLang="hu-HU" sz="2000" b="1" dirty="0"/>
          </a:p>
        </p:txBody>
      </p:sp>
      <p:sp>
        <p:nvSpPr>
          <p:cNvPr id="3" name="Text Box 5">
            <a:extLst>
              <a:ext uri="{FF2B5EF4-FFF2-40B4-BE49-F238E27FC236}">
                <a16:creationId xmlns:a16="http://schemas.microsoft.com/office/drawing/2014/main" id="{733B925D-FD52-D000-5944-F52C00DC7CB8}"/>
              </a:ext>
            </a:extLst>
          </p:cNvPr>
          <p:cNvSpPr txBox="1">
            <a:spLocks noChangeArrowheads="1"/>
          </p:cNvSpPr>
          <p:nvPr/>
        </p:nvSpPr>
        <p:spPr bwMode="auto">
          <a:xfrm>
            <a:off x="2217551" y="25304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hu-HU" altLang="hu-HU" sz="2400">
              <a:latin typeface="Times New Roman" panose="02020603050405020304" pitchFamily="18" charset="0"/>
            </a:endParaRPr>
          </a:p>
        </p:txBody>
      </p:sp>
      <p:sp>
        <p:nvSpPr>
          <p:cNvPr id="4" name="Text Box 7">
            <a:extLst>
              <a:ext uri="{FF2B5EF4-FFF2-40B4-BE49-F238E27FC236}">
                <a16:creationId xmlns:a16="http://schemas.microsoft.com/office/drawing/2014/main" id="{84FB83BC-36AC-6A93-1EC3-E9BABEFAAC51}"/>
              </a:ext>
            </a:extLst>
          </p:cNvPr>
          <p:cNvSpPr txBox="1">
            <a:spLocks noChangeArrowheads="1"/>
          </p:cNvSpPr>
          <p:nvPr/>
        </p:nvSpPr>
        <p:spPr bwMode="auto">
          <a:xfrm>
            <a:off x="2003652" y="6100763"/>
            <a:ext cx="1376362" cy="366713"/>
          </a:xfrm>
          <a:prstGeom prst="rect">
            <a:avLst/>
          </a:prstGeom>
          <a:noFill/>
          <a:ln>
            <a:solidFill>
              <a:schemeClr val="tx1"/>
            </a:solid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u-HU" altLang="hu-HU" sz="1800" dirty="0"/>
              <a:t>megjelenítés</a:t>
            </a:r>
          </a:p>
        </p:txBody>
      </p:sp>
      <p:sp>
        <p:nvSpPr>
          <p:cNvPr id="5" name="Text Box 8">
            <a:extLst>
              <a:ext uri="{FF2B5EF4-FFF2-40B4-BE49-F238E27FC236}">
                <a16:creationId xmlns:a16="http://schemas.microsoft.com/office/drawing/2014/main" id="{1EEF5F5F-61F5-9994-7F39-6FC635E0464E}"/>
              </a:ext>
            </a:extLst>
          </p:cNvPr>
          <p:cNvSpPr txBox="1">
            <a:spLocks noChangeArrowheads="1"/>
          </p:cNvSpPr>
          <p:nvPr/>
        </p:nvSpPr>
        <p:spPr bwMode="auto">
          <a:xfrm>
            <a:off x="8638400" y="6100763"/>
            <a:ext cx="1938710" cy="369332"/>
          </a:xfrm>
          <a:prstGeom prst="rect">
            <a:avLst/>
          </a:prstGeom>
          <a:noFill/>
          <a:ln>
            <a:solidFill>
              <a:schemeClr val="tx1"/>
            </a:solid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hu-HU" altLang="hu-HU" sz="1800" dirty="0"/>
              <a:t>topológia, elemzés</a:t>
            </a:r>
          </a:p>
        </p:txBody>
      </p:sp>
      <p:sp>
        <p:nvSpPr>
          <p:cNvPr id="7" name="Text Box 18">
            <a:extLst>
              <a:ext uri="{FF2B5EF4-FFF2-40B4-BE49-F238E27FC236}">
                <a16:creationId xmlns:a16="http://schemas.microsoft.com/office/drawing/2014/main" id="{2FECADBA-98A2-FD37-DFF5-9A16204EA019}"/>
              </a:ext>
            </a:extLst>
          </p:cNvPr>
          <p:cNvSpPr txBox="1">
            <a:spLocks noChangeArrowheads="1"/>
          </p:cNvSpPr>
          <p:nvPr/>
        </p:nvSpPr>
        <p:spPr bwMode="auto">
          <a:xfrm>
            <a:off x="1828613" y="1068388"/>
            <a:ext cx="13890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u-HU" altLang="hu-HU" sz="2000" b="1"/>
              <a:t>GIS kb.      =</a:t>
            </a:r>
          </a:p>
        </p:txBody>
      </p:sp>
      <p:sp>
        <p:nvSpPr>
          <p:cNvPr id="9" name="Text Box 21">
            <a:extLst>
              <a:ext uri="{FF2B5EF4-FFF2-40B4-BE49-F238E27FC236}">
                <a16:creationId xmlns:a16="http://schemas.microsoft.com/office/drawing/2014/main" id="{04D1A1B9-DC62-406B-7D19-CD1C9A4A5ECC}"/>
              </a:ext>
            </a:extLst>
          </p:cNvPr>
          <p:cNvSpPr txBox="1">
            <a:spLocks noChangeArrowheads="1"/>
          </p:cNvSpPr>
          <p:nvPr/>
        </p:nvSpPr>
        <p:spPr bwMode="auto">
          <a:xfrm>
            <a:off x="5652117" y="6100763"/>
            <a:ext cx="1138237" cy="366713"/>
          </a:xfrm>
          <a:prstGeom prst="rect">
            <a:avLst/>
          </a:prstGeom>
          <a:noFill/>
          <a:ln>
            <a:solidFill>
              <a:schemeClr val="tx1"/>
            </a:solidFill>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u-HU" altLang="hu-HU" sz="1800" dirty="0"/>
              <a:t>pontosság</a:t>
            </a:r>
          </a:p>
        </p:txBody>
      </p:sp>
      <p:pic>
        <p:nvPicPr>
          <p:cNvPr id="11" name="Picture 23">
            <a:extLst>
              <a:ext uri="{FF2B5EF4-FFF2-40B4-BE49-F238E27FC236}">
                <a16:creationId xmlns:a16="http://schemas.microsoft.com/office/drawing/2014/main" id="{6B0A9C02-4A40-97AF-4C8B-BF9C3133C7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2886" y="4371901"/>
            <a:ext cx="1916113"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0" descr="http://ecx.images-amazon.com/images/I/61H8CS7GFSL._SL500_AA300_.jpg">
            <a:extLst>
              <a:ext uri="{FF2B5EF4-FFF2-40B4-BE49-F238E27FC236}">
                <a16:creationId xmlns:a16="http://schemas.microsoft.com/office/drawing/2014/main" id="{66F68A7F-6220-BB95-59A2-E4D0584002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080" r="9280"/>
          <a:stretch>
            <a:fillRect/>
          </a:stretch>
        </p:blipFill>
        <p:spPr bwMode="auto">
          <a:xfrm>
            <a:off x="9607755" y="1989138"/>
            <a:ext cx="1452563"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0" descr="http://www.entec.co.uk/software/adobe/CS5_Illustrator_Box.jpg">
            <a:extLst>
              <a:ext uri="{FF2B5EF4-FFF2-40B4-BE49-F238E27FC236}">
                <a16:creationId xmlns:a16="http://schemas.microsoft.com/office/drawing/2014/main" id="{5B0BF98E-3884-28D3-C378-C1B85AAE2A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425" y="1628775"/>
            <a:ext cx="1395413"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Kép 24" descr="A képen Grafika, képernyőkép, Betűtípus, embléma látható&#10;&#10;Automatikusan generált leírás">
            <a:extLst>
              <a:ext uri="{FF2B5EF4-FFF2-40B4-BE49-F238E27FC236}">
                <a16:creationId xmlns:a16="http://schemas.microsoft.com/office/drawing/2014/main" id="{94994F11-6933-6146-7315-FEB50FEF2D3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94012" y="3573463"/>
            <a:ext cx="1079499" cy="1052512"/>
          </a:xfrm>
          <a:prstGeom prst="rect">
            <a:avLst/>
          </a:prstGeom>
        </p:spPr>
      </p:pic>
      <p:pic>
        <p:nvPicPr>
          <p:cNvPr id="27" name="Kép 26" descr="A képen szöveg, Hőlégballon, képernyőkép, közlekedés látható&#10;&#10;Automatikusan generált leírás">
            <a:extLst>
              <a:ext uri="{FF2B5EF4-FFF2-40B4-BE49-F238E27FC236}">
                <a16:creationId xmlns:a16="http://schemas.microsoft.com/office/drawing/2014/main" id="{0909BBA5-82A3-7F21-19D7-BA8267B79D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3001" y="1631764"/>
            <a:ext cx="2143125" cy="2143125"/>
          </a:xfrm>
          <a:prstGeom prst="rect">
            <a:avLst/>
          </a:prstGeom>
        </p:spPr>
      </p:pic>
      <p:pic>
        <p:nvPicPr>
          <p:cNvPr id="31" name="Kép 30" descr="A képen szöveg, Betűtípus, embléma, Grafika látható&#10;&#10;Automatikusan generált leírás">
            <a:extLst>
              <a:ext uri="{FF2B5EF4-FFF2-40B4-BE49-F238E27FC236}">
                <a16:creationId xmlns:a16="http://schemas.microsoft.com/office/drawing/2014/main" id="{624ECAC7-D988-E70B-BAD5-6B9132706F85}"/>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29634" t="24005" r="34191" b="43588"/>
          <a:stretch/>
        </p:blipFill>
        <p:spPr>
          <a:xfrm>
            <a:off x="1437755" y="4762353"/>
            <a:ext cx="2483036" cy="1251244"/>
          </a:xfrm>
          <a:prstGeom prst="rect">
            <a:avLst/>
          </a:prstGeom>
        </p:spPr>
      </p:pic>
      <p:pic>
        <p:nvPicPr>
          <p:cNvPr id="33" name="Kép 32">
            <a:extLst>
              <a:ext uri="{FF2B5EF4-FFF2-40B4-BE49-F238E27FC236}">
                <a16:creationId xmlns:a16="http://schemas.microsoft.com/office/drawing/2014/main" id="{A04E85EB-ECA7-F74D-4989-B49962B8E5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38237" y="4141967"/>
            <a:ext cx="2335611" cy="908013"/>
          </a:xfrm>
          <a:prstGeom prst="rect">
            <a:avLst/>
          </a:prstGeom>
        </p:spPr>
      </p:pic>
      <p:pic>
        <p:nvPicPr>
          <p:cNvPr id="35" name="Kép 34">
            <a:extLst>
              <a:ext uri="{FF2B5EF4-FFF2-40B4-BE49-F238E27FC236}">
                <a16:creationId xmlns:a16="http://schemas.microsoft.com/office/drawing/2014/main" id="{DD9AF891-DBC7-AC45-1403-CC52FB883320}"/>
              </a:ext>
            </a:extLst>
          </p:cNvPr>
          <p:cNvPicPr>
            <a:picLocks noChangeAspect="1"/>
          </p:cNvPicPr>
          <p:nvPr/>
        </p:nvPicPr>
        <p:blipFill>
          <a:blip r:embed="rId9"/>
          <a:stretch>
            <a:fillRect/>
          </a:stretch>
        </p:blipFill>
        <p:spPr>
          <a:xfrm>
            <a:off x="5077335" y="1674617"/>
            <a:ext cx="2057417" cy="2057417"/>
          </a:xfrm>
          <a:prstGeom prst="rect">
            <a:avLst/>
          </a:prstGeom>
        </p:spPr>
      </p:pic>
      <p:pic>
        <p:nvPicPr>
          <p:cNvPr id="37" name="Kép 36" descr="A képen Grafika, embléma, kör, Színesség látható&#10;&#10;Automatikusan generált leírás">
            <a:extLst>
              <a:ext uri="{FF2B5EF4-FFF2-40B4-BE49-F238E27FC236}">
                <a16:creationId xmlns:a16="http://schemas.microsoft.com/office/drawing/2014/main" id="{2A3EFDB9-1B3E-718D-871E-B8E7631864F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47257" y="2239169"/>
            <a:ext cx="1300162" cy="1300162"/>
          </a:xfrm>
          <a:prstGeom prst="rect">
            <a:avLst/>
          </a:prstGeom>
        </p:spPr>
      </p:pic>
      <p:pic>
        <p:nvPicPr>
          <p:cNvPr id="39" name="Kép 38" descr="A képen szöveg, embléma, Betűtípus, képernyőkép látható&#10;&#10;Automatikusan generált leírás">
            <a:extLst>
              <a:ext uri="{FF2B5EF4-FFF2-40B4-BE49-F238E27FC236}">
                <a16:creationId xmlns:a16="http://schemas.microsoft.com/office/drawing/2014/main" id="{418AB172-19FB-26CC-BCA4-9DD9903108A0}"/>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965201" y="4210634"/>
            <a:ext cx="1497223" cy="1481407"/>
          </a:xfrm>
          <a:prstGeom prst="rect">
            <a:avLst/>
          </a:prstGeom>
        </p:spPr>
      </p:pic>
    </p:spTree>
    <p:extLst>
      <p:ext uri="{BB962C8B-B14F-4D97-AF65-F5344CB8AC3E}">
        <p14:creationId xmlns:p14="http://schemas.microsoft.com/office/powerpoint/2010/main" val="120183974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82FA2-1D7F-BF35-F3FC-82A3A8AA78D0}"/>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BFA1B0A6-B77E-30F0-DCA1-F063AA034ECC}"/>
              </a:ext>
            </a:extLst>
          </p:cNvPr>
          <p:cNvSpPr txBox="1">
            <a:spLocks/>
          </p:cNvSpPr>
          <p:nvPr/>
        </p:nvSpPr>
        <p:spPr>
          <a:xfrm>
            <a:off x="932835" y="0"/>
            <a:ext cx="10543818"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Távérzékelés – fotogrammetria</a:t>
            </a:r>
            <a:endParaRPr lang="en-US" altLang="en-US" b="1" dirty="0"/>
          </a:p>
        </p:txBody>
      </p:sp>
      <p:sp>
        <p:nvSpPr>
          <p:cNvPr id="2" name="Téglalap 3">
            <a:extLst>
              <a:ext uri="{FF2B5EF4-FFF2-40B4-BE49-F238E27FC236}">
                <a16:creationId xmlns:a16="http://schemas.microsoft.com/office/drawing/2014/main" id="{7280C6CF-A275-6A54-5BC4-80913DA4CA31}"/>
              </a:ext>
            </a:extLst>
          </p:cNvPr>
          <p:cNvSpPr>
            <a:spLocks noChangeArrowheads="1"/>
          </p:cNvSpPr>
          <p:nvPr/>
        </p:nvSpPr>
        <p:spPr bwMode="auto">
          <a:xfrm>
            <a:off x="224118" y="1314264"/>
            <a:ext cx="11719205" cy="2677656"/>
          </a:xfrm>
          <a:prstGeom prst="rect">
            <a:avLst/>
          </a:prstGeom>
          <a:noFill/>
          <a:ln w="9525">
            <a:noFill/>
            <a:miter lim="800000"/>
            <a:headEnd/>
            <a:tailEnd/>
          </a:ln>
        </p:spPr>
        <p:txBody>
          <a:bodyPr wrap="square">
            <a:spAutoFit/>
          </a:bodyPr>
          <a:lstStyle/>
          <a:p>
            <a:pPr algn="just">
              <a:defRPr/>
            </a:pPr>
            <a:r>
              <a:rPr lang="hu-HU" sz="2400" b="1" dirty="0">
                <a:latin typeface="Calibri" pitchFamily="34" charset="0"/>
              </a:rPr>
              <a:t>Képalkotó műholdak: </a:t>
            </a:r>
            <a:r>
              <a:rPr lang="hu-HU" sz="2400" dirty="0">
                <a:latin typeface="Calibri" pitchFamily="34" charset="0"/>
              </a:rPr>
              <a:t>Az elektromágneses spektrum valamely tartományából érzékelik a sugárzást, és ez alapján digitális képet alkotnak. Példák:</a:t>
            </a:r>
          </a:p>
          <a:p>
            <a:pPr algn="just">
              <a:defRPr/>
            </a:pPr>
            <a:endParaRPr lang="hu-HU" sz="2400" dirty="0">
              <a:latin typeface="Calibri" pitchFamily="34" charset="0"/>
            </a:endParaRPr>
          </a:p>
          <a:p>
            <a:pPr marL="342900" indent="-342900" algn="just">
              <a:buFont typeface="Arial" panose="020B0604020202020204" pitchFamily="34" charset="0"/>
              <a:buChar char="•"/>
              <a:defRPr/>
            </a:pPr>
            <a:r>
              <a:rPr lang="hu-HU" sz="2400" dirty="0">
                <a:latin typeface="Calibri" pitchFamily="34" charset="0"/>
              </a:rPr>
              <a:t>Teljes látható fény frekvenciatartományban mérnek: SPOT pankromatikus holdak;</a:t>
            </a:r>
          </a:p>
          <a:p>
            <a:pPr marL="342900" indent="-342900" algn="just">
              <a:buFont typeface="Arial" panose="020B0604020202020204" pitchFamily="34" charset="0"/>
              <a:buChar char="•"/>
              <a:defRPr/>
            </a:pPr>
            <a:r>
              <a:rPr lang="hu-HU" sz="2400" dirty="0">
                <a:latin typeface="Calibri" pitchFamily="34" charset="0"/>
              </a:rPr>
              <a:t>Látható fény különböző tartományaiban érzékelnek: SPOT XS;</a:t>
            </a:r>
          </a:p>
          <a:p>
            <a:pPr marL="342900" indent="-342900" algn="just">
              <a:buFont typeface="Arial" panose="020B0604020202020204" pitchFamily="34" charset="0"/>
              <a:buChar char="•"/>
              <a:defRPr/>
            </a:pPr>
            <a:r>
              <a:rPr lang="hu-HU" sz="2400" dirty="0">
                <a:latin typeface="Calibri" pitchFamily="34" charset="0"/>
              </a:rPr>
              <a:t>Széles frekvenciatartományban működő holdak (látható és négy infravörös sáv): LANDSAT;</a:t>
            </a:r>
          </a:p>
          <a:p>
            <a:pPr marL="342900" indent="-342900" algn="just">
              <a:buFont typeface="Arial" panose="020B0604020202020204" pitchFamily="34" charset="0"/>
              <a:buChar char="•"/>
              <a:defRPr/>
            </a:pPr>
            <a:r>
              <a:rPr lang="hu-HU" sz="2400" dirty="0">
                <a:latin typeface="Calibri" pitchFamily="34" charset="0"/>
              </a:rPr>
              <a:t>Rádiófrekvenciás eszközök: RADAR (az eddigiekkel ellentétben ők a jelkibocsátók).</a:t>
            </a:r>
          </a:p>
        </p:txBody>
      </p:sp>
    </p:spTree>
    <p:extLst>
      <p:ext uri="{BB962C8B-B14F-4D97-AF65-F5344CB8AC3E}">
        <p14:creationId xmlns:p14="http://schemas.microsoft.com/office/powerpoint/2010/main" val="37790578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82FA2-1D7F-BF35-F3FC-82A3A8AA78D0}"/>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BFA1B0A6-B77E-30F0-DCA1-F063AA034ECC}"/>
              </a:ext>
            </a:extLst>
          </p:cNvPr>
          <p:cNvSpPr txBox="1">
            <a:spLocks/>
          </p:cNvSpPr>
          <p:nvPr/>
        </p:nvSpPr>
        <p:spPr>
          <a:xfrm>
            <a:off x="932835" y="0"/>
            <a:ext cx="10543818"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Távérzékelés – fotogrammetria</a:t>
            </a:r>
            <a:endParaRPr lang="en-US" altLang="en-US" b="1" dirty="0"/>
          </a:p>
        </p:txBody>
      </p:sp>
      <p:sp>
        <p:nvSpPr>
          <p:cNvPr id="4" name="TextBox 3">
            <a:extLst>
              <a:ext uri="{FF2B5EF4-FFF2-40B4-BE49-F238E27FC236}">
                <a16:creationId xmlns:a16="http://schemas.microsoft.com/office/drawing/2014/main" id="{538789AB-2ED1-75A0-0663-F7B6AB69D94C}"/>
              </a:ext>
            </a:extLst>
          </p:cNvPr>
          <p:cNvSpPr txBox="1"/>
          <p:nvPr/>
        </p:nvSpPr>
        <p:spPr>
          <a:xfrm>
            <a:off x="1237129" y="6104982"/>
            <a:ext cx="9717742" cy="646331"/>
          </a:xfrm>
          <a:prstGeom prst="rect">
            <a:avLst/>
          </a:prstGeom>
          <a:noFill/>
        </p:spPr>
        <p:txBody>
          <a:bodyPr wrap="square">
            <a:spAutoFit/>
          </a:bodyPr>
          <a:lstStyle/>
          <a:p>
            <a:pPr algn="ctr"/>
            <a:r>
              <a:rPr lang="hu-HU" dirty="0"/>
              <a:t> </a:t>
            </a:r>
          </a:p>
          <a:p>
            <a:pPr algn="ctr"/>
            <a:r>
              <a:rPr lang="hu-HU" dirty="0"/>
              <a:t>Lágymányos környéke egy 2007-es SPOT műholdképen.</a:t>
            </a:r>
          </a:p>
        </p:txBody>
      </p:sp>
      <p:pic>
        <p:nvPicPr>
          <p:cNvPr id="5" name="Picture 4" descr="Aerial view of a river and city&#10;&#10;Description automatically generated">
            <a:extLst>
              <a:ext uri="{FF2B5EF4-FFF2-40B4-BE49-F238E27FC236}">
                <a16:creationId xmlns:a16="http://schemas.microsoft.com/office/drawing/2014/main" id="{B9D7C8A2-F795-8CCA-BF59-D3C8F4A68D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7104" y="1267905"/>
            <a:ext cx="6517792" cy="5057480"/>
          </a:xfrm>
          <a:prstGeom prst="rect">
            <a:avLst/>
          </a:prstGeom>
        </p:spPr>
      </p:pic>
    </p:spTree>
    <p:extLst>
      <p:ext uri="{BB962C8B-B14F-4D97-AF65-F5344CB8AC3E}">
        <p14:creationId xmlns:p14="http://schemas.microsoft.com/office/powerpoint/2010/main" val="312436157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82FA2-1D7F-BF35-F3FC-82A3A8AA78D0}"/>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BFA1B0A6-B77E-30F0-DCA1-F063AA034ECC}"/>
              </a:ext>
            </a:extLst>
          </p:cNvPr>
          <p:cNvSpPr txBox="1">
            <a:spLocks/>
          </p:cNvSpPr>
          <p:nvPr/>
        </p:nvSpPr>
        <p:spPr>
          <a:xfrm>
            <a:off x="932835" y="0"/>
            <a:ext cx="10543818"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Távérzékelés – fotogrammetria</a:t>
            </a:r>
            <a:endParaRPr lang="en-US" altLang="en-US" b="1" dirty="0"/>
          </a:p>
        </p:txBody>
      </p:sp>
      <p:sp>
        <p:nvSpPr>
          <p:cNvPr id="4" name="TextBox 3">
            <a:extLst>
              <a:ext uri="{FF2B5EF4-FFF2-40B4-BE49-F238E27FC236}">
                <a16:creationId xmlns:a16="http://schemas.microsoft.com/office/drawing/2014/main" id="{538789AB-2ED1-75A0-0663-F7B6AB69D94C}"/>
              </a:ext>
            </a:extLst>
          </p:cNvPr>
          <p:cNvSpPr txBox="1"/>
          <p:nvPr/>
        </p:nvSpPr>
        <p:spPr>
          <a:xfrm>
            <a:off x="1237129" y="6104982"/>
            <a:ext cx="9717742" cy="646331"/>
          </a:xfrm>
          <a:prstGeom prst="rect">
            <a:avLst/>
          </a:prstGeom>
          <a:noFill/>
        </p:spPr>
        <p:txBody>
          <a:bodyPr wrap="square">
            <a:spAutoFit/>
          </a:bodyPr>
          <a:lstStyle/>
          <a:p>
            <a:pPr algn="ctr"/>
            <a:r>
              <a:rPr lang="hu-HU" dirty="0"/>
              <a:t> </a:t>
            </a:r>
          </a:p>
          <a:p>
            <a:pPr algn="ctr"/>
            <a:r>
              <a:rPr lang="hu-HU" dirty="0"/>
              <a:t>A LANDSAT műholdak hullámhossztartományai.</a:t>
            </a:r>
          </a:p>
        </p:txBody>
      </p:sp>
      <p:pic>
        <p:nvPicPr>
          <p:cNvPr id="2" name="Picture 1" descr="A graph of a graph showing different types of oil&#10;&#10;Description automatically generated with medium confidence">
            <a:extLst>
              <a:ext uri="{FF2B5EF4-FFF2-40B4-BE49-F238E27FC236}">
                <a16:creationId xmlns:a16="http://schemas.microsoft.com/office/drawing/2014/main" id="{E03A4690-5EC7-D76A-9CC9-DFDD5E4D48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640" y="1477838"/>
            <a:ext cx="10730720" cy="4752650"/>
          </a:xfrm>
          <a:prstGeom prst="rect">
            <a:avLst/>
          </a:prstGeom>
        </p:spPr>
      </p:pic>
    </p:spTree>
    <p:extLst>
      <p:ext uri="{BB962C8B-B14F-4D97-AF65-F5344CB8AC3E}">
        <p14:creationId xmlns:p14="http://schemas.microsoft.com/office/powerpoint/2010/main" val="45455353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82FA2-1D7F-BF35-F3FC-82A3A8AA78D0}"/>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BFA1B0A6-B77E-30F0-DCA1-F063AA034ECC}"/>
              </a:ext>
            </a:extLst>
          </p:cNvPr>
          <p:cNvSpPr txBox="1">
            <a:spLocks/>
          </p:cNvSpPr>
          <p:nvPr/>
        </p:nvSpPr>
        <p:spPr>
          <a:xfrm>
            <a:off x="932835" y="0"/>
            <a:ext cx="10543818"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Raszteres adatok előállítása</a:t>
            </a:r>
            <a:endParaRPr lang="en-US" altLang="en-US" b="1" dirty="0"/>
          </a:p>
        </p:txBody>
      </p:sp>
      <p:sp>
        <p:nvSpPr>
          <p:cNvPr id="2" name="Téglalap 3">
            <a:extLst>
              <a:ext uri="{FF2B5EF4-FFF2-40B4-BE49-F238E27FC236}">
                <a16:creationId xmlns:a16="http://schemas.microsoft.com/office/drawing/2014/main" id="{7280C6CF-A275-6A54-5BC4-80913DA4CA31}"/>
              </a:ext>
            </a:extLst>
          </p:cNvPr>
          <p:cNvSpPr>
            <a:spLocks noChangeArrowheads="1"/>
          </p:cNvSpPr>
          <p:nvPr/>
        </p:nvSpPr>
        <p:spPr bwMode="auto">
          <a:xfrm>
            <a:off x="224118" y="1314264"/>
            <a:ext cx="11719205" cy="1938992"/>
          </a:xfrm>
          <a:prstGeom prst="rect">
            <a:avLst/>
          </a:prstGeom>
          <a:noFill/>
          <a:ln w="9525">
            <a:noFill/>
            <a:miter lim="800000"/>
            <a:headEnd/>
            <a:tailEnd/>
          </a:ln>
        </p:spPr>
        <p:txBody>
          <a:bodyPr wrap="square">
            <a:spAutoFit/>
          </a:bodyPr>
          <a:lstStyle/>
          <a:p>
            <a:pPr marL="342900" indent="-342900" algn="just">
              <a:buFont typeface="Arial" panose="020B0604020202020204" pitchFamily="34" charset="0"/>
              <a:buChar char="•"/>
              <a:defRPr/>
            </a:pPr>
            <a:r>
              <a:rPr lang="hu-HU" sz="2400" dirty="0">
                <a:latin typeface="Calibri" pitchFamily="34" charset="0"/>
              </a:rPr>
              <a:t>Távérzékelés, fotogrammetria (műholdkép, légifénykép, fénykép) – műholdakról, műholdcsaládokról részletesen volt szó ’</a:t>
            </a:r>
            <a:r>
              <a:rPr lang="hu-HU" sz="2400" dirty="0" err="1">
                <a:latin typeface="Calibri" pitchFamily="34" charset="0"/>
              </a:rPr>
              <a:t>Geoinformatika</a:t>
            </a:r>
            <a:r>
              <a:rPr lang="hu-HU" sz="2400" dirty="0">
                <a:latin typeface="Calibri" pitchFamily="34" charset="0"/>
              </a:rPr>
              <a:t> 1.’ és ’Távérzékelés’ órákon;</a:t>
            </a:r>
          </a:p>
          <a:p>
            <a:pPr marL="342900" indent="-342900" algn="just">
              <a:buFont typeface="Arial" panose="020B0604020202020204" pitchFamily="34" charset="0"/>
              <a:buChar char="•"/>
              <a:defRPr/>
            </a:pPr>
            <a:r>
              <a:rPr lang="hu-HU" sz="2400" dirty="0">
                <a:latin typeface="Calibri" pitchFamily="34" charset="0"/>
              </a:rPr>
              <a:t>Szkennelés;</a:t>
            </a:r>
          </a:p>
          <a:p>
            <a:pPr marL="342900" indent="-342900" algn="just">
              <a:buFont typeface="Arial" panose="020B0604020202020204" pitchFamily="34" charset="0"/>
              <a:buChar char="•"/>
              <a:defRPr/>
            </a:pPr>
            <a:r>
              <a:rPr lang="hu-HU" sz="2400" dirty="0">
                <a:latin typeface="Calibri" pitchFamily="34" charset="0"/>
              </a:rPr>
              <a:t>Vektoros adatok konverziója;</a:t>
            </a:r>
          </a:p>
          <a:p>
            <a:pPr marL="342900" indent="-342900" algn="just">
              <a:buFont typeface="Arial" panose="020B0604020202020204" pitchFamily="34" charset="0"/>
              <a:buChar char="•"/>
              <a:defRPr/>
            </a:pPr>
            <a:r>
              <a:rPr lang="hu-HU" sz="2400" dirty="0">
                <a:latin typeface="Calibri" pitchFamily="34" charset="0"/>
              </a:rPr>
              <a:t>Diszkrét pontokban mért adatok interpolációjával.</a:t>
            </a:r>
          </a:p>
        </p:txBody>
      </p:sp>
    </p:spTree>
    <p:extLst>
      <p:ext uri="{BB962C8B-B14F-4D97-AF65-F5344CB8AC3E}">
        <p14:creationId xmlns:p14="http://schemas.microsoft.com/office/powerpoint/2010/main" val="416557734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82FA2-1D7F-BF35-F3FC-82A3A8AA78D0}"/>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BFA1B0A6-B77E-30F0-DCA1-F063AA034ECC}"/>
              </a:ext>
            </a:extLst>
          </p:cNvPr>
          <p:cNvSpPr txBox="1">
            <a:spLocks/>
          </p:cNvSpPr>
          <p:nvPr/>
        </p:nvSpPr>
        <p:spPr>
          <a:xfrm>
            <a:off x="195076" y="0"/>
            <a:ext cx="11777288" cy="1143000"/>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Szenzorok csoportosítása adatmennyiség alapján</a:t>
            </a:r>
            <a:endParaRPr lang="en-US" altLang="en-US" b="1" dirty="0"/>
          </a:p>
        </p:txBody>
      </p:sp>
      <p:sp>
        <p:nvSpPr>
          <p:cNvPr id="2" name="Téglalap 3">
            <a:extLst>
              <a:ext uri="{FF2B5EF4-FFF2-40B4-BE49-F238E27FC236}">
                <a16:creationId xmlns:a16="http://schemas.microsoft.com/office/drawing/2014/main" id="{7280C6CF-A275-6A54-5BC4-80913DA4CA31}"/>
              </a:ext>
            </a:extLst>
          </p:cNvPr>
          <p:cNvSpPr>
            <a:spLocks noChangeArrowheads="1"/>
          </p:cNvSpPr>
          <p:nvPr/>
        </p:nvSpPr>
        <p:spPr bwMode="auto">
          <a:xfrm>
            <a:off x="224118" y="1314264"/>
            <a:ext cx="11719205" cy="3416320"/>
          </a:xfrm>
          <a:prstGeom prst="rect">
            <a:avLst/>
          </a:prstGeom>
          <a:noFill/>
          <a:ln w="9525">
            <a:noFill/>
            <a:miter lim="800000"/>
            <a:headEnd/>
            <a:tailEnd/>
          </a:ln>
        </p:spPr>
        <p:txBody>
          <a:bodyPr wrap="square">
            <a:spAutoFit/>
          </a:bodyPr>
          <a:lstStyle/>
          <a:p>
            <a:pPr marL="342900" indent="-342900" algn="just">
              <a:buFont typeface="Arial" panose="020B0604020202020204" pitchFamily="34" charset="0"/>
              <a:buChar char="•"/>
              <a:defRPr/>
            </a:pPr>
            <a:r>
              <a:rPr lang="hu-HU" sz="2400" b="1" dirty="0">
                <a:latin typeface="Calibri" pitchFamily="34" charset="0"/>
              </a:rPr>
              <a:t>Pankromatikus</a:t>
            </a:r>
            <a:r>
              <a:rPr lang="hu-HU" sz="2400" dirty="0">
                <a:latin typeface="Calibri" pitchFamily="34" charset="0"/>
              </a:rPr>
              <a:t>: egy csatornás, jellemzően fekete-fehérben készül el a kép.</a:t>
            </a:r>
          </a:p>
          <a:p>
            <a:pPr marL="342900" indent="-342900" algn="just">
              <a:buFont typeface="Arial" panose="020B0604020202020204" pitchFamily="34" charset="0"/>
              <a:buChar char="•"/>
              <a:defRPr/>
            </a:pPr>
            <a:r>
              <a:rPr lang="hu-HU" sz="2400" b="1" dirty="0">
                <a:latin typeface="Calibri" pitchFamily="34" charset="0"/>
              </a:rPr>
              <a:t>Látható fény tartományában érzékelő eszközök</a:t>
            </a:r>
            <a:r>
              <a:rPr lang="hu-HU" sz="2400" dirty="0">
                <a:latin typeface="Calibri" pitchFamily="34" charset="0"/>
              </a:rPr>
              <a:t>: három csatornán rögzítik a képeket (RGB).</a:t>
            </a:r>
          </a:p>
          <a:p>
            <a:pPr marL="342900" indent="-342900" algn="just">
              <a:buFont typeface="Arial" panose="020B0604020202020204" pitchFamily="34" charset="0"/>
              <a:buChar char="•"/>
              <a:defRPr/>
            </a:pPr>
            <a:r>
              <a:rPr lang="hu-HU" sz="2400" b="1" dirty="0">
                <a:latin typeface="Calibri" pitchFamily="34" charset="0"/>
              </a:rPr>
              <a:t>Multispektrális</a:t>
            </a:r>
            <a:r>
              <a:rPr lang="hu-HU" sz="2400" dirty="0">
                <a:latin typeface="Calibri" pitchFamily="34" charset="0"/>
              </a:rPr>
              <a:t>: több csatornán érzékelünk, az elektromágneses spektrum több tartományában készülnek felvételek.</a:t>
            </a:r>
          </a:p>
          <a:p>
            <a:pPr marL="342900" indent="-342900" algn="just">
              <a:buFont typeface="Arial" panose="020B0604020202020204" pitchFamily="34" charset="0"/>
              <a:buChar char="•"/>
              <a:defRPr/>
            </a:pPr>
            <a:r>
              <a:rPr lang="hu-HU" sz="2400" b="1" dirty="0" err="1">
                <a:latin typeface="Calibri" pitchFamily="34" charset="0"/>
              </a:rPr>
              <a:t>Hiperspektrális</a:t>
            </a:r>
            <a:r>
              <a:rPr lang="hu-HU" sz="2400" dirty="0">
                <a:latin typeface="Calibri" pitchFamily="34" charset="0"/>
              </a:rPr>
              <a:t>: a felszínről több száz (csatornán) regisztrált képet gyűjtünk egymással érintkező, spektrális sávban, úgy, hogy minden pixel </a:t>
            </a:r>
            <a:r>
              <a:rPr lang="hu-HU" sz="2400" dirty="0" err="1">
                <a:latin typeface="Calibri" pitchFamily="34" charset="0"/>
              </a:rPr>
              <a:t>radiancia</a:t>
            </a:r>
            <a:r>
              <a:rPr lang="hu-HU" sz="2400" dirty="0">
                <a:latin typeface="Calibri" pitchFamily="34" charset="0"/>
              </a:rPr>
              <a:t> spektrumát tudjuk levezetni. (A raszteres képek minden egyes pixeléhez különböző csatornákon mért </a:t>
            </a:r>
            <a:r>
              <a:rPr lang="hu-HU" sz="2400" dirty="0" err="1">
                <a:latin typeface="Calibri" pitchFamily="34" charset="0"/>
              </a:rPr>
              <a:t>radiancia</a:t>
            </a:r>
            <a:r>
              <a:rPr lang="hu-HU" sz="2400" dirty="0">
                <a:latin typeface="Calibri" pitchFamily="34" charset="0"/>
              </a:rPr>
              <a:t> értéksorozat tartozik, amelyek folyamatos spektrális mintavételezést jelentenek).</a:t>
            </a:r>
          </a:p>
        </p:txBody>
      </p:sp>
    </p:spTree>
    <p:extLst>
      <p:ext uri="{BB962C8B-B14F-4D97-AF65-F5344CB8AC3E}">
        <p14:creationId xmlns:p14="http://schemas.microsoft.com/office/powerpoint/2010/main" val="186983694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82FA2-1D7F-BF35-F3FC-82A3A8AA78D0}"/>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BFA1B0A6-B77E-30F0-DCA1-F063AA034ECC}"/>
              </a:ext>
            </a:extLst>
          </p:cNvPr>
          <p:cNvSpPr txBox="1">
            <a:spLocks/>
          </p:cNvSpPr>
          <p:nvPr/>
        </p:nvSpPr>
        <p:spPr>
          <a:xfrm>
            <a:off x="195076" y="0"/>
            <a:ext cx="11777288"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Pixel, felbontás</a:t>
            </a:r>
            <a:endParaRPr lang="en-US" altLang="en-US" b="1" dirty="0"/>
          </a:p>
        </p:txBody>
      </p:sp>
      <p:sp>
        <p:nvSpPr>
          <p:cNvPr id="2" name="Téglalap 3">
            <a:extLst>
              <a:ext uri="{FF2B5EF4-FFF2-40B4-BE49-F238E27FC236}">
                <a16:creationId xmlns:a16="http://schemas.microsoft.com/office/drawing/2014/main" id="{7280C6CF-A275-6A54-5BC4-80913DA4CA31}"/>
              </a:ext>
            </a:extLst>
          </p:cNvPr>
          <p:cNvSpPr>
            <a:spLocks noChangeArrowheads="1"/>
          </p:cNvSpPr>
          <p:nvPr/>
        </p:nvSpPr>
        <p:spPr bwMode="auto">
          <a:xfrm>
            <a:off x="224118" y="1314264"/>
            <a:ext cx="11719205" cy="2308324"/>
          </a:xfrm>
          <a:prstGeom prst="rect">
            <a:avLst/>
          </a:prstGeom>
          <a:noFill/>
          <a:ln w="9525">
            <a:noFill/>
            <a:miter lim="800000"/>
            <a:headEnd/>
            <a:tailEnd/>
          </a:ln>
        </p:spPr>
        <p:txBody>
          <a:bodyPr wrap="square">
            <a:spAutoFit/>
          </a:bodyPr>
          <a:lstStyle/>
          <a:p>
            <a:pPr marL="342900" indent="-342900" algn="just">
              <a:buFont typeface="Arial" panose="020B0604020202020204" pitchFamily="34" charset="0"/>
              <a:buChar char="•"/>
              <a:defRPr/>
            </a:pPr>
            <a:r>
              <a:rPr lang="hu-HU" sz="2400" b="1" dirty="0">
                <a:latin typeface="Calibri" pitchFamily="34" charset="0"/>
              </a:rPr>
              <a:t>Pixel: </a:t>
            </a:r>
            <a:r>
              <a:rPr lang="hu-HU" sz="2400" dirty="0">
                <a:latin typeface="Calibri" pitchFamily="34" charset="0"/>
              </a:rPr>
              <a:t>A digitális kép legelemibb objektuma. Ez az a legkisebb (négyzetalakú) képpont, amit a digitális képalkotó eszköz létre tud hozni. A pixel optikai állapota homogén, azaz színe, fényereje ugyanaz.</a:t>
            </a:r>
          </a:p>
          <a:p>
            <a:pPr marL="342900" indent="-342900" algn="just">
              <a:buFont typeface="Arial" panose="020B0604020202020204" pitchFamily="34" charset="0"/>
              <a:buChar char="•"/>
              <a:defRPr/>
            </a:pPr>
            <a:endParaRPr lang="hu-HU" sz="2400" dirty="0">
              <a:latin typeface="Calibri" pitchFamily="34" charset="0"/>
            </a:endParaRPr>
          </a:p>
          <a:p>
            <a:pPr algn="just">
              <a:defRPr/>
            </a:pPr>
            <a:r>
              <a:rPr lang="hu-HU" sz="2400" b="1" dirty="0">
                <a:latin typeface="Calibri" pitchFamily="34" charset="0"/>
              </a:rPr>
              <a:t>Raszterpontok adattípusa</a:t>
            </a:r>
            <a:r>
              <a:rPr lang="hu-HU" sz="2400" dirty="0">
                <a:latin typeface="Calibri" pitchFamily="34" charset="0"/>
              </a:rPr>
              <a:t>: Lehet mennyiségi (pl. terepmagasság) vagy minőségi (pl. talajtípus).</a:t>
            </a:r>
          </a:p>
        </p:txBody>
      </p:sp>
    </p:spTree>
    <p:extLst>
      <p:ext uri="{BB962C8B-B14F-4D97-AF65-F5344CB8AC3E}">
        <p14:creationId xmlns:p14="http://schemas.microsoft.com/office/powerpoint/2010/main" val="202146111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82FA2-1D7F-BF35-F3FC-82A3A8AA78D0}"/>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BFA1B0A6-B77E-30F0-DCA1-F063AA034ECC}"/>
              </a:ext>
            </a:extLst>
          </p:cNvPr>
          <p:cNvSpPr txBox="1">
            <a:spLocks/>
          </p:cNvSpPr>
          <p:nvPr/>
        </p:nvSpPr>
        <p:spPr>
          <a:xfrm>
            <a:off x="195076" y="0"/>
            <a:ext cx="11777288"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Pixel, felbontás</a:t>
            </a:r>
            <a:endParaRPr lang="en-US" altLang="en-US" b="1" dirty="0"/>
          </a:p>
        </p:txBody>
      </p:sp>
      <p:sp>
        <p:nvSpPr>
          <p:cNvPr id="2" name="Téglalap 3">
            <a:extLst>
              <a:ext uri="{FF2B5EF4-FFF2-40B4-BE49-F238E27FC236}">
                <a16:creationId xmlns:a16="http://schemas.microsoft.com/office/drawing/2014/main" id="{7280C6CF-A275-6A54-5BC4-80913DA4CA31}"/>
              </a:ext>
            </a:extLst>
          </p:cNvPr>
          <p:cNvSpPr>
            <a:spLocks noChangeArrowheads="1"/>
          </p:cNvSpPr>
          <p:nvPr/>
        </p:nvSpPr>
        <p:spPr bwMode="auto">
          <a:xfrm>
            <a:off x="224118" y="1225689"/>
            <a:ext cx="11719205" cy="5632311"/>
          </a:xfrm>
          <a:prstGeom prst="rect">
            <a:avLst/>
          </a:prstGeom>
          <a:noFill/>
          <a:ln w="9525">
            <a:noFill/>
            <a:miter lim="800000"/>
            <a:headEnd/>
            <a:tailEnd/>
          </a:ln>
        </p:spPr>
        <p:txBody>
          <a:bodyPr wrap="square">
            <a:spAutoFit/>
          </a:bodyPr>
          <a:lstStyle/>
          <a:p>
            <a:pPr marL="342900" indent="-342900" algn="just">
              <a:buFont typeface="Arial" panose="020B0604020202020204" pitchFamily="34" charset="0"/>
              <a:buChar char="•"/>
              <a:defRPr/>
            </a:pPr>
            <a:r>
              <a:rPr lang="hu-HU" sz="2400" b="1" dirty="0">
                <a:latin typeface="Calibri" pitchFamily="34" charset="0"/>
              </a:rPr>
              <a:t>Geometriai (térbeli) felbontás: </a:t>
            </a:r>
            <a:r>
              <a:rPr lang="hu-HU" sz="2400" dirty="0">
                <a:latin typeface="Calibri" pitchFamily="34" charset="0"/>
              </a:rPr>
              <a:t>A kép és a valós terület méretei alapján a pixeleknek valós méretek, azaz kvázi-méretarány is megfeleltethető. Egy kép felbontása annál nagyobb, minél több pixelből áll egy valós területegység.</a:t>
            </a:r>
          </a:p>
          <a:p>
            <a:pPr marL="342900" indent="-342900" algn="just">
              <a:buFont typeface="Arial" panose="020B0604020202020204" pitchFamily="34" charset="0"/>
              <a:buChar char="•"/>
              <a:defRPr/>
            </a:pPr>
            <a:r>
              <a:rPr lang="hu-HU" sz="2400" b="1" dirty="0">
                <a:latin typeface="Calibri" pitchFamily="34" charset="0"/>
              </a:rPr>
              <a:t>Spektrális felbontás: </a:t>
            </a:r>
            <a:r>
              <a:rPr lang="hu-HU" sz="2400" dirty="0">
                <a:latin typeface="Calibri" pitchFamily="34" charset="0"/>
              </a:rPr>
              <a:t>A spektrális felbontás a sávok számát, valamint a sávok hullámhossz-tartományát jelenti a képen. Ez a spektrális információ felhasználható a képen található objektumok vagy konkrét jelenségek azonosítására. Minél nagyobb a spektrális felbontás, annál több sáv áll rendelkezésre a spektrális információk szolgáltatására, ami több információt jelent a képen található elemekről.</a:t>
            </a:r>
          </a:p>
          <a:p>
            <a:pPr marL="342900" indent="-342900" algn="just">
              <a:buFont typeface="Arial" panose="020B0604020202020204" pitchFamily="34" charset="0"/>
              <a:buChar char="•"/>
              <a:defRPr/>
            </a:pPr>
            <a:r>
              <a:rPr lang="hu-HU" sz="2400" b="1" dirty="0">
                <a:latin typeface="Calibri" pitchFamily="34" charset="0"/>
              </a:rPr>
              <a:t>Időbeli felbontás: </a:t>
            </a:r>
            <a:r>
              <a:rPr lang="hu-HU" sz="2400" dirty="0">
                <a:latin typeface="Calibri" pitchFamily="34" charset="0"/>
              </a:rPr>
              <a:t>Az időbeli felbontás arra utal, hogy mikor készült a kép, és milyen gyakran gyűjtötték a képet ugyanazon földrajzi területről. Ez magában foglalhatja a napszakot, a dátumot és a felvételek közötti időt. A gyűjtési konzisztencia lehetővé teszi az elemzők számára, hogy visszatekintsenek az időben, észleljék a változásokat, trendeket azonosítsanak, és előrejelzéseket tegyenek. Egy olyan érzékelő, amely hetente egyszer gyűjt adatokat, nagyobb időbeli felbontással rendelkezik, mint egy olyan érzékelő, amely havonta egyszer gyűjt adatokat.</a:t>
            </a:r>
          </a:p>
        </p:txBody>
      </p:sp>
    </p:spTree>
    <p:extLst>
      <p:ext uri="{BB962C8B-B14F-4D97-AF65-F5344CB8AC3E}">
        <p14:creationId xmlns:p14="http://schemas.microsoft.com/office/powerpoint/2010/main" val="109484772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82FA2-1D7F-BF35-F3FC-82A3A8AA78D0}"/>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BFA1B0A6-B77E-30F0-DCA1-F063AA034ECC}"/>
              </a:ext>
            </a:extLst>
          </p:cNvPr>
          <p:cNvSpPr txBox="1">
            <a:spLocks/>
          </p:cNvSpPr>
          <p:nvPr/>
        </p:nvSpPr>
        <p:spPr>
          <a:xfrm>
            <a:off x="195076" y="0"/>
            <a:ext cx="11777288"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Pixel, felbontás</a:t>
            </a:r>
            <a:endParaRPr lang="en-US" altLang="en-US" b="1" dirty="0"/>
          </a:p>
        </p:txBody>
      </p:sp>
      <p:pic>
        <p:nvPicPr>
          <p:cNvPr id="3" name="Picture 2" descr="A diagram of cell division&#10;&#10;Description automatically generated">
            <a:extLst>
              <a:ext uri="{FF2B5EF4-FFF2-40B4-BE49-F238E27FC236}">
                <a16:creationId xmlns:a16="http://schemas.microsoft.com/office/drawing/2014/main" id="{229CA0AA-4C82-58F6-7C0E-CD5700172D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8359" y="1588415"/>
            <a:ext cx="8690722" cy="4510728"/>
          </a:xfrm>
          <a:prstGeom prst="rect">
            <a:avLst/>
          </a:prstGeom>
        </p:spPr>
      </p:pic>
    </p:spTree>
    <p:extLst>
      <p:ext uri="{BB962C8B-B14F-4D97-AF65-F5344CB8AC3E}">
        <p14:creationId xmlns:p14="http://schemas.microsoft.com/office/powerpoint/2010/main" val="54585247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82FA2-1D7F-BF35-F3FC-82A3A8AA78D0}"/>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BFA1B0A6-B77E-30F0-DCA1-F063AA034ECC}"/>
              </a:ext>
            </a:extLst>
          </p:cNvPr>
          <p:cNvSpPr txBox="1">
            <a:spLocks/>
          </p:cNvSpPr>
          <p:nvPr/>
        </p:nvSpPr>
        <p:spPr>
          <a:xfrm>
            <a:off x="932835" y="0"/>
            <a:ext cx="10543818"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Pixel, felbontás</a:t>
            </a:r>
            <a:endParaRPr lang="en-US" altLang="en-US" b="1" dirty="0"/>
          </a:p>
        </p:txBody>
      </p:sp>
      <p:sp>
        <p:nvSpPr>
          <p:cNvPr id="2" name="Téglalap 3">
            <a:extLst>
              <a:ext uri="{FF2B5EF4-FFF2-40B4-BE49-F238E27FC236}">
                <a16:creationId xmlns:a16="http://schemas.microsoft.com/office/drawing/2014/main" id="{7280C6CF-A275-6A54-5BC4-80913DA4CA31}"/>
              </a:ext>
            </a:extLst>
          </p:cNvPr>
          <p:cNvSpPr>
            <a:spLocks noChangeArrowheads="1"/>
          </p:cNvSpPr>
          <p:nvPr/>
        </p:nvSpPr>
        <p:spPr bwMode="auto">
          <a:xfrm>
            <a:off x="224118" y="1314264"/>
            <a:ext cx="11719205" cy="1938992"/>
          </a:xfrm>
          <a:prstGeom prst="rect">
            <a:avLst/>
          </a:prstGeom>
          <a:noFill/>
          <a:ln w="9525">
            <a:noFill/>
            <a:miter lim="800000"/>
            <a:headEnd/>
            <a:tailEnd/>
          </a:ln>
        </p:spPr>
        <p:txBody>
          <a:bodyPr wrap="square">
            <a:spAutoFit/>
          </a:bodyPr>
          <a:lstStyle/>
          <a:p>
            <a:pPr algn="just">
              <a:defRPr/>
            </a:pPr>
            <a:r>
              <a:rPr lang="hu-HU" sz="2400" b="1" dirty="0">
                <a:latin typeface="Calibri" pitchFamily="34" charset="0"/>
              </a:rPr>
              <a:t>Színmélység (radiometrikus felbontás)</a:t>
            </a:r>
            <a:r>
              <a:rPr lang="hu-HU" sz="2400" dirty="0">
                <a:latin typeface="Calibri" pitchFamily="34" charset="0"/>
              </a:rPr>
              <a:t>: A színmélység (bitmélység, néha színfelbontás) utal az egyetlen képpont színét meghatározó bitek számára egy rasztergrafikus képen. A bitek száma az árnyalatok számát határozza meg: a 16 vagy több biten ábrázolt RGB szín több árnyalatot jelenít meg, így finomabbak lesznek a színátmenetek. A kezdeti 4-8 helyett már 24-32 bites ábrázolással dolgoznak a számítógépek.</a:t>
            </a:r>
          </a:p>
        </p:txBody>
      </p:sp>
      <p:pic>
        <p:nvPicPr>
          <p:cNvPr id="5" name="Picture 4" descr="A close-up of a graph&#10;&#10;Description automatically generated">
            <a:extLst>
              <a:ext uri="{FF2B5EF4-FFF2-40B4-BE49-F238E27FC236}">
                <a16:creationId xmlns:a16="http://schemas.microsoft.com/office/drawing/2014/main" id="{4A3222F4-B63D-5BAF-8314-FCC3DEA320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70294" y="3325906"/>
            <a:ext cx="3451411" cy="3451411"/>
          </a:xfrm>
          <a:prstGeom prst="rect">
            <a:avLst/>
          </a:prstGeom>
        </p:spPr>
      </p:pic>
    </p:spTree>
    <p:extLst>
      <p:ext uri="{BB962C8B-B14F-4D97-AF65-F5344CB8AC3E}">
        <p14:creationId xmlns:p14="http://schemas.microsoft.com/office/powerpoint/2010/main" val="360619583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82FA2-1D7F-BF35-F3FC-82A3A8AA78D0}"/>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BFA1B0A6-B77E-30F0-DCA1-F063AA034ECC}"/>
              </a:ext>
            </a:extLst>
          </p:cNvPr>
          <p:cNvSpPr txBox="1">
            <a:spLocks/>
          </p:cNvSpPr>
          <p:nvPr/>
        </p:nvSpPr>
        <p:spPr>
          <a:xfrm>
            <a:off x="932835" y="0"/>
            <a:ext cx="10543818"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Raszteres GIS és a színek</a:t>
            </a:r>
            <a:endParaRPr lang="en-US" altLang="en-US" b="1" dirty="0"/>
          </a:p>
        </p:txBody>
      </p:sp>
      <p:sp>
        <p:nvSpPr>
          <p:cNvPr id="2" name="Téglalap 3">
            <a:extLst>
              <a:ext uri="{FF2B5EF4-FFF2-40B4-BE49-F238E27FC236}">
                <a16:creationId xmlns:a16="http://schemas.microsoft.com/office/drawing/2014/main" id="{7280C6CF-A275-6A54-5BC4-80913DA4CA31}"/>
              </a:ext>
            </a:extLst>
          </p:cNvPr>
          <p:cNvSpPr>
            <a:spLocks noChangeArrowheads="1"/>
          </p:cNvSpPr>
          <p:nvPr/>
        </p:nvSpPr>
        <p:spPr bwMode="auto">
          <a:xfrm>
            <a:off x="224118" y="1314264"/>
            <a:ext cx="11719205" cy="1569660"/>
          </a:xfrm>
          <a:prstGeom prst="rect">
            <a:avLst/>
          </a:prstGeom>
          <a:noFill/>
          <a:ln w="9525">
            <a:noFill/>
            <a:miter lim="800000"/>
            <a:headEnd/>
            <a:tailEnd/>
          </a:ln>
        </p:spPr>
        <p:txBody>
          <a:bodyPr wrap="square">
            <a:spAutoFit/>
          </a:bodyPr>
          <a:lstStyle/>
          <a:p>
            <a:pPr algn="just">
              <a:defRPr/>
            </a:pPr>
            <a:r>
              <a:rPr lang="hu-HU" sz="2400" b="1" dirty="0">
                <a:latin typeface="Calibri" pitchFamily="34" charset="0"/>
              </a:rPr>
              <a:t>RGB színmodell: </a:t>
            </a:r>
            <a:r>
              <a:rPr lang="hu-HU" sz="2400" dirty="0">
                <a:latin typeface="Calibri" pitchFamily="34" charset="0"/>
              </a:rPr>
              <a:t>Összeadó színmodell, melyben a színeket a három komponens (vörös, zöld, kék) kompozíciójaként adjuk meg. 2</a:t>
            </a:r>
            <a:r>
              <a:rPr lang="hu-HU" sz="2400" baseline="30000" dirty="0">
                <a:latin typeface="Calibri" pitchFamily="34" charset="0"/>
              </a:rPr>
              <a:t>24</a:t>
            </a:r>
            <a:r>
              <a:rPr lang="hu-HU" sz="2400" dirty="0">
                <a:latin typeface="Calibri" pitchFamily="34" charset="0"/>
              </a:rPr>
              <a:t>-féle színárnyalat lehetséges, így alapszínenként 256 (2</a:t>
            </a:r>
            <a:r>
              <a:rPr lang="hu-HU" sz="2400" baseline="30000" dirty="0">
                <a:latin typeface="Calibri" pitchFamily="34" charset="0"/>
              </a:rPr>
              <a:t>8</a:t>
            </a:r>
            <a:r>
              <a:rPr lang="hu-HU" sz="2400" dirty="0">
                <a:latin typeface="Calibri" pitchFamily="34" charset="0"/>
              </a:rPr>
              <a:t>) intenzitásérték adható meg. A digitális megjelenítéshez (képernyőkön) ezt a színmodellt használjuk.</a:t>
            </a:r>
          </a:p>
        </p:txBody>
      </p:sp>
      <p:pic>
        <p:nvPicPr>
          <p:cNvPr id="3" name="Graphic 7">
            <a:extLst>
              <a:ext uri="{FF2B5EF4-FFF2-40B4-BE49-F238E27FC236}">
                <a16:creationId xmlns:a16="http://schemas.microsoft.com/office/drawing/2014/main" id="{FF82BB87-340E-9FF9-B95F-7B889FD4651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167127" y="3055188"/>
            <a:ext cx="9857745" cy="2762168"/>
          </a:xfrm>
          <a:prstGeom prst="rect">
            <a:avLst/>
          </a:prstGeom>
        </p:spPr>
      </p:pic>
    </p:spTree>
    <p:extLst>
      <p:ext uri="{BB962C8B-B14F-4D97-AF65-F5344CB8AC3E}">
        <p14:creationId xmlns:p14="http://schemas.microsoft.com/office/powerpoint/2010/main" val="3151408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a:extLst>
            <a:ext uri="{FF2B5EF4-FFF2-40B4-BE49-F238E27FC236}">
              <a16:creationId xmlns:a16="http://schemas.microsoft.com/office/drawing/2014/main" id="{6A06DF61-7A89-E7FF-49EC-5C3423AEB7D3}"/>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F7ADE81B-7896-99F6-C3B1-E17C39C5EEB8}"/>
              </a:ext>
            </a:extLst>
          </p:cNvPr>
          <p:cNvSpPr txBox="1">
            <a:spLocks/>
          </p:cNvSpPr>
          <p:nvPr/>
        </p:nvSpPr>
        <p:spPr>
          <a:xfrm>
            <a:off x="2089944" y="42864"/>
            <a:ext cx="8229600" cy="97631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solidFill>
                  <a:schemeClr val="bg1"/>
                </a:solidFill>
              </a:rPr>
              <a:t>Adatmodell</a:t>
            </a:r>
            <a:endParaRPr lang="en-US" altLang="en-US" b="1" dirty="0">
              <a:solidFill>
                <a:schemeClr val="bg1"/>
              </a:solidFill>
            </a:endParaRPr>
          </a:p>
        </p:txBody>
      </p:sp>
      <p:graphicFrame>
        <p:nvGraphicFramePr>
          <p:cNvPr id="158" name="Object 4">
            <a:extLst>
              <a:ext uri="{FF2B5EF4-FFF2-40B4-BE49-F238E27FC236}">
                <a16:creationId xmlns:a16="http://schemas.microsoft.com/office/drawing/2014/main" id="{F6E61281-D83A-5A69-A816-8B08F7316B11}"/>
              </a:ext>
            </a:extLst>
          </p:cNvPr>
          <p:cNvGraphicFramePr>
            <a:graphicFrameLocks noChangeAspect="1"/>
          </p:cNvGraphicFramePr>
          <p:nvPr>
            <p:extLst>
              <p:ext uri="{D42A27DB-BD31-4B8C-83A1-F6EECF244321}">
                <p14:modId xmlns:p14="http://schemas.microsoft.com/office/powerpoint/2010/main" val="3261741401"/>
              </p:ext>
            </p:extLst>
          </p:nvPr>
        </p:nvGraphicFramePr>
        <p:xfrm>
          <a:off x="1716088" y="1422400"/>
          <a:ext cx="3240087" cy="2252663"/>
        </p:xfrm>
        <a:graphic>
          <a:graphicData uri="http://schemas.openxmlformats.org/presentationml/2006/ole">
            <mc:AlternateContent xmlns:mc="http://schemas.openxmlformats.org/markup-compatibility/2006">
              <mc:Choice xmlns:v="urn:schemas-microsoft-com:vml" Requires="v">
                <p:oleObj spid="_x0000_s2050" name="Kép" r:id="rId3" imgW="2476500" imgH="1722120" progId="Word.Picture.8">
                  <p:embed/>
                </p:oleObj>
              </mc:Choice>
              <mc:Fallback>
                <p:oleObj name="Kép" r:id="rId3" imgW="2476500" imgH="1722120" progId="Word.Picture.8">
                  <p:embed/>
                  <p:pic>
                    <p:nvPicPr>
                      <p:cNvPr id="25604" name="Object 4">
                        <a:extLst>
                          <a:ext uri="{FF2B5EF4-FFF2-40B4-BE49-F238E27FC236}">
                            <a16:creationId xmlns:a16="http://schemas.microsoft.com/office/drawing/2014/main" id="{ABB6ADA3-6636-A76E-C7E5-8DE40B2A56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6088" y="1422400"/>
                        <a:ext cx="3240087" cy="2252663"/>
                      </a:xfrm>
                      <a:prstGeom prst="rect">
                        <a:avLst/>
                      </a:prstGeom>
                      <a:noFill/>
                      <a:ln w="9525">
                        <a:solidFill>
                          <a:sysClr val="windowText" lastClr="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9" name="Object 5">
            <a:extLst>
              <a:ext uri="{FF2B5EF4-FFF2-40B4-BE49-F238E27FC236}">
                <a16:creationId xmlns:a16="http://schemas.microsoft.com/office/drawing/2014/main" id="{3D4EF52A-0510-178A-2DFE-E63323B894CF}"/>
              </a:ext>
            </a:extLst>
          </p:cNvPr>
          <p:cNvGraphicFramePr>
            <a:graphicFrameLocks noChangeAspect="1"/>
          </p:cNvGraphicFramePr>
          <p:nvPr>
            <p:extLst>
              <p:ext uri="{D42A27DB-BD31-4B8C-83A1-F6EECF244321}">
                <p14:modId xmlns:p14="http://schemas.microsoft.com/office/powerpoint/2010/main" val="3757090116"/>
              </p:ext>
            </p:extLst>
          </p:nvPr>
        </p:nvGraphicFramePr>
        <p:xfrm>
          <a:off x="1476375" y="4946650"/>
          <a:ext cx="2293938" cy="1562100"/>
        </p:xfrm>
        <a:graphic>
          <a:graphicData uri="http://schemas.openxmlformats.org/presentationml/2006/ole">
            <mc:AlternateContent xmlns:mc="http://schemas.openxmlformats.org/markup-compatibility/2006">
              <mc:Choice xmlns:v="urn:schemas-microsoft-com:vml" Requires="v">
                <p:oleObj spid="_x0000_s2051" name="Kép" r:id="rId5" imgW="2293620" imgH="1562100" progId="Word.Picture.8">
                  <p:embed/>
                </p:oleObj>
              </mc:Choice>
              <mc:Fallback>
                <p:oleObj name="Kép" r:id="rId5" imgW="2293620" imgH="1562100" progId="Word.Picture.8">
                  <p:embed/>
                  <p:pic>
                    <p:nvPicPr>
                      <p:cNvPr id="25605" name="Object 5">
                        <a:extLst>
                          <a:ext uri="{FF2B5EF4-FFF2-40B4-BE49-F238E27FC236}">
                            <a16:creationId xmlns:a16="http://schemas.microsoft.com/office/drawing/2014/main" id="{0BD44D28-F5AF-DDBD-5C01-561C51C8E2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6375" y="4946650"/>
                        <a:ext cx="2293938" cy="1562100"/>
                      </a:xfrm>
                      <a:prstGeom prst="rect">
                        <a:avLst/>
                      </a:prstGeom>
                      <a:noFill/>
                      <a:ln w="9525">
                        <a:solidFill>
                          <a:sysClr val="windowText" lastClr="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0" name="Text Box 6">
            <a:extLst>
              <a:ext uri="{FF2B5EF4-FFF2-40B4-BE49-F238E27FC236}">
                <a16:creationId xmlns:a16="http://schemas.microsoft.com/office/drawing/2014/main" id="{1B55C2FB-6FBC-3D9A-C5DE-265F3D7627C0}"/>
              </a:ext>
            </a:extLst>
          </p:cNvPr>
          <p:cNvSpPr txBox="1">
            <a:spLocks noChangeArrowheads="1"/>
          </p:cNvSpPr>
          <p:nvPr/>
        </p:nvSpPr>
        <p:spPr bwMode="auto">
          <a:xfrm>
            <a:off x="1498600" y="3917950"/>
            <a:ext cx="165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hu-HU" altLang="hu-HU" sz="2400" b="1" i="0" u="none" strike="noStrike" kern="0" cap="none" spc="0" normalizeH="0" baseline="0" noProof="0" dirty="0">
                <a:ln>
                  <a:noFill/>
                </a:ln>
                <a:solidFill>
                  <a:schemeClr val="bg1"/>
                </a:solidFill>
                <a:effectLst/>
                <a:uLnTx/>
                <a:uFillTx/>
                <a:latin typeface="Calibri" panose="020F0502020204030204" pitchFamily="34" charset="0"/>
              </a:rPr>
              <a:t>Absztrakció</a:t>
            </a:r>
          </a:p>
        </p:txBody>
      </p:sp>
      <p:graphicFrame>
        <p:nvGraphicFramePr>
          <p:cNvPr id="161" name="Object 7">
            <a:extLst>
              <a:ext uri="{FF2B5EF4-FFF2-40B4-BE49-F238E27FC236}">
                <a16:creationId xmlns:a16="http://schemas.microsoft.com/office/drawing/2014/main" id="{E2E4CC19-80A2-DED9-B610-04B2D0202D47}"/>
              </a:ext>
            </a:extLst>
          </p:cNvPr>
          <p:cNvGraphicFramePr>
            <a:graphicFrameLocks noChangeAspect="1"/>
          </p:cNvGraphicFramePr>
          <p:nvPr>
            <p:extLst>
              <p:ext uri="{D42A27DB-BD31-4B8C-83A1-F6EECF244321}">
                <p14:modId xmlns:p14="http://schemas.microsoft.com/office/powerpoint/2010/main" val="1501198295"/>
              </p:ext>
            </p:extLst>
          </p:nvPr>
        </p:nvGraphicFramePr>
        <p:xfrm>
          <a:off x="3990975" y="4946650"/>
          <a:ext cx="2309813" cy="1587500"/>
        </p:xfrm>
        <a:graphic>
          <a:graphicData uri="http://schemas.openxmlformats.org/presentationml/2006/ole">
            <mc:AlternateContent xmlns:mc="http://schemas.openxmlformats.org/markup-compatibility/2006">
              <mc:Choice xmlns:v="urn:schemas-microsoft-com:vml" Requires="v">
                <p:oleObj spid="_x0000_s2052" name="Dokumentum" r:id="rId7" imgW="2308860" imgH="1587500" progId="Word.Document.8">
                  <p:embed/>
                </p:oleObj>
              </mc:Choice>
              <mc:Fallback>
                <p:oleObj name="Dokumentum" r:id="rId7" imgW="2308860" imgH="1587500" progId="Word.Document.8">
                  <p:embed/>
                  <p:pic>
                    <p:nvPicPr>
                      <p:cNvPr id="25607" name="Object 7">
                        <a:extLst>
                          <a:ext uri="{FF2B5EF4-FFF2-40B4-BE49-F238E27FC236}">
                            <a16:creationId xmlns:a16="http://schemas.microsoft.com/office/drawing/2014/main" id="{EFE91FFC-C627-35DF-68C2-2775428ECA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90975" y="4946650"/>
                        <a:ext cx="2309813"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2" name="Text Box 8">
            <a:extLst>
              <a:ext uri="{FF2B5EF4-FFF2-40B4-BE49-F238E27FC236}">
                <a16:creationId xmlns:a16="http://schemas.microsoft.com/office/drawing/2014/main" id="{4D49AEF0-3773-D144-4D8C-8B526B91BCD2}"/>
              </a:ext>
            </a:extLst>
          </p:cNvPr>
          <p:cNvSpPr txBox="1">
            <a:spLocks noChangeArrowheads="1"/>
          </p:cNvSpPr>
          <p:nvPr/>
        </p:nvSpPr>
        <p:spPr bwMode="auto">
          <a:xfrm>
            <a:off x="1571625" y="990600"/>
            <a:ext cx="1533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hu-HU" altLang="hu-HU" sz="2400" b="1" i="0" u="none" strike="noStrike" kern="0" cap="none" spc="0" normalizeH="0" baseline="0" noProof="0" dirty="0">
                <a:ln>
                  <a:noFill/>
                </a:ln>
                <a:solidFill>
                  <a:schemeClr val="bg1"/>
                </a:solidFill>
                <a:effectLst/>
                <a:uLnTx/>
                <a:uFillTx/>
                <a:latin typeface="Calibri" panose="020F0502020204030204" pitchFamily="34" charset="0"/>
              </a:rPr>
              <a:t>Valós világ</a:t>
            </a:r>
          </a:p>
        </p:txBody>
      </p:sp>
      <p:sp>
        <p:nvSpPr>
          <p:cNvPr id="163" name="Text Box 9">
            <a:extLst>
              <a:ext uri="{FF2B5EF4-FFF2-40B4-BE49-F238E27FC236}">
                <a16:creationId xmlns:a16="http://schemas.microsoft.com/office/drawing/2014/main" id="{4A535E5D-90DB-6E05-1948-3BF08ECD41AA}"/>
              </a:ext>
            </a:extLst>
          </p:cNvPr>
          <p:cNvSpPr txBox="1">
            <a:spLocks noChangeArrowheads="1"/>
          </p:cNvSpPr>
          <p:nvPr/>
        </p:nvSpPr>
        <p:spPr bwMode="auto">
          <a:xfrm>
            <a:off x="1498600" y="4265613"/>
            <a:ext cx="23510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hu-HU" altLang="hu-HU" sz="2000" b="0" i="0" u="none" strike="noStrike" kern="0" cap="none" spc="0" normalizeH="0" baseline="0" noProof="0">
                <a:ln>
                  <a:noFill/>
                </a:ln>
                <a:solidFill>
                  <a:schemeClr val="bg1"/>
                </a:solidFill>
                <a:effectLst/>
                <a:uLnTx/>
                <a:uFillTx/>
                <a:latin typeface="Calibri" panose="020F0502020204030204" pitchFamily="34" charset="0"/>
              </a:rPr>
              <a:t>Lehetséges modellek</a:t>
            </a:r>
          </a:p>
        </p:txBody>
      </p:sp>
      <p:sp>
        <p:nvSpPr>
          <p:cNvPr id="164" name="AutoShape 10">
            <a:extLst>
              <a:ext uri="{FF2B5EF4-FFF2-40B4-BE49-F238E27FC236}">
                <a16:creationId xmlns:a16="http://schemas.microsoft.com/office/drawing/2014/main" id="{3755B2AB-BAF3-4910-00A1-50A241577AB0}"/>
              </a:ext>
            </a:extLst>
          </p:cNvPr>
          <p:cNvSpPr>
            <a:spLocks noChangeArrowheads="1"/>
          </p:cNvSpPr>
          <p:nvPr/>
        </p:nvSpPr>
        <p:spPr bwMode="auto">
          <a:xfrm>
            <a:off x="3875088" y="3798888"/>
            <a:ext cx="381000" cy="935037"/>
          </a:xfrm>
          <a:prstGeom prst="downArrow">
            <a:avLst>
              <a:gd name="adj1" fmla="val 50000"/>
              <a:gd name="adj2" fmla="val 61354"/>
            </a:avLst>
          </a:prstGeom>
          <a:solidFill>
            <a:srgbClr val="006600"/>
          </a:solidFill>
          <a:ln w="9525">
            <a:solidFill>
              <a:sysClr val="windowText" lastClr="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hu-HU" altLang="hu-HU" sz="2400" b="0" i="0" u="none" strike="noStrike" kern="0" cap="none" spc="0" normalizeH="0" baseline="0" noProof="0">
              <a:ln>
                <a:noFill/>
              </a:ln>
              <a:solidFill>
                <a:prstClr val="black"/>
              </a:solidFill>
              <a:effectLst/>
              <a:uLnTx/>
              <a:uFillTx/>
              <a:latin typeface="Times New Roman" panose="02020603050405020304" pitchFamily="18" charset="0"/>
            </a:endParaRPr>
          </a:p>
        </p:txBody>
      </p:sp>
      <p:sp>
        <p:nvSpPr>
          <p:cNvPr id="165" name="Text Box 11">
            <a:extLst>
              <a:ext uri="{FF2B5EF4-FFF2-40B4-BE49-F238E27FC236}">
                <a16:creationId xmlns:a16="http://schemas.microsoft.com/office/drawing/2014/main" id="{A4771D94-404E-7A41-130E-E828102BB6F3}"/>
              </a:ext>
            </a:extLst>
          </p:cNvPr>
          <p:cNvSpPr txBox="1">
            <a:spLocks noChangeArrowheads="1"/>
          </p:cNvSpPr>
          <p:nvPr/>
        </p:nvSpPr>
        <p:spPr bwMode="auto">
          <a:xfrm>
            <a:off x="6467475" y="4806950"/>
            <a:ext cx="165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hu-HU" altLang="hu-HU" sz="2000" b="0" i="0" u="none" strike="noStrike" kern="0" cap="none" spc="0" normalizeH="0" baseline="0" noProof="0">
                <a:ln>
                  <a:noFill/>
                </a:ln>
                <a:solidFill>
                  <a:schemeClr val="bg1"/>
                </a:solidFill>
                <a:effectLst/>
                <a:uLnTx/>
                <a:uFillTx/>
                <a:latin typeface="Calibri" panose="020F0502020204030204" pitchFamily="34" charset="0"/>
              </a:rPr>
              <a:t>Modell </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hu-HU" altLang="hu-HU" sz="2000" b="0" i="0" u="none" strike="noStrike" kern="0" cap="none" spc="0" normalizeH="0" baseline="0" noProof="0">
                <a:ln>
                  <a:noFill/>
                </a:ln>
                <a:solidFill>
                  <a:schemeClr val="bg1"/>
                </a:solidFill>
                <a:effectLst/>
                <a:uLnTx/>
                <a:uFillTx/>
                <a:latin typeface="Calibri" panose="020F0502020204030204" pitchFamily="34" charset="0"/>
              </a:rPr>
              <a:t>megvalósítása</a:t>
            </a:r>
          </a:p>
        </p:txBody>
      </p:sp>
      <p:sp>
        <p:nvSpPr>
          <p:cNvPr id="166" name="AutoShape 12">
            <a:extLst>
              <a:ext uri="{FF2B5EF4-FFF2-40B4-BE49-F238E27FC236}">
                <a16:creationId xmlns:a16="http://schemas.microsoft.com/office/drawing/2014/main" id="{AE5A5972-05EA-A2D5-8CB6-C1295E48BD29}"/>
              </a:ext>
            </a:extLst>
          </p:cNvPr>
          <p:cNvSpPr>
            <a:spLocks noChangeArrowheads="1"/>
          </p:cNvSpPr>
          <p:nvPr/>
        </p:nvSpPr>
        <p:spPr bwMode="auto">
          <a:xfrm>
            <a:off x="6827838" y="5670550"/>
            <a:ext cx="1079500" cy="333375"/>
          </a:xfrm>
          <a:prstGeom prst="rightArrow">
            <a:avLst>
              <a:gd name="adj1" fmla="val 50000"/>
              <a:gd name="adj2" fmla="val 80952"/>
            </a:avLst>
          </a:prstGeom>
          <a:solidFill>
            <a:srgbClr val="006600"/>
          </a:solidFill>
          <a:ln w="9525">
            <a:solidFill>
              <a:sysClr val="windowText" lastClr="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hu-HU" altLang="hu-HU" sz="2400" b="0" i="0" u="none" strike="noStrike" kern="0" cap="none" spc="0" normalizeH="0" baseline="0" noProof="0">
              <a:ln>
                <a:noFill/>
              </a:ln>
              <a:solidFill>
                <a:prstClr val="black"/>
              </a:solidFill>
              <a:effectLst/>
              <a:uLnTx/>
              <a:uFillTx/>
              <a:latin typeface="Times New Roman" panose="02020603050405020304" pitchFamily="18" charset="0"/>
            </a:endParaRPr>
          </a:p>
        </p:txBody>
      </p:sp>
      <p:graphicFrame>
        <p:nvGraphicFramePr>
          <p:cNvPr id="167" name="Object 13">
            <a:extLst>
              <a:ext uri="{FF2B5EF4-FFF2-40B4-BE49-F238E27FC236}">
                <a16:creationId xmlns:a16="http://schemas.microsoft.com/office/drawing/2014/main" id="{14BC0160-6DB7-DD1C-3B68-50E148210DAD}"/>
              </a:ext>
            </a:extLst>
          </p:cNvPr>
          <p:cNvGraphicFramePr>
            <a:graphicFrameLocks noChangeAspect="1"/>
          </p:cNvGraphicFramePr>
          <p:nvPr>
            <p:extLst>
              <p:ext uri="{D42A27DB-BD31-4B8C-83A1-F6EECF244321}">
                <p14:modId xmlns:p14="http://schemas.microsoft.com/office/powerpoint/2010/main" val="429859097"/>
              </p:ext>
            </p:extLst>
          </p:nvPr>
        </p:nvGraphicFramePr>
        <p:xfrm>
          <a:off x="8340725" y="4733925"/>
          <a:ext cx="2051050" cy="1782763"/>
        </p:xfrm>
        <a:graphic>
          <a:graphicData uri="http://schemas.openxmlformats.org/presentationml/2006/ole">
            <mc:AlternateContent xmlns:mc="http://schemas.openxmlformats.org/markup-compatibility/2006">
              <mc:Choice xmlns:v="urn:schemas-microsoft-com:vml" Requires="v">
                <p:oleObj spid="_x0000_s2053" name="Dokumentum" r:id="rId9" imgW="2484120" imgH="2159000" progId="Word.Document.8">
                  <p:embed/>
                </p:oleObj>
              </mc:Choice>
              <mc:Fallback>
                <p:oleObj name="Dokumentum" r:id="rId9" imgW="2484120" imgH="2159000" progId="Word.Document.8">
                  <p:embed/>
                  <p:pic>
                    <p:nvPicPr>
                      <p:cNvPr id="25613" name="Object 13">
                        <a:extLst>
                          <a:ext uri="{FF2B5EF4-FFF2-40B4-BE49-F238E27FC236}">
                            <a16:creationId xmlns:a16="http://schemas.microsoft.com/office/drawing/2014/main" id="{41F9000D-AD77-4F0A-020B-02127B62FEF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40725" y="4733925"/>
                        <a:ext cx="2051050" cy="178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8" name="Text Box 14">
            <a:extLst>
              <a:ext uri="{FF2B5EF4-FFF2-40B4-BE49-F238E27FC236}">
                <a16:creationId xmlns:a16="http://schemas.microsoft.com/office/drawing/2014/main" id="{7CCF3D9F-72D6-6BEF-CDA0-BADDF9BDB8DB}"/>
              </a:ext>
            </a:extLst>
          </p:cNvPr>
          <p:cNvSpPr txBox="1">
            <a:spLocks noChangeArrowheads="1"/>
          </p:cNvSpPr>
          <p:nvPr/>
        </p:nvSpPr>
        <p:spPr bwMode="auto">
          <a:xfrm>
            <a:off x="8340725" y="3883025"/>
            <a:ext cx="18430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hu-HU" altLang="hu-HU" sz="2000" b="0" i="0" u="none" strike="noStrike" kern="0" cap="none" spc="0" normalizeH="0" baseline="0" noProof="0">
                <a:ln>
                  <a:noFill/>
                </a:ln>
                <a:solidFill>
                  <a:schemeClr val="bg1"/>
                </a:solidFill>
                <a:effectLst/>
                <a:uLnTx/>
                <a:uFillTx/>
                <a:latin typeface="Calibri" panose="020F0502020204030204" pitchFamily="34" charset="0"/>
              </a:rPr>
              <a:t>Rétegek </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hu-HU" altLang="hu-HU" sz="2000" b="0" i="0" u="none" strike="noStrike" kern="0" cap="none" spc="0" normalizeH="0" baseline="0" noProof="0">
                <a:ln>
                  <a:noFill/>
                </a:ln>
                <a:solidFill>
                  <a:schemeClr val="bg1"/>
                </a:solidFill>
                <a:effectLst/>
                <a:uLnTx/>
                <a:uFillTx/>
                <a:latin typeface="Calibri" panose="020F0502020204030204" pitchFamily="34" charset="0"/>
              </a:rPr>
              <a:t>(adatcsoportok)</a:t>
            </a:r>
          </a:p>
        </p:txBody>
      </p:sp>
      <p:sp>
        <p:nvSpPr>
          <p:cNvPr id="169" name="Text Box 15">
            <a:extLst>
              <a:ext uri="{FF2B5EF4-FFF2-40B4-BE49-F238E27FC236}">
                <a16:creationId xmlns:a16="http://schemas.microsoft.com/office/drawing/2014/main" id="{5FAA6654-7DDC-7F79-ACB9-91CA17898136}"/>
              </a:ext>
            </a:extLst>
          </p:cNvPr>
          <p:cNvSpPr txBox="1">
            <a:spLocks noChangeArrowheads="1"/>
          </p:cNvSpPr>
          <p:nvPr/>
        </p:nvSpPr>
        <p:spPr bwMode="auto">
          <a:xfrm>
            <a:off x="8267700" y="1350963"/>
            <a:ext cx="1460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hu-HU" altLang="hu-HU" sz="2000" b="0" i="0" u="none" strike="noStrike" kern="0" cap="none" spc="0" normalizeH="0" baseline="0" noProof="0">
                <a:ln>
                  <a:noFill/>
                </a:ln>
                <a:solidFill>
                  <a:schemeClr val="bg1"/>
                </a:solidFill>
                <a:effectLst/>
                <a:uLnTx/>
                <a:uFillTx/>
                <a:latin typeface="Calibri" panose="020F0502020204030204" pitchFamily="34" charset="0"/>
              </a:rPr>
              <a:t>Objektumok</a:t>
            </a:r>
          </a:p>
        </p:txBody>
      </p:sp>
      <p:grpSp>
        <p:nvGrpSpPr>
          <p:cNvPr id="170" name="Group 16">
            <a:extLst>
              <a:ext uri="{FF2B5EF4-FFF2-40B4-BE49-F238E27FC236}">
                <a16:creationId xmlns:a16="http://schemas.microsoft.com/office/drawing/2014/main" id="{8396FB85-E97F-C711-AF4D-F5A5B8E5986E}"/>
              </a:ext>
            </a:extLst>
          </p:cNvPr>
          <p:cNvGrpSpPr>
            <a:grpSpLocks/>
          </p:cNvGrpSpPr>
          <p:nvPr/>
        </p:nvGrpSpPr>
        <p:grpSpPr bwMode="auto">
          <a:xfrm>
            <a:off x="8412163" y="2286000"/>
            <a:ext cx="1746250" cy="685800"/>
            <a:chOff x="4368" y="1159"/>
            <a:chExt cx="1100" cy="432"/>
          </a:xfrm>
        </p:grpSpPr>
        <p:sp>
          <p:nvSpPr>
            <p:cNvPr id="171" name="Line 17">
              <a:extLst>
                <a:ext uri="{FF2B5EF4-FFF2-40B4-BE49-F238E27FC236}">
                  <a16:creationId xmlns:a16="http://schemas.microsoft.com/office/drawing/2014/main" id="{C888EC1C-5B2E-3582-227D-7A0D91734FF0}"/>
                </a:ext>
              </a:extLst>
            </p:cNvPr>
            <p:cNvSpPr>
              <a:spLocks noChangeShapeType="1"/>
            </p:cNvSpPr>
            <p:nvPr/>
          </p:nvSpPr>
          <p:spPr bwMode="auto">
            <a:xfrm>
              <a:off x="4368" y="1200"/>
              <a:ext cx="624"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hu-HU" sz="2400" b="0" i="0" u="none" strike="noStrike" kern="0" cap="none" spc="0" normalizeH="0" baseline="0" noProof="0">
                <a:ln>
                  <a:noFill/>
                </a:ln>
                <a:solidFill>
                  <a:prstClr val="black"/>
                </a:solidFill>
                <a:effectLst/>
                <a:uLnTx/>
                <a:uFillTx/>
                <a:latin typeface="Times New Roman" panose="02020603050405020304" pitchFamily="18" charset="0"/>
              </a:endParaRPr>
            </a:p>
          </p:txBody>
        </p:sp>
        <p:sp>
          <p:nvSpPr>
            <p:cNvPr id="172" name="Line 18">
              <a:extLst>
                <a:ext uri="{FF2B5EF4-FFF2-40B4-BE49-F238E27FC236}">
                  <a16:creationId xmlns:a16="http://schemas.microsoft.com/office/drawing/2014/main" id="{9B8B7BFA-F512-B321-5382-A920D0DDC2BC}"/>
                </a:ext>
              </a:extLst>
            </p:cNvPr>
            <p:cNvSpPr>
              <a:spLocks noChangeShapeType="1"/>
            </p:cNvSpPr>
            <p:nvPr/>
          </p:nvSpPr>
          <p:spPr bwMode="auto">
            <a:xfrm>
              <a:off x="4368" y="1296"/>
              <a:ext cx="624"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hu-HU" sz="2400" b="0" i="0" u="none" strike="noStrike" kern="0" cap="none" spc="0" normalizeH="0" baseline="0" noProof="0">
                <a:ln>
                  <a:noFill/>
                </a:ln>
                <a:solidFill>
                  <a:prstClr val="black"/>
                </a:solidFill>
                <a:effectLst/>
                <a:uLnTx/>
                <a:uFillTx/>
                <a:latin typeface="Times New Roman" panose="02020603050405020304" pitchFamily="18" charset="0"/>
              </a:endParaRPr>
            </a:p>
          </p:txBody>
        </p:sp>
        <p:sp>
          <p:nvSpPr>
            <p:cNvPr id="173" name="Line 19">
              <a:extLst>
                <a:ext uri="{FF2B5EF4-FFF2-40B4-BE49-F238E27FC236}">
                  <a16:creationId xmlns:a16="http://schemas.microsoft.com/office/drawing/2014/main" id="{7A3155EB-0636-20E9-F0C2-E5FE93B02522}"/>
                </a:ext>
              </a:extLst>
            </p:cNvPr>
            <p:cNvSpPr>
              <a:spLocks noChangeShapeType="1"/>
            </p:cNvSpPr>
            <p:nvPr/>
          </p:nvSpPr>
          <p:spPr bwMode="auto">
            <a:xfrm>
              <a:off x="4368" y="1248"/>
              <a:ext cx="624" cy="0"/>
            </a:xfrm>
            <a:prstGeom prst="line">
              <a:avLst/>
            </a:prstGeom>
            <a:noFill/>
            <a:ln w="9525">
              <a:solidFill>
                <a:sysClr val="windowText" lastClr="000000"/>
              </a:solidFill>
              <a:prstDash val="dash"/>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hu-HU" sz="2400" b="0" i="0" u="none" strike="noStrike" kern="0" cap="none" spc="0" normalizeH="0" baseline="0" noProof="0">
                <a:ln>
                  <a:noFill/>
                </a:ln>
                <a:solidFill>
                  <a:prstClr val="black"/>
                </a:solidFill>
                <a:effectLst/>
                <a:uLnTx/>
                <a:uFillTx/>
                <a:latin typeface="Times New Roman" panose="02020603050405020304" pitchFamily="18" charset="0"/>
              </a:endParaRPr>
            </a:p>
          </p:txBody>
        </p:sp>
        <p:sp>
          <p:nvSpPr>
            <p:cNvPr id="174" name="Rectangle 20">
              <a:extLst>
                <a:ext uri="{FF2B5EF4-FFF2-40B4-BE49-F238E27FC236}">
                  <a16:creationId xmlns:a16="http://schemas.microsoft.com/office/drawing/2014/main" id="{92F8ECE3-B318-76A0-E6D6-82D299929AB0}"/>
                </a:ext>
              </a:extLst>
            </p:cNvPr>
            <p:cNvSpPr>
              <a:spLocks noChangeArrowheads="1"/>
            </p:cNvSpPr>
            <p:nvPr/>
          </p:nvSpPr>
          <p:spPr bwMode="auto">
            <a:xfrm>
              <a:off x="4368" y="1440"/>
              <a:ext cx="288" cy="144"/>
            </a:xfrm>
            <a:prstGeom prst="rect">
              <a:avLst/>
            </a:prstGeom>
            <a:solidFill>
              <a:srgbClr val="99CC00"/>
            </a:solidFill>
            <a:ln w="9525">
              <a:solidFill>
                <a:sysClr val="windowText" lastClr="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hu-HU" altLang="hu-HU" sz="1400" b="0" i="0" u="none" strike="noStrike" kern="0" cap="none" spc="0" normalizeH="0" baseline="0" noProof="0">
                  <a:ln>
                    <a:noFill/>
                  </a:ln>
                  <a:solidFill>
                    <a:prstClr val="black"/>
                  </a:solidFill>
                  <a:effectLst/>
                  <a:uLnTx/>
                  <a:uFillTx/>
                  <a:latin typeface="Times New Roman" panose="02020603050405020304" pitchFamily="18" charset="0"/>
                </a:rPr>
                <a:t>12</a:t>
              </a:r>
            </a:p>
          </p:txBody>
        </p:sp>
        <p:sp>
          <p:nvSpPr>
            <p:cNvPr id="175" name="Text Box 21">
              <a:extLst>
                <a:ext uri="{FF2B5EF4-FFF2-40B4-BE49-F238E27FC236}">
                  <a16:creationId xmlns:a16="http://schemas.microsoft.com/office/drawing/2014/main" id="{0C2652E4-319F-B039-FA9B-DC37905E3A75}"/>
                </a:ext>
              </a:extLst>
            </p:cNvPr>
            <p:cNvSpPr txBox="1">
              <a:spLocks noChangeArrowheads="1"/>
            </p:cNvSpPr>
            <p:nvPr/>
          </p:nvSpPr>
          <p:spPr bwMode="auto">
            <a:xfrm>
              <a:off x="5078" y="1159"/>
              <a:ext cx="20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hu-HU" altLang="hu-HU" sz="1400" b="0" i="0" u="none" strike="noStrike" kern="0" cap="none" spc="0" normalizeH="0" baseline="0" noProof="0">
                  <a:ln>
                    <a:noFill/>
                  </a:ln>
                  <a:solidFill>
                    <a:prstClr val="black"/>
                  </a:solidFill>
                  <a:effectLst/>
                  <a:uLnTx/>
                  <a:uFillTx/>
                  <a:latin typeface="Times New Roman" panose="02020603050405020304" pitchFamily="18" charset="0"/>
                </a:rPr>
                <a:t>út</a:t>
              </a:r>
            </a:p>
          </p:txBody>
        </p:sp>
        <p:sp>
          <p:nvSpPr>
            <p:cNvPr id="176" name="Text Box 22">
              <a:extLst>
                <a:ext uri="{FF2B5EF4-FFF2-40B4-BE49-F238E27FC236}">
                  <a16:creationId xmlns:a16="http://schemas.microsoft.com/office/drawing/2014/main" id="{693902B1-B3CA-90CB-8D0F-FAFC893D5F77}"/>
                </a:ext>
              </a:extLst>
            </p:cNvPr>
            <p:cNvSpPr txBox="1">
              <a:spLocks noChangeArrowheads="1"/>
            </p:cNvSpPr>
            <p:nvPr/>
          </p:nvSpPr>
          <p:spPr bwMode="auto">
            <a:xfrm>
              <a:off x="5078" y="1399"/>
              <a:ext cx="39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hu-HU" altLang="hu-HU" sz="1400" b="0" i="0" u="none" strike="noStrike" kern="0" cap="none" spc="0" normalizeH="0" baseline="0" noProof="0">
                  <a:ln>
                    <a:noFill/>
                  </a:ln>
                  <a:solidFill>
                    <a:prstClr val="black"/>
                  </a:solidFill>
                  <a:effectLst/>
                  <a:uLnTx/>
                  <a:uFillTx/>
                  <a:latin typeface="Times New Roman" panose="02020603050405020304" pitchFamily="18" charset="0"/>
                </a:rPr>
                <a:t>épület</a:t>
              </a:r>
            </a:p>
          </p:txBody>
        </p:sp>
      </p:grpSp>
      <p:grpSp>
        <p:nvGrpSpPr>
          <p:cNvPr id="177" name="Group 23">
            <a:extLst>
              <a:ext uri="{FF2B5EF4-FFF2-40B4-BE49-F238E27FC236}">
                <a16:creationId xmlns:a16="http://schemas.microsoft.com/office/drawing/2014/main" id="{C4F47F08-EB3D-99BF-F88E-8E11FBA66927}"/>
              </a:ext>
            </a:extLst>
          </p:cNvPr>
          <p:cNvGrpSpPr>
            <a:grpSpLocks/>
          </p:cNvGrpSpPr>
          <p:nvPr/>
        </p:nvGrpSpPr>
        <p:grpSpPr bwMode="auto">
          <a:xfrm>
            <a:off x="5459413" y="1925638"/>
            <a:ext cx="1905000" cy="1371600"/>
            <a:chOff x="2928" y="1104"/>
            <a:chExt cx="1200" cy="864"/>
          </a:xfrm>
        </p:grpSpPr>
        <p:grpSp>
          <p:nvGrpSpPr>
            <p:cNvPr id="178" name="Group 24">
              <a:extLst>
                <a:ext uri="{FF2B5EF4-FFF2-40B4-BE49-F238E27FC236}">
                  <a16:creationId xmlns:a16="http://schemas.microsoft.com/office/drawing/2014/main" id="{7B3D2B53-7935-8E2D-4009-069F56F47A08}"/>
                </a:ext>
              </a:extLst>
            </p:cNvPr>
            <p:cNvGrpSpPr>
              <a:grpSpLocks/>
            </p:cNvGrpSpPr>
            <p:nvPr/>
          </p:nvGrpSpPr>
          <p:grpSpPr bwMode="auto">
            <a:xfrm>
              <a:off x="2928" y="1104"/>
              <a:ext cx="1008" cy="672"/>
              <a:chOff x="3120" y="1296"/>
              <a:chExt cx="1008" cy="672"/>
            </a:xfrm>
          </p:grpSpPr>
          <p:sp>
            <p:nvSpPr>
              <p:cNvPr id="197" name="Rectangle 25">
                <a:extLst>
                  <a:ext uri="{FF2B5EF4-FFF2-40B4-BE49-F238E27FC236}">
                    <a16:creationId xmlns:a16="http://schemas.microsoft.com/office/drawing/2014/main" id="{2B88D4B3-BA53-01DF-8DE4-4337A5E068AF}"/>
                  </a:ext>
                </a:extLst>
              </p:cNvPr>
              <p:cNvSpPr>
                <a:spLocks noChangeArrowheads="1"/>
              </p:cNvSpPr>
              <p:nvPr/>
            </p:nvSpPr>
            <p:spPr bwMode="auto">
              <a:xfrm>
                <a:off x="3120" y="1296"/>
                <a:ext cx="1008" cy="672"/>
              </a:xfrm>
              <a:prstGeom prst="rect">
                <a:avLst/>
              </a:prstGeom>
              <a:solidFill>
                <a:sysClr val="window" lastClr="FFFFFF"/>
              </a:solidFill>
              <a:ln w="9525">
                <a:solidFill>
                  <a:sysClr val="windowText" lastClr="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hu-HU" altLang="hu-HU" sz="2400" b="0" i="0" u="none" strike="noStrike" kern="0" cap="none" spc="0" normalizeH="0" baseline="0" noProof="0">
                  <a:ln>
                    <a:noFill/>
                  </a:ln>
                  <a:solidFill>
                    <a:prstClr val="black"/>
                  </a:solidFill>
                  <a:effectLst/>
                  <a:uLnTx/>
                  <a:uFillTx/>
                  <a:latin typeface="Times New Roman" panose="02020603050405020304" pitchFamily="18" charset="0"/>
                </a:endParaRPr>
              </a:p>
            </p:txBody>
          </p:sp>
          <p:sp>
            <p:nvSpPr>
              <p:cNvPr id="198" name="Line 26">
                <a:extLst>
                  <a:ext uri="{FF2B5EF4-FFF2-40B4-BE49-F238E27FC236}">
                    <a16:creationId xmlns:a16="http://schemas.microsoft.com/office/drawing/2014/main" id="{40F0EE7D-6A1F-7F3A-5B0C-30C9D722558E}"/>
                  </a:ext>
                </a:extLst>
              </p:cNvPr>
              <p:cNvSpPr>
                <a:spLocks noChangeShapeType="1"/>
              </p:cNvSpPr>
              <p:nvPr/>
            </p:nvSpPr>
            <p:spPr bwMode="auto">
              <a:xfrm>
                <a:off x="3312" y="1296"/>
                <a:ext cx="0" cy="67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hu-HU" sz="2400" b="0" i="0" u="none" strike="noStrike" kern="0" cap="none" spc="0" normalizeH="0" baseline="0" noProof="0">
                  <a:ln>
                    <a:noFill/>
                  </a:ln>
                  <a:solidFill>
                    <a:prstClr val="black"/>
                  </a:solidFill>
                  <a:effectLst/>
                  <a:uLnTx/>
                  <a:uFillTx/>
                  <a:latin typeface="Times New Roman" panose="02020603050405020304" pitchFamily="18" charset="0"/>
                </a:endParaRPr>
              </a:p>
            </p:txBody>
          </p:sp>
          <p:sp>
            <p:nvSpPr>
              <p:cNvPr id="199" name="Line 27">
                <a:extLst>
                  <a:ext uri="{FF2B5EF4-FFF2-40B4-BE49-F238E27FC236}">
                    <a16:creationId xmlns:a16="http://schemas.microsoft.com/office/drawing/2014/main" id="{35E69597-FF00-B5EC-D644-0A994A2CDCB4}"/>
                  </a:ext>
                </a:extLst>
              </p:cNvPr>
              <p:cNvSpPr>
                <a:spLocks noChangeShapeType="1"/>
              </p:cNvSpPr>
              <p:nvPr/>
            </p:nvSpPr>
            <p:spPr bwMode="auto">
              <a:xfrm>
                <a:off x="3648" y="1296"/>
                <a:ext cx="0" cy="67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hu-HU" sz="2400" b="0" i="0" u="none" strike="noStrike" kern="0" cap="none" spc="0" normalizeH="0" baseline="0" noProof="0">
                  <a:ln>
                    <a:noFill/>
                  </a:ln>
                  <a:solidFill>
                    <a:prstClr val="black"/>
                  </a:solidFill>
                  <a:effectLst/>
                  <a:uLnTx/>
                  <a:uFillTx/>
                  <a:latin typeface="Times New Roman" panose="02020603050405020304" pitchFamily="18" charset="0"/>
                </a:endParaRPr>
              </a:p>
            </p:txBody>
          </p:sp>
          <p:sp>
            <p:nvSpPr>
              <p:cNvPr id="200" name="Line 28">
                <a:extLst>
                  <a:ext uri="{FF2B5EF4-FFF2-40B4-BE49-F238E27FC236}">
                    <a16:creationId xmlns:a16="http://schemas.microsoft.com/office/drawing/2014/main" id="{3625CEB8-5311-941A-F84F-3812DA712A86}"/>
                  </a:ext>
                </a:extLst>
              </p:cNvPr>
              <p:cNvSpPr>
                <a:spLocks noChangeShapeType="1"/>
              </p:cNvSpPr>
              <p:nvPr/>
            </p:nvSpPr>
            <p:spPr bwMode="auto">
              <a:xfrm>
                <a:off x="3936" y="1296"/>
                <a:ext cx="0" cy="67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hu-HU" sz="2400" b="0" i="0" u="none" strike="noStrike" kern="0" cap="none" spc="0" normalizeH="0" baseline="0" noProof="0">
                  <a:ln>
                    <a:noFill/>
                  </a:ln>
                  <a:solidFill>
                    <a:prstClr val="black"/>
                  </a:solidFill>
                  <a:effectLst/>
                  <a:uLnTx/>
                  <a:uFillTx/>
                  <a:latin typeface="Times New Roman" panose="02020603050405020304" pitchFamily="18" charset="0"/>
                </a:endParaRPr>
              </a:p>
            </p:txBody>
          </p:sp>
          <p:sp>
            <p:nvSpPr>
              <p:cNvPr id="201" name="Line 29">
                <a:extLst>
                  <a:ext uri="{FF2B5EF4-FFF2-40B4-BE49-F238E27FC236}">
                    <a16:creationId xmlns:a16="http://schemas.microsoft.com/office/drawing/2014/main" id="{A7761EF9-B9D4-4871-4712-A9CACC5BB4BA}"/>
                  </a:ext>
                </a:extLst>
              </p:cNvPr>
              <p:cNvSpPr>
                <a:spLocks noChangeShapeType="1"/>
              </p:cNvSpPr>
              <p:nvPr/>
            </p:nvSpPr>
            <p:spPr bwMode="auto">
              <a:xfrm>
                <a:off x="3120" y="1440"/>
                <a:ext cx="1008"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hu-HU" sz="2400" b="0" i="0" u="none" strike="noStrike" kern="0" cap="none" spc="0" normalizeH="0" baseline="0" noProof="0">
                  <a:ln>
                    <a:noFill/>
                  </a:ln>
                  <a:solidFill>
                    <a:prstClr val="black"/>
                  </a:solidFill>
                  <a:effectLst/>
                  <a:uLnTx/>
                  <a:uFillTx/>
                  <a:latin typeface="Times New Roman" panose="02020603050405020304" pitchFamily="18" charset="0"/>
                </a:endParaRPr>
              </a:p>
            </p:txBody>
          </p:sp>
          <p:sp>
            <p:nvSpPr>
              <p:cNvPr id="202" name="Line 30">
                <a:extLst>
                  <a:ext uri="{FF2B5EF4-FFF2-40B4-BE49-F238E27FC236}">
                    <a16:creationId xmlns:a16="http://schemas.microsoft.com/office/drawing/2014/main" id="{6D1DD56F-6BD9-80F3-058C-81F4F4746D27}"/>
                  </a:ext>
                </a:extLst>
              </p:cNvPr>
              <p:cNvSpPr>
                <a:spLocks noChangeShapeType="1"/>
              </p:cNvSpPr>
              <p:nvPr/>
            </p:nvSpPr>
            <p:spPr bwMode="auto">
              <a:xfrm>
                <a:off x="3120" y="1584"/>
                <a:ext cx="1008"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hu-HU" sz="2400" b="0" i="0" u="none" strike="noStrike" kern="0" cap="none" spc="0" normalizeH="0" baseline="0" noProof="0">
                  <a:ln>
                    <a:noFill/>
                  </a:ln>
                  <a:solidFill>
                    <a:prstClr val="black"/>
                  </a:solidFill>
                  <a:effectLst/>
                  <a:uLnTx/>
                  <a:uFillTx/>
                  <a:latin typeface="Times New Roman" panose="02020603050405020304" pitchFamily="18" charset="0"/>
                </a:endParaRPr>
              </a:p>
            </p:txBody>
          </p:sp>
          <p:sp>
            <p:nvSpPr>
              <p:cNvPr id="203" name="Line 31">
                <a:extLst>
                  <a:ext uri="{FF2B5EF4-FFF2-40B4-BE49-F238E27FC236}">
                    <a16:creationId xmlns:a16="http://schemas.microsoft.com/office/drawing/2014/main" id="{F02D5284-7085-4E18-C48A-0B7FDB088CC3}"/>
                  </a:ext>
                </a:extLst>
              </p:cNvPr>
              <p:cNvSpPr>
                <a:spLocks noChangeShapeType="1"/>
              </p:cNvSpPr>
              <p:nvPr/>
            </p:nvSpPr>
            <p:spPr bwMode="auto">
              <a:xfrm>
                <a:off x="3120" y="1728"/>
                <a:ext cx="1008"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hu-HU" sz="2400" b="0" i="0" u="none" strike="noStrike" kern="0" cap="none" spc="0" normalizeH="0" baseline="0" noProof="0">
                  <a:ln>
                    <a:noFill/>
                  </a:ln>
                  <a:solidFill>
                    <a:prstClr val="black"/>
                  </a:solidFill>
                  <a:effectLst/>
                  <a:uLnTx/>
                  <a:uFillTx/>
                  <a:latin typeface="Times New Roman" panose="02020603050405020304" pitchFamily="18" charset="0"/>
                </a:endParaRPr>
              </a:p>
            </p:txBody>
          </p:sp>
          <p:sp>
            <p:nvSpPr>
              <p:cNvPr id="204" name="Line 32">
                <a:extLst>
                  <a:ext uri="{FF2B5EF4-FFF2-40B4-BE49-F238E27FC236}">
                    <a16:creationId xmlns:a16="http://schemas.microsoft.com/office/drawing/2014/main" id="{22B4B613-C286-4824-0971-F9F7E89120B8}"/>
                  </a:ext>
                </a:extLst>
              </p:cNvPr>
              <p:cNvSpPr>
                <a:spLocks noChangeShapeType="1"/>
              </p:cNvSpPr>
              <p:nvPr/>
            </p:nvSpPr>
            <p:spPr bwMode="auto">
              <a:xfrm>
                <a:off x="3120" y="1872"/>
                <a:ext cx="1008"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hu-HU" sz="2400" b="0" i="0" u="none" strike="noStrike" kern="0" cap="none" spc="0" normalizeH="0" baseline="0" noProof="0">
                  <a:ln>
                    <a:noFill/>
                  </a:ln>
                  <a:solidFill>
                    <a:prstClr val="black"/>
                  </a:solidFill>
                  <a:effectLst/>
                  <a:uLnTx/>
                  <a:uFillTx/>
                  <a:latin typeface="Times New Roman" panose="02020603050405020304" pitchFamily="18" charset="0"/>
                </a:endParaRPr>
              </a:p>
            </p:txBody>
          </p:sp>
        </p:grpSp>
        <p:grpSp>
          <p:nvGrpSpPr>
            <p:cNvPr id="179" name="Group 33">
              <a:extLst>
                <a:ext uri="{FF2B5EF4-FFF2-40B4-BE49-F238E27FC236}">
                  <a16:creationId xmlns:a16="http://schemas.microsoft.com/office/drawing/2014/main" id="{18F2F92E-9776-177D-60DD-C01B7EE42542}"/>
                </a:ext>
              </a:extLst>
            </p:cNvPr>
            <p:cNvGrpSpPr>
              <a:grpSpLocks/>
            </p:cNvGrpSpPr>
            <p:nvPr/>
          </p:nvGrpSpPr>
          <p:grpSpPr bwMode="auto">
            <a:xfrm>
              <a:off x="3024" y="1200"/>
              <a:ext cx="1008" cy="672"/>
              <a:chOff x="3120" y="1296"/>
              <a:chExt cx="1008" cy="672"/>
            </a:xfrm>
          </p:grpSpPr>
          <p:sp>
            <p:nvSpPr>
              <p:cNvPr id="189" name="Rectangle 34">
                <a:extLst>
                  <a:ext uri="{FF2B5EF4-FFF2-40B4-BE49-F238E27FC236}">
                    <a16:creationId xmlns:a16="http://schemas.microsoft.com/office/drawing/2014/main" id="{6CFC2196-2CB0-E31A-14D1-54207E3BDD96}"/>
                  </a:ext>
                </a:extLst>
              </p:cNvPr>
              <p:cNvSpPr>
                <a:spLocks noChangeArrowheads="1"/>
              </p:cNvSpPr>
              <p:nvPr/>
            </p:nvSpPr>
            <p:spPr bwMode="auto">
              <a:xfrm>
                <a:off x="3120" y="1296"/>
                <a:ext cx="1008" cy="672"/>
              </a:xfrm>
              <a:prstGeom prst="rect">
                <a:avLst/>
              </a:prstGeom>
              <a:solidFill>
                <a:sysClr val="window" lastClr="FFFFFF"/>
              </a:solidFill>
              <a:ln w="9525">
                <a:solidFill>
                  <a:sysClr val="windowText" lastClr="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hu-HU" altLang="hu-HU" sz="2400" b="0" i="0" u="none" strike="noStrike" kern="0" cap="none" spc="0" normalizeH="0" baseline="0" noProof="0">
                  <a:ln>
                    <a:noFill/>
                  </a:ln>
                  <a:solidFill>
                    <a:prstClr val="black"/>
                  </a:solidFill>
                  <a:effectLst/>
                  <a:uLnTx/>
                  <a:uFillTx/>
                  <a:latin typeface="Times New Roman" panose="02020603050405020304" pitchFamily="18" charset="0"/>
                </a:endParaRPr>
              </a:p>
            </p:txBody>
          </p:sp>
          <p:sp>
            <p:nvSpPr>
              <p:cNvPr id="190" name="Line 35">
                <a:extLst>
                  <a:ext uri="{FF2B5EF4-FFF2-40B4-BE49-F238E27FC236}">
                    <a16:creationId xmlns:a16="http://schemas.microsoft.com/office/drawing/2014/main" id="{A86D491C-2FE8-3B3C-35D2-BC4B74B7833B}"/>
                  </a:ext>
                </a:extLst>
              </p:cNvPr>
              <p:cNvSpPr>
                <a:spLocks noChangeShapeType="1"/>
              </p:cNvSpPr>
              <p:nvPr/>
            </p:nvSpPr>
            <p:spPr bwMode="auto">
              <a:xfrm>
                <a:off x="3312" y="1296"/>
                <a:ext cx="0" cy="67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hu-HU" sz="2400" b="0" i="0" u="none" strike="noStrike" kern="0" cap="none" spc="0" normalizeH="0" baseline="0" noProof="0">
                  <a:ln>
                    <a:noFill/>
                  </a:ln>
                  <a:solidFill>
                    <a:prstClr val="black"/>
                  </a:solidFill>
                  <a:effectLst/>
                  <a:uLnTx/>
                  <a:uFillTx/>
                  <a:latin typeface="Times New Roman" panose="02020603050405020304" pitchFamily="18" charset="0"/>
                </a:endParaRPr>
              </a:p>
            </p:txBody>
          </p:sp>
          <p:sp>
            <p:nvSpPr>
              <p:cNvPr id="191" name="Line 36">
                <a:extLst>
                  <a:ext uri="{FF2B5EF4-FFF2-40B4-BE49-F238E27FC236}">
                    <a16:creationId xmlns:a16="http://schemas.microsoft.com/office/drawing/2014/main" id="{3BE69CA6-22A2-1EE5-F098-D6B8CC3B6141}"/>
                  </a:ext>
                </a:extLst>
              </p:cNvPr>
              <p:cNvSpPr>
                <a:spLocks noChangeShapeType="1"/>
              </p:cNvSpPr>
              <p:nvPr/>
            </p:nvSpPr>
            <p:spPr bwMode="auto">
              <a:xfrm>
                <a:off x="3648" y="1296"/>
                <a:ext cx="0" cy="67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hu-HU" sz="2400" b="0" i="0" u="none" strike="noStrike" kern="0" cap="none" spc="0" normalizeH="0" baseline="0" noProof="0">
                  <a:ln>
                    <a:noFill/>
                  </a:ln>
                  <a:solidFill>
                    <a:prstClr val="black"/>
                  </a:solidFill>
                  <a:effectLst/>
                  <a:uLnTx/>
                  <a:uFillTx/>
                  <a:latin typeface="Times New Roman" panose="02020603050405020304" pitchFamily="18" charset="0"/>
                </a:endParaRPr>
              </a:p>
            </p:txBody>
          </p:sp>
          <p:sp>
            <p:nvSpPr>
              <p:cNvPr id="192" name="Line 37">
                <a:extLst>
                  <a:ext uri="{FF2B5EF4-FFF2-40B4-BE49-F238E27FC236}">
                    <a16:creationId xmlns:a16="http://schemas.microsoft.com/office/drawing/2014/main" id="{33B55B22-8F8A-D42E-B6AE-A8214145A397}"/>
                  </a:ext>
                </a:extLst>
              </p:cNvPr>
              <p:cNvSpPr>
                <a:spLocks noChangeShapeType="1"/>
              </p:cNvSpPr>
              <p:nvPr/>
            </p:nvSpPr>
            <p:spPr bwMode="auto">
              <a:xfrm>
                <a:off x="3936" y="1296"/>
                <a:ext cx="0" cy="67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hu-HU" sz="2400" b="0" i="0" u="none" strike="noStrike" kern="0" cap="none" spc="0" normalizeH="0" baseline="0" noProof="0">
                  <a:ln>
                    <a:noFill/>
                  </a:ln>
                  <a:solidFill>
                    <a:prstClr val="black"/>
                  </a:solidFill>
                  <a:effectLst/>
                  <a:uLnTx/>
                  <a:uFillTx/>
                  <a:latin typeface="Times New Roman" panose="02020603050405020304" pitchFamily="18" charset="0"/>
                </a:endParaRPr>
              </a:p>
            </p:txBody>
          </p:sp>
          <p:sp>
            <p:nvSpPr>
              <p:cNvPr id="193" name="Line 38">
                <a:extLst>
                  <a:ext uri="{FF2B5EF4-FFF2-40B4-BE49-F238E27FC236}">
                    <a16:creationId xmlns:a16="http://schemas.microsoft.com/office/drawing/2014/main" id="{628115FC-E9AB-F89A-6609-928C3B14E87D}"/>
                  </a:ext>
                </a:extLst>
              </p:cNvPr>
              <p:cNvSpPr>
                <a:spLocks noChangeShapeType="1"/>
              </p:cNvSpPr>
              <p:nvPr/>
            </p:nvSpPr>
            <p:spPr bwMode="auto">
              <a:xfrm>
                <a:off x="3120" y="1440"/>
                <a:ext cx="1008"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hu-HU" sz="2400" b="0" i="0" u="none" strike="noStrike" kern="0" cap="none" spc="0" normalizeH="0" baseline="0" noProof="0">
                  <a:ln>
                    <a:noFill/>
                  </a:ln>
                  <a:solidFill>
                    <a:prstClr val="black"/>
                  </a:solidFill>
                  <a:effectLst/>
                  <a:uLnTx/>
                  <a:uFillTx/>
                  <a:latin typeface="Times New Roman" panose="02020603050405020304" pitchFamily="18" charset="0"/>
                </a:endParaRPr>
              </a:p>
            </p:txBody>
          </p:sp>
          <p:sp>
            <p:nvSpPr>
              <p:cNvPr id="194" name="Line 39">
                <a:extLst>
                  <a:ext uri="{FF2B5EF4-FFF2-40B4-BE49-F238E27FC236}">
                    <a16:creationId xmlns:a16="http://schemas.microsoft.com/office/drawing/2014/main" id="{EEA79FCE-D38E-5B88-5CE6-341C35359DF3}"/>
                  </a:ext>
                </a:extLst>
              </p:cNvPr>
              <p:cNvSpPr>
                <a:spLocks noChangeShapeType="1"/>
              </p:cNvSpPr>
              <p:nvPr/>
            </p:nvSpPr>
            <p:spPr bwMode="auto">
              <a:xfrm>
                <a:off x="3120" y="1584"/>
                <a:ext cx="1008"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hu-HU" sz="2400" b="0" i="0" u="none" strike="noStrike" kern="0" cap="none" spc="0" normalizeH="0" baseline="0" noProof="0">
                  <a:ln>
                    <a:noFill/>
                  </a:ln>
                  <a:solidFill>
                    <a:prstClr val="black"/>
                  </a:solidFill>
                  <a:effectLst/>
                  <a:uLnTx/>
                  <a:uFillTx/>
                  <a:latin typeface="Times New Roman" panose="02020603050405020304" pitchFamily="18" charset="0"/>
                </a:endParaRPr>
              </a:p>
            </p:txBody>
          </p:sp>
          <p:sp>
            <p:nvSpPr>
              <p:cNvPr id="195" name="Line 40">
                <a:extLst>
                  <a:ext uri="{FF2B5EF4-FFF2-40B4-BE49-F238E27FC236}">
                    <a16:creationId xmlns:a16="http://schemas.microsoft.com/office/drawing/2014/main" id="{6FD44AD9-B540-7B58-4636-98DEA099FCF5}"/>
                  </a:ext>
                </a:extLst>
              </p:cNvPr>
              <p:cNvSpPr>
                <a:spLocks noChangeShapeType="1"/>
              </p:cNvSpPr>
              <p:nvPr/>
            </p:nvSpPr>
            <p:spPr bwMode="auto">
              <a:xfrm>
                <a:off x="3120" y="1728"/>
                <a:ext cx="1008"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hu-HU" sz="2400" b="0" i="0" u="none" strike="noStrike" kern="0" cap="none" spc="0" normalizeH="0" baseline="0" noProof="0">
                  <a:ln>
                    <a:noFill/>
                  </a:ln>
                  <a:solidFill>
                    <a:prstClr val="black"/>
                  </a:solidFill>
                  <a:effectLst/>
                  <a:uLnTx/>
                  <a:uFillTx/>
                  <a:latin typeface="Times New Roman" panose="02020603050405020304" pitchFamily="18" charset="0"/>
                </a:endParaRPr>
              </a:p>
            </p:txBody>
          </p:sp>
          <p:sp>
            <p:nvSpPr>
              <p:cNvPr id="196" name="Line 41">
                <a:extLst>
                  <a:ext uri="{FF2B5EF4-FFF2-40B4-BE49-F238E27FC236}">
                    <a16:creationId xmlns:a16="http://schemas.microsoft.com/office/drawing/2014/main" id="{EFA75135-6DA7-41CC-9C1B-9EFBA9456781}"/>
                  </a:ext>
                </a:extLst>
              </p:cNvPr>
              <p:cNvSpPr>
                <a:spLocks noChangeShapeType="1"/>
              </p:cNvSpPr>
              <p:nvPr/>
            </p:nvSpPr>
            <p:spPr bwMode="auto">
              <a:xfrm>
                <a:off x="3120" y="1872"/>
                <a:ext cx="1008"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hu-HU" sz="2400" b="0" i="0" u="none" strike="noStrike" kern="0" cap="none" spc="0" normalizeH="0" baseline="0" noProof="0">
                  <a:ln>
                    <a:noFill/>
                  </a:ln>
                  <a:solidFill>
                    <a:prstClr val="black"/>
                  </a:solidFill>
                  <a:effectLst/>
                  <a:uLnTx/>
                  <a:uFillTx/>
                  <a:latin typeface="Times New Roman" panose="02020603050405020304" pitchFamily="18" charset="0"/>
                </a:endParaRPr>
              </a:p>
            </p:txBody>
          </p:sp>
        </p:grpSp>
        <p:grpSp>
          <p:nvGrpSpPr>
            <p:cNvPr id="180" name="Group 42">
              <a:extLst>
                <a:ext uri="{FF2B5EF4-FFF2-40B4-BE49-F238E27FC236}">
                  <a16:creationId xmlns:a16="http://schemas.microsoft.com/office/drawing/2014/main" id="{199D6BA9-1EAE-BD8D-B8BF-6485A690638D}"/>
                </a:ext>
              </a:extLst>
            </p:cNvPr>
            <p:cNvGrpSpPr>
              <a:grpSpLocks/>
            </p:cNvGrpSpPr>
            <p:nvPr/>
          </p:nvGrpSpPr>
          <p:grpSpPr bwMode="auto">
            <a:xfrm>
              <a:off x="3120" y="1296"/>
              <a:ext cx="1008" cy="672"/>
              <a:chOff x="3120" y="1296"/>
              <a:chExt cx="1008" cy="672"/>
            </a:xfrm>
          </p:grpSpPr>
          <p:sp>
            <p:nvSpPr>
              <p:cNvPr id="181" name="Rectangle 43">
                <a:extLst>
                  <a:ext uri="{FF2B5EF4-FFF2-40B4-BE49-F238E27FC236}">
                    <a16:creationId xmlns:a16="http://schemas.microsoft.com/office/drawing/2014/main" id="{E0F729EF-C68F-B0A0-0B60-54F2DAF732D2}"/>
                  </a:ext>
                </a:extLst>
              </p:cNvPr>
              <p:cNvSpPr>
                <a:spLocks noChangeArrowheads="1"/>
              </p:cNvSpPr>
              <p:nvPr/>
            </p:nvSpPr>
            <p:spPr bwMode="auto">
              <a:xfrm>
                <a:off x="3120" y="1296"/>
                <a:ext cx="1008" cy="672"/>
              </a:xfrm>
              <a:prstGeom prst="rect">
                <a:avLst/>
              </a:prstGeom>
              <a:solidFill>
                <a:sysClr val="window" lastClr="FFFFFF"/>
              </a:solidFill>
              <a:ln w="9525">
                <a:solidFill>
                  <a:sysClr val="windowText" lastClr="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hu-HU" altLang="hu-HU" sz="2400" b="0" i="0" u="none" strike="noStrike" kern="0" cap="none" spc="0" normalizeH="0" baseline="0" noProof="0">
                  <a:ln>
                    <a:noFill/>
                  </a:ln>
                  <a:solidFill>
                    <a:prstClr val="black"/>
                  </a:solidFill>
                  <a:effectLst/>
                  <a:uLnTx/>
                  <a:uFillTx/>
                  <a:latin typeface="Times New Roman" panose="02020603050405020304" pitchFamily="18" charset="0"/>
                </a:endParaRPr>
              </a:p>
            </p:txBody>
          </p:sp>
          <p:sp>
            <p:nvSpPr>
              <p:cNvPr id="182" name="Line 44">
                <a:extLst>
                  <a:ext uri="{FF2B5EF4-FFF2-40B4-BE49-F238E27FC236}">
                    <a16:creationId xmlns:a16="http://schemas.microsoft.com/office/drawing/2014/main" id="{62950EDB-CD96-F28B-ED83-784C089D0B43}"/>
                  </a:ext>
                </a:extLst>
              </p:cNvPr>
              <p:cNvSpPr>
                <a:spLocks noChangeShapeType="1"/>
              </p:cNvSpPr>
              <p:nvPr/>
            </p:nvSpPr>
            <p:spPr bwMode="auto">
              <a:xfrm>
                <a:off x="3312" y="1296"/>
                <a:ext cx="0" cy="67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hu-HU" sz="2400" b="0" i="0" u="none" strike="noStrike" kern="0" cap="none" spc="0" normalizeH="0" baseline="0" noProof="0">
                  <a:ln>
                    <a:noFill/>
                  </a:ln>
                  <a:solidFill>
                    <a:prstClr val="black"/>
                  </a:solidFill>
                  <a:effectLst/>
                  <a:uLnTx/>
                  <a:uFillTx/>
                  <a:latin typeface="Times New Roman" panose="02020603050405020304" pitchFamily="18" charset="0"/>
                </a:endParaRPr>
              </a:p>
            </p:txBody>
          </p:sp>
          <p:sp>
            <p:nvSpPr>
              <p:cNvPr id="183" name="Line 45">
                <a:extLst>
                  <a:ext uri="{FF2B5EF4-FFF2-40B4-BE49-F238E27FC236}">
                    <a16:creationId xmlns:a16="http://schemas.microsoft.com/office/drawing/2014/main" id="{4E3B0B79-CA3C-5C87-3F0F-F78B1C460150}"/>
                  </a:ext>
                </a:extLst>
              </p:cNvPr>
              <p:cNvSpPr>
                <a:spLocks noChangeShapeType="1"/>
              </p:cNvSpPr>
              <p:nvPr/>
            </p:nvSpPr>
            <p:spPr bwMode="auto">
              <a:xfrm>
                <a:off x="3648" y="1296"/>
                <a:ext cx="0" cy="67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hu-HU" sz="2400" b="0" i="0" u="none" strike="noStrike" kern="0" cap="none" spc="0" normalizeH="0" baseline="0" noProof="0">
                  <a:ln>
                    <a:noFill/>
                  </a:ln>
                  <a:solidFill>
                    <a:prstClr val="black"/>
                  </a:solidFill>
                  <a:effectLst/>
                  <a:uLnTx/>
                  <a:uFillTx/>
                  <a:latin typeface="Times New Roman" panose="02020603050405020304" pitchFamily="18" charset="0"/>
                </a:endParaRPr>
              </a:p>
            </p:txBody>
          </p:sp>
          <p:sp>
            <p:nvSpPr>
              <p:cNvPr id="184" name="Line 46">
                <a:extLst>
                  <a:ext uri="{FF2B5EF4-FFF2-40B4-BE49-F238E27FC236}">
                    <a16:creationId xmlns:a16="http://schemas.microsoft.com/office/drawing/2014/main" id="{FA6EE262-7F92-7FAF-7466-1F02FE1BD580}"/>
                  </a:ext>
                </a:extLst>
              </p:cNvPr>
              <p:cNvSpPr>
                <a:spLocks noChangeShapeType="1"/>
              </p:cNvSpPr>
              <p:nvPr/>
            </p:nvSpPr>
            <p:spPr bwMode="auto">
              <a:xfrm>
                <a:off x="3936" y="1296"/>
                <a:ext cx="0" cy="67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hu-HU" sz="2400" b="0" i="0" u="none" strike="noStrike" kern="0" cap="none" spc="0" normalizeH="0" baseline="0" noProof="0">
                  <a:ln>
                    <a:noFill/>
                  </a:ln>
                  <a:solidFill>
                    <a:prstClr val="black"/>
                  </a:solidFill>
                  <a:effectLst/>
                  <a:uLnTx/>
                  <a:uFillTx/>
                  <a:latin typeface="Times New Roman" panose="02020603050405020304" pitchFamily="18" charset="0"/>
                </a:endParaRPr>
              </a:p>
            </p:txBody>
          </p:sp>
          <p:sp>
            <p:nvSpPr>
              <p:cNvPr id="185" name="Line 47">
                <a:extLst>
                  <a:ext uri="{FF2B5EF4-FFF2-40B4-BE49-F238E27FC236}">
                    <a16:creationId xmlns:a16="http://schemas.microsoft.com/office/drawing/2014/main" id="{6AA55743-1B2B-A08A-1268-2B12B775928F}"/>
                  </a:ext>
                </a:extLst>
              </p:cNvPr>
              <p:cNvSpPr>
                <a:spLocks noChangeShapeType="1"/>
              </p:cNvSpPr>
              <p:nvPr/>
            </p:nvSpPr>
            <p:spPr bwMode="auto">
              <a:xfrm>
                <a:off x="3120" y="1440"/>
                <a:ext cx="1008"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hu-HU" sz="2400" b="0" i="0" u="none" strike="noStrike" kern="0" cap="none" spc="0" normalizeH="0" baseline="0" noProof="0">
                  <a:ln>
                    <a:noFill/>
                  </a:ln>
                  <a:solidFill>
                    <a:prstClr val="black"/>
                  </a:solidFill>
                  <a:effectLst/>
                  <a:uLnTx/>
                  <a:uFillTx/>
                  <a:latin typeface="Times New Roman" panose="02020603050405020304" pitchFamily="18" charset="0"/>
                </a:endParaRPr>
              </a:p>
            </p:txBody>
          </p:sp>
          <p:sp>
            <p:nvSpPr>
              <p:cNvPr id="186" name="Line 48">
                <a:extLst>
                  <a:ext uri="{FF2B5EF4-FFF2-40B4-BE49-F238E27FC236}">
                    <a16:creationId xmlns:a16="http://schemas.microsoft.com/office/drawing/2014/main" id="{4E4423E5-3CF6-A008-4AF9-F5DEB81F206F}"/>
                  </a:ext>
                </a:extLst>
              </p:cNvPr>
              <p:cNvSpPr>
                <a:spLocks noChangeShapeType="1"/>
              </p:cNvSpPr>
              <p:nvPr/>
            </p:nvSpPr>
            <p:spPr bwMode="auto">
              <a:xfrm>
                <a:off x="3120" y="1584"/>
                <a:ext cx="1008"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hu-HU" sz="2400" b="0" i="0" u="none" strike="noStrike" kern="0" cap="none" spc="0" normalizeH="0" baseline="0" noProof="0">
                  <a:ln>
                    <a:noFill/>
                  </a:ln>
                  <a:solidFill>
                    <a:prstClr val="black"/>
                  </a:solidFill>
                  <a:effectLst/>
                  <a:uLnTx/>
                  <a:uFillTx/>
                  <a:latin typeface="Times New Roman" panose="02020603050405020304" pitchFamily="18" charset="0"/>
                </a:endParaRPr>
              </a:p>
            </p:txBody>
          </p:sp>
          <p:sp>
            <p:nvSpPr>
              <p:cNvPr id="187" name="Line 49">
                <a:extLst>
                  <a:ext uri="{FF2B5EF4-FFF2-40B4-BE49-F238E27FC236}">
                    <a16:creationId xmlns:a16="http://schemas.microsoft.com/office/drawing/2014/main" id="{32111120-F039-C645-D367-98575CA60FE8}"/>
                  </a:ext>
                </a:extLst>
              </p:cNvPr>
              <p:cNvSpPr>
                <a:spLocks noChangeShapeType="1"/>
              </p:cNvSpPr>
              <p:nvPr/>
            </p:nvSpPr>
            <p:spPr bwMode="auto">
              <a:xfrm>
                <a:off x="3120" y="1728"/>
                <a:ext cx="1008"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hu-HU" sz="2400" b="0" i="0" u="none" strike="noStrike" kern="0" cap="none" spc="0" normalizeH="0" baseline="0" noProof="0">
                  <a:ln>
                    <a:noFill/>
                  </a:ln>
                  <a:solidFill>
                    <a:prstClr val="black"/>
                  </a:solidFill>
                  <a:effectLst/>
                  <a:uLnTx/>
                  <a:uFillTx/>
                  <a:latin typeface="Times New Roman" panose="02020603050405020304" pitchFamily="18" charset="0"/>
                </a:endParaRPr>
              </a:p>
            </p:txBody>
          </p:sp>
          <p:sp>
            <p:nvSpPr>
              <p:cNvPr id="188" name="Line 50">
                <a:extLst>
                  <a:ext uri="{FF2B5EF4-FFF2-40B4-BE49-F238E27FC236}">
                    <a16:creationId xmlns:a16="http://schemas.microsoft.com/office/drawing/2014/main" id="{84BF6812-DF05-46E5-1C27-57AAF4A6D43F}"/>
                  </a:ext>
                </a:extLst>
              </p:cNvPr>
              <p:cNvSpPr>
                <a:spLocks noChangeShapeType="1"/>
              </p:cNvSpPr>
              <p:nvPr/>
            </p:nvSpPr>
            <p:spPr bwMode="auto">
              <a:xfrm>
                <a:off x="3120" y="1872"/>
                <a:ext cx="1008"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hu-HU" sz="2400" b="0" i="0" u="none" strike="noStrike" kern="0" cap="none" spc="0" normalizeH="0" baseline="0" noProof="0">
                  <a:ln>
                    <a:noFill/>
                  </a:ln>
                  <a:solidFill>
                    <a:prstClr val="black"/>
                  </a:solidFill>
                  <a:effectLst/>
                  <a:uLnTx/>
                  <a:uFillTx/>
                  <a:latin typeface="Times New Roman" panose="02020603050405020304" pitchFamily="18" charset="0"/>
                </a:endParaRPr>
              </a:p>
            </p:txBody>
          </p:sp>
        </p:grpSp>
      </p:grpSp>
      <p:sp>
        <p:nvSpPr>
          <p:cNvPr id="205" name="Text Box 51">
            <a:extLst>
              <a:ext uri="{FF2B5EF4-FFF2-40B4-BE49-F238E27FC236}">
                <a16:creationId xmlns:a16="http://schemas.microsoft.com/office/drawing/2014/main" id="{C11FBE31-21F4-1C79-8E21-2CC4E5CA47D9}"/>
              </a:ext>
            </a:extLst>
          </p:cNvPr>
          <p:cNvSpPr txBox="1">
            <a:spLocks noChangeArrowheads="1"/>
          </p:cNvSpPr>
          <p:nvPr/>
        </p:nvSpPr>
        <p:spPr bwMode="auto">
          <a:xfrm>
            <a:off x="5819775" y="1277938"/>
            <a:ext cx="1468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hu-HU" altLang="hu-HU" sz="2000" b="0" i="0" u="none" strike="noStrike" kern="0" cap="none" spc="0" normalizeH="0" baseline="0" noProof="0">
                <a:ln>
                  <a:noFill/>
                </a:ln>
                <a:solidFill>
                  <a:schemeClr val="bg1"/>
                </a:solidFill>
                <a:effectLst/>
                <a:uLnTx/>
                <a:uFillTx/>
                <a:latin typeface="Calibri" panose="020F0502020204030204" pitchFamily="34" charset="0"/>
              </a:rPr>
              <a:t>Leíró adatok</a:t>
            </a:r>
          </a:p>
        </p:txBody>
      </p:sp>
    </p:spTree>
    <p:extLst>
      <p:ext uri="{BB962C8B-B14F-4D97-AF65-F5344CB8AC3E}">
        <p14:creationId xmlns:p14="http://schemas.microsoft.com/office/powerpoint/2010/main" val="186390074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82FA2-1D7F-BF35-F3FC-82A3A8AA78D0}"/>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BFA1B0A6-B77E-30F0-DCA1-F063AA034ECC}"/>
              </a:ext>
            </a:extLst>
          </p:cNvPr>
          <p:cNvSpPr txBox="1">
            <a:spLocks/>
          </p:cNvSpPr>
          <p:nvPr/>
        </p:nvSpPr>
        <p:spPr>
          <a:xfrm>
            <a:off x="932835" y="0"/>
            <a:ext cx="10543818"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Raszteres GIS és a színek</a:t>
            </a:r>
            <a:endParaRPr lang="en-US" altLang="en-US" b="1" dirty="0"/>
          </a:p>
        </p:txBody>
      </p:sp>
      <p:sp>
        <p:nvSpPr>
          <p:cNvPr id="2" name="Téglalap 3">
            <a:extLst>
              <a:ext uri="{FF2B5EF4-FFF2-40B4-BE49-F238E27FC236}">
                <a16:creationId xmlns:a16="http://schemas.microsoft.com/office/drawing/2014/main" id="{7280C6CF-A275-6A54-5BC4-80913DA4CA31}"/>
              </a:ext>
            </a:extLst>
          </p:cNvPr>
          <p:cNvSpPr>
            <a:spLocks noChangeArrowheads="1"/>
          </p:cNvSpPr>
          <p:nvPr/>
        </p:nvSpPr>
        <p:spPr bwMode="auto">
          <a:xfrm>
            <a:off x="224118" y="1314264"/>
            <a:ext cx="11719205" cy="1200329"/>
          </a:xfrm>
          <a:prstGeom prst="rect">
            <a:avLst/>
          </a:prstGeom>
          <a:noFill/>
          <a:ln w="9525">
            <a:noFill/>
            <a:miter lim="800000"/>
            <a:headEnd/>
            <a:tailEnd/>
          </a:ln>
        </p:spPr>
        <p:txBody>
          <a:bodyPr wrap="square">
            <a:spAutoFit/>
          </a:bodyPr>
          <a:lstStyle/>
          <a:p>
            <a:pPr algn="just">
              <a:defRPr/>
            </a:pPr>
            <a:r>
              <a:rPr lang="hu-HU" sz="2400" b="1" dirty="0">
                <a:latin typeface="Calibri" pitchFamily="34" charset="0"/>
              </a:rPr>
              <a:t>HSI színmodell: </a:t>
            </a:r>
            <a:r>
              <a:rPr lang="hu-HU" sz="2400" dirty="0">
                <a:latin typeface="Calibri" pitchFamily="34" charset="0"/>
              </a:rPr>
              <a:t>Az űrfotók feldolgozásánál használt másik fontos fájlformátum. Neve a </a:t>
            </a:r>
            <a:r>
              <a:rPr lang="hu-HU" sz="2400" dirty="0" err="1">
                <a:latin typeface="Calibri" pitchFamily="34" charset="0"/>
              </a:rPr>
              <a:t>Hue</a:t>
            </a:r>
            <a:r>
              <a:rPr lang="hu-HU" sz="2400" dirty="0">
                <a:latin typeface="Calibri" pitchFamily="34" charset="0"/>
              </a:rPr>
              <a:t> (színárnyalat, színérték), Saturation (színtelítettség), </a:t>
            </a:r>
            <a:r>
              <a:rPr lang="hu-HU" sz="2400" dirty="0" err="1">
                <a:latin typeface="Calibri" pitchFamily="34" charset="0"/>
              </a:rPr>
              <a:t>Intensity</a:t>
            </a:r>
            <a:r>
              <a:rPr lang="hu-HU" sz="2400" dirty="0">
                <a:latin typeface="Calibri" pitchFamily="34" charset="0"/>
              </a:rPr>
              <a:t> (fényerősség, intenzitás) szavak kezdőbetűiből ered. Alapja a HSI színkúp.</a:t>
            </a:r>
          </a:p>
        </p:txBody>
      </p:sp>
      <p:pic>
        <p:nvPicPr>
          <p:cNvPr id="4" name="Picture 3" descr="What Is Hsi Color Model">
            <a:extLst>
              <a:ext uri="{FF2B5EF4-FFF2-40B4-BE49-F238E27FC236}">
                <a16:creationId xmlns:a16="http://schemas.microsoft.com/office/drawing/2014/main" id="{33A900EB-66F0-343F-DF92-1F9C294B6D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92668" y="2685857"/>
            <a:ext cx="5006664" cy="3825467"/>
          </a:xfrm>
          <a:prstGeom prst="rect">
            <a:avLst/>
          </a:prstGeom>
          <a:noFill/>
          <a:ln>
            <a:noFill/>
          </a:ln>
        </p:spPr>
      </p:pic>
    </p:spTree>
    <p:extLst>
      <p:ext uri="{BB962C8B-B14F-4D97-AF65-F5344CB8AC3E}">
        <p14:creationId xmlns:p14="http://schemas.microsoft.com/office/powerpoint/2010/main" val="268923479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82FA2-1D7F-BF35-F3FC-82A3A8AA78D0}"/>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BFA1B0A6-B77E-30F0-DCA1-F063AA034ECC}"/>
              </a:ext>
            </a:extLst>
          </p:cNvPr>
          <p:cNvSpPr txBox="1">
            <a:spLocks/>
          </p:cNvSpPr>
          <p:nvPr/>
        </p:nvSpPr>
        <p:spPr>
          <a:xfrm>
            <a:off x="932835" y="0"/>
            <a:ext cx="10543818"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Raszteres GIS és a színek</a:t>
            </a:r>
            <a:endParaRPr lang="en-US" altLang="en-US" b="1" dirty="0"/>
          </a:p>
        </p:txBody>
      </p:sp>
      <p:sp>
        <p:nvSpPr>
          <p:cNvPr id="2" name="Téglalap 3">
            <a:extLst>
              <a:ext uri="{FF2B5EF4-FFF2-40B4-BE49-F238E27FC236}">
                <a16:creationId xmlns:a16="http://schemas.microsoft.com/office/drawing/2014/main" id="{7280C6CF-A275-6A54-5BC4-80913DA4CA31}"/>
              </a:ext>
            </a:extLst>
          </p:cNvPr>
          <p:cNvSpPr>
            <a:spLocks noChangeArrowheads="1"/>
          </p:cNvSpPr>
          <p:nvPr/>
        </p:nvSpPr>
        <p:spPr bwMode="auto">
          <a:xfrm>
            <a:off x="224118" y="1314264"/>
            <a:ext cx="11719205" cy="1200329"/>
          </a:xfrm>
          <a:prstGeom prst="rect">
            <a:avLst/>
          </a:prstGeom>
          <a:noFill/>
          <a:ln w="9525">
            <a:noFill/>
            <a:miter lim="800000"/>
            <a:headEnd/>
            <a:tailEnd/>
          </a:ln>
        </p:spPr>
        <p:txBody>
          <a:bodyPr wrap="square">
            <a:spAutoFit/>
          </a:bodyPr>
          <a:lstStyle/>
          <a:p>
            <a:pPr algn="just">
              <a:defRPr/>
            </a:pPr>
            <a:r>
              <a:rPr lang="hu-HU" sz="2400" b="1" dirty="0">
                <a:latin typeface="Calibri" pitchFamily="34" charset="0"/>
              </a:rPr>
              <a:t>Hisztogram: </a:t>
            </a:r>
            <a:r>
              <a:rPr lang="hu-HU" sz="2400" dirty="0">
                <a:latin typeface="Calibri" pitchFamily="34" charset="0"/>
              </a:rPr>
              <a:t>A hisztogram metrikusan skálázott tulajdonságok grafikus ábrázolása. Ha egy koordinátarendszerben ábrázoljuk a fényerősséget és ezek előfordulásának gyakoriságát, akkor egy hisztogramot kapunk.</a:t>
            </a:r>
          </a:p>
        </p:txBody>
      </p:sp>
      <p:pic>
        <p:nvPicPr>
          <p:cNvPr id="3" name="Picture 2" descr="A group of colored graphs&#10;&#10;Description automatically generated with medium confidence">
            <a:extLst>
              <a:ext uri="{FF2B5EF4-FFF2-40B4-BE49-F238E27FC236}">
                <a16:creationId xmlns:a16="http://schemas.microsoft.com/office/drawing/2014/main" id="{E46992B2-D705-A0A8-359B-2E28380739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0925" y="2685857"/>
            <a:ext cx="5010150" cy="3757295"/>
          </a:xfrm>
          <a:prstGeom prst="rect">
            <a:avLst/>
          </a:prstGeom>
        </p:spPr>
      </p:pic>
    </p:spTree>
    <p:extLst>
      <p:ext uri="{BB962C8B-B14F-4D97-AF65-F5344CB8AC3E}">
        <p14:creationId xmlns:p14="http://schemas.microsoft.com/office/powerpoint/2010/main" val="357749363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82FA2-1D7F-BF35-F3FC-82A3A8AA78D0}"/>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BFA1B0A6-B77E-30F0-DCA1-F063AA034ECC}"/>
              </a:ext>
            </a:extLst>
          </p:cNvPr>
          <p:cNvSpPr txBox="1">
            <a:spLocks/>
          </p:cNvSpPr>
          <p:nvPr/>
        </p:nvSpPr>
        <p:spPr>
          <a:xfrm>
            <a:off x="932835" y="0"/>
            <a:ext cx="10543818"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Raszteres GIS és a színek</a:t>
            </a:r>
            <a:endParaRPr lang="en-US" altLang="en-US" b="1" dirty="0"/>
          </a:p>
        </p:txBody>
      </p:sp>
      <p:sp>
        <p:nvSpPr>
          <p:cNvPr id="2" name="Téglalap 3">
            <a:extLst>
              <a:ext uri="{FF2B5EF4-FFF2-40B4-BE49-F238E27FC236}">
                <a16:creationId xmlns:a16="http://schemas.microsoft.com/office/drawing/2014/main" id="{7280C6CF-A275-6A54-5BC4-80913DA4CA31}"/>
              </a:ext>
            </a:extLst>
          </p:cNvPr>
          <p:cNvSpPr>
            <a:spLocks noChangeArrowheads="1"/>
          </p:cNvSpPr>
          <p:nvPr/>
        </p:nvSpPr>
        <p:spPr bwMode="auto">
          <a:xfrm>
            <a:off x="224118" y="1314264"/>
            <a:ext cx="11719205" cy="3046988"/>
          </a:xfrm>
          <a:prstGeom prst="rect">
            <a:avLst/>
          </a:prstGeom>
          <a:noFill/>
          <a:ln w="9525">
            <a:noFill/>
            <a:miter lim="800000"/>
            <a:headEnd/>
            <a:tailEnd/>
          </a:ln>
        </p:spPr>
        <p:txBody>
          <a:bodyPr wrap="square">
            <a:spAutoFit/>
          </a:bodyPr>
          <a:lstStyle/>
          <a:p>
            <a:pPr algn="just">
              <a:defRPr/>
            </a:pPr>
            <a:r>
              <a:rPr lang="hu-HU" sz="2400" b="1" dirty="0">
                <a:latin typeface="Calibri" pitchFamily="34" charset="0"/>
              </a:rPr>
              <a:t>Hisztogram-kiegyenlítés: </a:t>
            </a:r>
            <a:r>
              <a:rPr lang="hu-HU" sz="2400" dirty="0">
                <a:latin typeface="Calibri" pitchFamily="34" charset="0"/>
              </a:rPr>
              <a:t>A képek különböző </a:t>
            </a:r>
            <a:r>
              <a:rPr lang="hu-HU" sz="2400" dirty="0" err="1">
                <a:latin typeface="Calibri" pitchFamily="34" charset="0"/>
              </a:rPr>
              <a:t>fényerejű</a:t>
            </a:r>
            <a:r>
              <a:rPr lang="hu-HU" sz="2400" dirty="0">
                <a:latin typeface="Calibri" pitchFamily="34" charset="0"/>
              </a:rPr>
              <a:t> pixelekből állnak. Ezek fényereje elméletben a feketétől a fehérig terjed. A gyakorlatban azonban a digitális </a:t>
            </a:r>
            <a:r>
              <a:rPr lang="hu-HU" sz="2400" dirty="0" err="1">
                <a:latin typeface="Calibri" pitchFamily="34" charset="0"/>
              </a:rPr>
              <a:t>leképező</a:t>
            </a:r>
            <a:r>
              <a:rPr lang="hu-HU" sz="2400" dirty="0">
                <a:latin typeface="Calibri" pitchFamily="34" charset="0"/>
              </a:rPr>
              <a:t> módszerek és a környezeti körülmények miatt a képek intenzitástartománya kisebb, mint a lehetséges. Ha egy szürkeárnyalatos képen a legvilágosabb képpont intenzitását (ami a képen nem fehér) megfeleltetjük 255-nek, és a legsötétebb képpontét (ami nem fekete) 0-nak, a köztes értékeket pedig közéjük transzportáljuk, megnöveljük a pixelek közötti intenzitáskülönbséget. Így tudjuk </a:t>
            </a:r>
            <a:r>
              <a:rPr lang="hu-HU" sz="2400" dirty="0" err="1">
                <a:latin typeface="Calibri" pitchFamily="34" charset="0"/>
              </a:rPr>
              <a:t>kontrasztosabbá</a:t>
            </a:r>
            <a:r>
              <a:rPr lang="hu-HU" sz="2400" dirty="0">
                <a:latin typeface="Calibri" pitchFamily="34" charset="0"/>
              </a:rPr>
              <a:t> tenni a felvételeinket. Ezt a műveletet hívjuk hisztogram-kiegyenlítésnek.</a:t>
            </a:r>
          </a:p>
        </p:txBody>
      </p:sp>
      <p:pic>
        <p:nvPicPr>
          <p:cNvPr id="4" name="Picture 3" descr="A collage of a snowboarder&#10;&#10;Description automatically generated">
            <a:extLst>
              <a:ext uri="{FF2B5EF4-FFF2-40B4-BE49-F238E27FC236}">
                <a16:creationId xmlns:a16="http://schemas.microsoft.com/office/drawing/2014/main" id="{03B2B25C-A869-F165-455D-8CB7627564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7281" y="4495770"/>
            <a:ext cx="6617438" cy="2095932"/>
          </a:xfrm>
          <a:prstGeom prst="rect">
            <a:avLst/>
          </a:prstGeom>
        </p:spPr>
      </p:pic>
    </p:spTree>
    <p:extLst>
      <p:ext uri="{BB962C8B-B14F-4D97-AF65-F5344CB8AC3E}">
        <p14:creationId xmlns:p14="http://schemas.microsoft.com/office/powerpoint/2010/main" val="92083243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82FA2-1D7F-BF35-F3FC-82A3A8AA78D0}"/>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BFA1B0A6-B77E-30F0-DCA1-F063AA034ECC}"/>
              </a:ext>
            </a:extLst>
          </p:cNvPr>
          <p:cNvSpPr txBox="1">
            <a:spLocks/>
          </p:cNvSpPr>
          <p:nvPr/>
        </p:nvSpPr>
        <p:spPr>
          <a:xfrm>
            <a:off x="932835" y="0"/>
            <a:ext cx="10543818" cy="1143000"/>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Vektor-raszter konverzió (és </a:t>
            </a:r>
            <a:r>
              <a:rPr lang="hu-HU" altLang="en-US" b="1" dirty="0" err="1"/>
              <a:t>vica</a:t>
            </a:r>
            <a:r>
              <a:rPr lang="hu-HU" altLang="en-US" b="1" dirty="0"/>
              <a:t> versa)</a:t>
            </a:r>
            <a:endParaRPr lang="en-US" altLang="en-US" b="1" dirty="0"/>
          </a:p>
        </p:txBody>
      </p:sp>
      <p:graphicFrame>
        <p:nvGraphicFramePr>
          <p:cNvPr id="3" name="Object 2">
            <a:extLst>
              <a:ext uri="{FF2B5EF4-FFF2-40B4-BE49-F238E27FC236}">
                <a16:creationId xmlns:a16="http://schemas.microsoft.com/office/drawing/2014/main" id="{2701AC8A-2145-E12B-7226-49C23A1C466A}"/>
              </a:ext>
            </a:extLst>
          </p:cNvPr>
          <p:cNvGraphicFramePr>
            <a:graphicFrameLocks noChangeAspect="1"/>
          </p:cNvGraphicFramePr>
          <p:nvPr/>
        </p:nvGraphicFramePr>
        <p:xfrm>
          <a:off x="6556023" y="1143000"/>
          <a:ext cx="3204215" cy="2542880"/>
        </p:xfrm>
        <a:graphic>
          <a:graphicData uri="http://schemas.openxmlformats.org/presentationml/2006/ole">
            <mc:AlternateContent xmlns:mc="http://schemas.openxmlformats.org/markup-compatibility/2006">
              <mc:Choice xmlns:v="urn:schemas-microsoft-com:vml" Requires="v">
                <p:oleObj spid="_x0000_s8194" r:id="rId3" imgW="2724840" imgH="2162880" progId="">
                  <p:embed/>
                </p:oleObj>
              </mc:Choice>
              <mc:Fallback>
                <p:oleObj r:id="rId3" imgW="2724840" imgH="2162880" progId="">
                  <p:embed/>
                  <p:pic>
                    <p:nvPicPr>
                      <p:cNvPr id="3" name="Object 2">
                        <a:extLst>
                          <a:ext uri="{FF2B5EF4-FFF2-40B4-BE49-F238E27FC236}">
                            <a16:creationId xmlns:a16="http://schemas.microsoft.com/office/drawing/2014/main" id="{2701AC8A-2145-E12B-7226-49C23A1C46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6023" y="1143000"/>
                        <a:ext cx="3204215" cy="2542880"/>
                      </a:xfrm>
                      <a:prstGeom prst="rect">
                        <a:avLst/>
                      </a:prstGeom>
                      <a:noFill/>
                      <a:effectLst/>
                    </p:spPr>
                  </p:pic>
                </p:oleObj>
              </mc:Fallback>
            </mc:AlternateContent>
          </a:graphicData>
        </a:graphic>
      </p:graphicFrame>
      <p:graphicFrame>
        <p:nvGraphicFramePr>
          <p:cNvPr id="5" name="Object 3">
            <a:extLst>
              <a:ext uri="{FF2B5EF4-FFF2-40B4-BE49-F238E27FC236}">
                <a16:creationId xmlns:a16="http://schemas.microsoft.com/office/drawing/2014/main" id="{7EA3532E-35F2-C69F-98B4-7CD2D795B81C}"/>
              </a:ext>
            </a:extLst>
          </p:cNvPr>
          <p:cNvGraphicFramePr>
            <a:graphicFrameLocks noChangeAspect="1"/>
          </p:cNvGraphicFramePr>
          <p:nvPr/>
        </p:nvGraphicFramePr>
        <p:xfrm>
          <a:off x="2156331" y="1152719"/>
          <a:ext cx="3366304" cy="2533161"/>
        </p:xfrm>
        <a:graphic>
          <a:graphicData uri="http://schemas.openxmlformats.org/presentationml/2006/ole">
            <mc:AlternateContent xmlns:mc="http://schemas.openxmlformats.org/markup-compatibility/2006">
              <mc:Choice xmlns:v="urn:schemas-microsoft-com:vml" Requires="v">
                <p:oleObj spid="_x0000_s8195" r:id="rId5" imgW="2782080" imgH="2162880" progId="">
                  <p:embed/>
                </p:oleObj>
              </mc:Choice>
              <mc:Fallback>
                <p:oleObj r:id="rId5" imgW="2782080" imgH="2162880" progId="">
                  <p:embed/>
                  <p:pic>
                    <p:nvPicPr>
                      <p:cNvPr id="5" name="Object 3">
                        <a:extLst>
                          <a:ext uri="{FF2B5EF4-FFF2-40B4-BE49-F238E27FC236}">
                            <a16:creationId xmlns:a16="http://schemas.microsoft.com/office/drawing/2014/main" id="{7EA3532E-35F2-C69F-98B4-7CD2D795B8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6331" y="1152719"/>
                        <a:ext cx="3366304" cy="2533161"/>
                      </a:xfrm>
                      <a:prstGeom prst="rect">
                        <a:avLst/>
                      </a:prstGeom>
                      <a:noFill/>
                      <a:effectLst/>
                    </p:spPr>
                  </p:pic>
                </p:oleObj>
              </mc:Fallback>
            </mc:AlternateContent>
          </a:graphicData>
        </a:graphic>
      </p:graphicFrame>
      <p:pic>
        <p:nvPicPr>
          <p:cNvPr id="6" name="Kép 4">
            <a:extLst>
              <a:ext uri="{FF2B5EF4-FFF2-40B4-BE49-F238E27FC236}">
                <a16:creationId xmlns:a16="http://schemas.microsoft.com/office/drawing/2014/main" id="{955D95CB-0784-4191-23FE-8D86F732FA87}"/>
              </a:ext>
            </a:extLst>
          </p:cNvPr>
          <p:cNvPicPr>
            <a:picLocks noChangeAspect="1"/>
          </p:cNvPicPr>
          <p:nvPr/>
        </p:nvPicPr>
        <p:blipFill rotWithShape="1">
          <a:blip r:embed="rId7"/>
          <a:srcRect l="27778" t="17655" r="24603" b="13210"/>
          <a:stretch/>
        </p:blipFill>
        <p:spPr>
          <a:xfrm>
            <a:off x="4651828" y="4052583"/>
            <a:ext cx="2888343" cy="2358814"/>
          </a:xfrm>
          <a:prstGeom prst="rect">
            <a:avLst/>
          </a:prstGeom>
        </p:spPr>
      </p:pic>
    </p:spTree>
    <p:extLst>
      <p:ext uri="{BB962C8B-B14F-4D97-AF65-F5344CB8AC3E}">
        <p14:creationId xmlns:p14="http://schemas.microsoft.com/office/powerpoint/2010/main" val="75035964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82FA2-1D7F-BF35-F3FC-82A3A8AA78D0}"/>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BFA1B0A6-B77E-30F0-DCA1-F063AA034ECC}"/>
              </a:ext>
            </a:extLst>
          </p:cNvPr>
          <p:cNvSpPr txBox="1">
            <a:spLocks/>
          </p:cNvSpPr>
          <p:nvPr/>
        </p:nvSpPr>
        <p:spPr>
          <a:xfrm>
            <a:off x="455052" y="0"/>
            <a:ext cx="11257336"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A raszteres fájlok</a:t>
            </a:r>
            <a:endParaRPr lang="en-US" altLang="en-US" b="1" dirty="0"/>
          </a:p>
        </p:txBody>
      </p:sp>
      <p:sp>
        <p:nvSpPr>
          <p:cNvPr id="2" name="Téglalap 3">
            <a:extLst>
              <a:ext uri="{FF2B5EF4-FFF2-40B4-BE49-F238E27FC236}">
                <a16:creationId xmlns:a16="http://schemas.microsoft.com/office/drawing/2014/main" id="{7280C6CF-A275-6A54-5BC4-80913DA4CA31}"/>
              </a:ext>
            </a:extLst>
          </p:cNvPr>
          <p:cNvSpPr>
            <a:spLocks noChangeArrowheads="1"/>
          </p:cNvSpPr>
          <p:nvPr/>
        </p:nvSpPr>
        <p:spPr bwMode="auto">
          <a:xfrm>
            <a:off x="224118" y="1225689"/>
            <a:ext cx="11719205" cy="5632311"/>
          </a:xfrm>
          <a:prstGeom prst="rect">
            <a:avLst/>
          </a:prstGeom>
          <a:noFill/>
          <a:ln w="9525">
            <a:noFill/>
            <a:miter lim="800000"/>
            <a:headEnd/>
            <a:tailEnd/>
          </a:ln>
        </p:spPr>
        <p:txBody>
          <a:bodyPr wrap="square">
            <a:spAutoFit/>
          </a:bodyPr>
          <a:lstStyle/>
          <a:p>
            <a:pPr algn="just">
              <a:defRPr/>
            </a:pPr>
            <a:r>
              <a:rPr lang="hu-HU" sz="2400" dirty="0">
                <a:latin typeface="Calibri" pitchFamily="34" charset="0"/>
              </a:rPr>
              <a:t>Számos raszteres fájlformátum létezik. Vannak ezek között olyanok, amik operációs rendszerektől, szoftverektől függenek, de a legtöbb kezelésére, megnyitására van átjárhatóság az egyes programok között. A legalapvetőbb különbség az adatok tárolásának módjában van:</a:t>
            </a:r>
          </a:p>
          <a:p>
            <a:pPr algn="just">
              <a:defRPr/>
            </a:pPr>
            <a:r>
              <a:rPr lang="hu-HU" sz="2400" b="1" dirty="0">
                <a:latin typeface="Calibri" pitchFamily="34" charset="0"/>
              </a:rPr>
              <a:t>Veszteségmentes tömörítés</a:t>
            </a:r>
            <a:r>
              <a:rPr lang="hu-HU" sz="2400" dirty="0">
                <a:latin typeface="Calibri" pitchFamily="34" charset="0"/>
              </a:rPr>
              <a:t>: Olyan adattárolási technika, amely lehetővé teszi a fájl méretének csökkentését anélkül, hogy bármilyen adatot vagy információt feláldozna. Ez ideálissá teszi a veszteségmentes tömörítést olyan alkalmazásokhoz, ahol az adatok integritása kulcsfontosságú, például archiválás, adatátvitel és fájltárolás. A fájlméretek nagyobbak, mint veszteséges esetben.</a:t>
            </a:r>
          </a:p>
          <a:p>
            <a:pPr algn="just">
              <a:defRPr/>
            </a:pPr>
            <a:r>
              <a:rPr lang="hu-HU" sz="2400" b="1" dirty="0">
                <a:latin typeface="Calibri" pitchFamily="34" charset="0"/>
              </a:rPr>
              <a:t>Veszteséges tömörítés:</a:t>
            </a:r>
            <a:r>
              <a:rPr lang="hu-HU" sz="2400" dirty="0">
                <a:latin typeface="Calibri" pitchFamily="34" charset="0"/>
              </a:rPr>
              <a:t> Olyan adattömörítési eljárás, ahol a tömörített fájlból nem lehet pontosan visszaállítani az eredeti változatot, azonban egy attól szinte alig megkülönböztethetőt igen. Előnye, hogy a veszteségmentes tömörítéshez képest jóval kisebb méretű fájlokat eredményez, hátránya, hogy ez néha észrevehetetlen, máskor látványosabb minőségromlással jár. Veszteséges tömörítési módot használ például képek esetében a JPG, videók esetében az MP4, zenék esetében az MP3.</a:t>
            </a:r>
          </a:p>
        </p:txBody>
      </p:sp>
    </p:spTree>
    <p:extLst>
      <p:ext uri="{BB962C8B-B14F-4D97-AF65-F5344CB8AC3E}">
        <p14:creationId xmlns:p14="http://schemas.microsoft.com/office/powerpoint/2010/main" val="367596101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82FA2-1D7F-BF35-F3FC-82A3A8AA78D0}"/>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BFA1B0A6-B77E-30F0-DCA1-F063AA034ECC}"/>
              </a:ext>
            </a:extLst>
          </p:cNvPr>
          <p:cNvSpPr txBox="1">
            <a:spLocks/>
          </p:cNvSpPr>
          <p:nvPr/>
        </p:nvSpPr>
        <p:spPr>
          <a:xfrm>
            <a:off x="455052" y="0"/>
            <a:ext cx="11257336"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A raszteres fájlok</a:t>
            </a:r>
            <a:endParaRPr lang="en-US" altLang="en-US" b="1" dirty="0"/>
          </a:p>
        </p:txBody>
      </p:sp>
      <p:sp>
        <p:nvSpPr>
          <p:cNvPr id="2" name="Téglalap 3">
            <a:extLst>
              <a:ext uri="{FF2B5EF4-FFF2-40B4-BE49-F238E27FC236}">
                <a16:creationId xmlns:a16="http://schemas.microsoft.com/office/drawing/2014/main" id="{7280C6CF-A275-6A54-5BC4-80913DA4CA31}"/>
              </a:ext>
            </a:extLst>
          </p:cNvPr>
          <p:cNvSpPr>
            <a:spLocks noChangeArrowheads="1"/>
          </p:cNvSpPr>
          <p:nvPr/>
        </p:nvSpPr>
        <p:spPr bwMode="auto">
          <a:xfrm>
            <a:off x="224118" y="1225689"/>
            <a:ext cx="11719205" cy="3416320"/>
          </a:xfrm>
          <a:prstGeom prst="rect">
            <a:avLst/>
          </a:prstGeom>
          <a:noFill/>
          <a:ln w="9525">
            <a:noFill/>
            <a:miter lim="800000"/>
            <a:headEnd/>
            <a:tailEnd/>
          </a:ln>
        </p:spPr>
        <p:txBody>
          <a:bodyPr wrap="square">
            <a:spAutoFit/>
          </a:bodyPr>
          <a:lstStyle/>
          <a:p>
            <a:pPr algn="just">
              <a:defRPr/>
            </a:pPr>
            <a:r>
              <a:rPr lang="hu-HU" sz="2400" b="1" dirty="0">
                <a:latin typeface="Calibri" pitchFamily="34" charset="0"/>
              </a:rPr>
              <a:t>JPG-JPEG (</a:t>
            </a:r>
            <a:r>
              <a:rPr lang="hu-HU" sz="2400" b="1" dirty="0" err="1">
                <a:latin typeface="Calibri" pitchFamily="34" charset="0"/>
              </a:rPr>
              <a:t>Joint</a:t>
            </a:r>
            <a:r>
              <a:rPr lang="hu-HU" sz="2400" b="1" dirty="0">
                <a:latin typeface="Calibri" pitchFamily="34" charset="0"/>
              </a:rPr>
              <a:t> </a:t>
            </a:r>
            <a:r>
              <a:rPr lang="hu-HU" sz="2400" b="1" dirty="0" err="1">
                <a:latin typeface="Calibri" pitchFamily="34" charset="0"/>
              </a:rPr>
              <a:t>Photographic</a:t>
            </a:r>
            <a:r>
              <a:rPr lang="hu-HU" sz="2400" b="1" dirty="0">
                <a:latin typeface="Calibri" pitchFamily="34" charset="0"/>
              </a:rPr>
              <a:t> </a:t>
            </a:r>
            <a:r>
              <a:rPr lang="hu-HU" sz="2400" b="1" dirty="0" err="1">
                <a:latin typeface="Calibri" pitchFamily="34" charset="0"/>
              </a:rPr>
              <a:t>Experts</a:t>
            </a:r>
            <a:r>
              <a:rPr lang="hu-HU" sz="2400" b="1" dirty="0">
                <a:latin typeface="Calibri" pitchFamily="34" charset="0"/>
              </a:rPr>
              <a:t> Group).</a:t>
            </a:r>
            <a:r>
              <a:rPr lang="hu-HU" sz="2400" dirty="0">
                <a:latin typeface="Calibri" pitchFamily="34" charset="0"/>
              </a:rPr>
              <a:t> A digitális fényképezés legelterjedtebb formátuma 1992 óta. Veszteséges tömörítés, de ennek mértéke többnyire állítható. Alapvetően nem tárol vetületi információkat, ehhez egy külső szöveges formátum szükséges.</a:t>
            </a:r>
          </a:p>
          <a:p>
            <a:pPr algn="just">
              <a:defRPr/>
            </a:pPr>
            <a:r>
              <a:rPr lang="hu-HU" sz="2400" b="1" dirty="0">
                <a:latin typeface="Calibri" pitchFamily="34" charset="0"/>
              </a:rPr>
              <a:t>PNG (</a:t>
            </a:r>
            <a:r>
              <a:rPr lang="hu-HU" sz="2400" b="1" dirty="0" err="1">
                <a:latin typeface="Calibri" pitchFamily="34" charset="0"/>
              </a:rPr>
              <a:t>Portable</a:t>
            </a:r>
            <a:r>
              <a:rPr lang="hu-HU" sz="2400" b="1" dirty="0">
                <a:latin typeface="Calibri" pitchFamily="34" charset="0"/>
              </a:rPr>
              <a:t> Network </a:t>
            </a:r>
            <a:r>
              <a:rPr lang="hu-HU" sz="2400" b="1" dirty="0" err="1">
                <a:latin typeface="Calibri" pitchFamily="34" charset="0"/>
              </a:rPr>
              <a:t>Graphic</a:t>
            </a:r>
            <a:r>
              <a:rPr lang="hu-HU" sz="2400" b="1" dirty="0">
                <a:latin typeface="Calibri" pitchFamily="34" charset="0"/>
              </a:rPr>
              <a:t>).</a:t>
            </a:r>
            <a:r>
              <a:rPr lang="hu-HU" sz="2400" dirty="0">
                <a:latin typeface="Calibri" pitchFamily="34" charset="0"/>
              </a:rPr>
              <a:t> Többnyire internetes megjelenítésre használt veszteségmentes tömörítést alkalmazó fájlformátum. Webes (nem interaktív) térképek tárolásának általános formátuma. A JPG-vel ellentétben be tudjuk állítani, hogy egy-egy szín átlátszó legyen (RGB kód alapján).</a:t>
            </a:r>
          </a:p>
          <a:p>
            <a:pPr algn="just">
              <a:defRPr/>
            </a:pPr>
            <a:r>
              <a:rPr lang="hu-HU" sz="2400" b="1" dirty="0">
                <a:latin typeface="Calibri" pitchFamily="34" charset="0"/>
              </a:rPr>
              <a:t>GIF (</a:t>
            </a:r>
            <a:r>
              <a:rPr lang="hu-HU" sz="2400" b="1" dirty="0" err="1">
                <a:latin typeface="Calibri" pitchFamily="34" charset="0"/>
              </a:rPr>
              <a:t>Graphic</a:t>
            </a:r>
            <a:r>
              <a:rPr lang="hu-HU" sz="2400" b="1" dirty="0">
                <a:latin typeface="Calibri" pitchFamily="34" charset="0"/>
              </a:rPr>
              <a:t> </a:t>
            </a:r>
            <a:r>
              <a:rPr lang="hu-HU" sz="2400" b="1" dirty="0" err="1">
                <a:latin typeface="Calibri" pitchFamily="34" charset="0"/>
              </a:rPr>
              <a:t>Interchange</a:t>
            </a:r>
            <a:r>
              <a:rPr lang="hu-HU" sz="2400" b="1" dirty="0">
                <a:latin typeface="Calibri" pitchFamily="34" charset="0"/>
              </a:rPr>
              <a:t> </a:t>
            </a:r>
            <a:r>
              <a:rPr lang="hu-HU" sz="2400" b="1" dirty="0" err="1">
                <a:latin typeface="Calibri" pitchFamily="34" charset="0"/>
              </a:rPr>
              <a:t>Format</a:t>
            </a:r>
            <a:r>
              <a:rPr lang="hu-HU" sz="2400" b="1" dirty="0">
                <a:latin typeface="Calibri" pitchFamily="34" charset="0"/>
              </a:rPr>
              <a:t>). </a:t>
            </a:r>
            <a:r>
              <a:rPr lang="hu-HU" sz="2400" dirty="0">
                <a:latin typeface="Calibri" pitchFamily="34" charset="0"/>
              </a:rPr>
              <a:t>Webre fejlesztett veszteségmentes formátum. Animációt és </a:t>
            </a:r>
            <a:r>
              <a:rPr lang="hu-HU" sz="2400" dirty="0" err="1">
                <a:latin typeface="Calibri" pitchFamily="34" charset="0"/>
              </a:rPr>
              <a:t>átlátszóságot</a:t>
            </a:r>
            <a:r>
              <a:rPr lang="hu-HU" sz="2400" dirty="0">
                <a:latin typeface="Calibri" pitchFamily="34" charset="0"/>
              </a:rPr>
              <a:t> is tud tárolni, koordináta- és vetületi információt viszont nem.</a:t>
            </a:r>
          </a:p>
        </p:txBody>
      </p:sp>
    </p:spTree>
    <p:extLst>
      <p:ext uri="{BB962C8B-B14F-4D97-AF65-F5344CB8AC3E}">
        <p14:creationId xmlns:p14="http://schemas.microsoft.com/office/powerpoint/2010/main" val="10430050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82FA2-1D7F-BF35-F3FC-82A3A8AA78D0}"/>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BFA1B0A6-B77E-30F0-DCA1-F063AA034ECC}"/>
              </a:ext>
            </a:extLst>
          </p:cNvPr>
          <p:cNvSpPr txBox="1">
            <a:spLocks/>
          </p:cNvSpPr>
          <p:nvPr/>
        </p:nvSpPr>
        <p:spPr>
          <a:xfrm>
            <a:off x="455052" y="0"/>
            <a:ext cx="11257336"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A raszteres fájlok</a:t>
            </a:r>
            <a:endParaRPr lang="en-US" altLang="en-US" b="1" dirty="0"/>
          </a:p>
        </p:txBody>
      </p:sp>
      <p:sp>
        <p:nvSpPr>
          <p:cNvPr id="2" name="Téglalap 3">
            <a:extLst>
              <a:ext uri="{FF2B5EF4-FFF2-40B4-BE49-F238E27FC236}">
                <a16:creationId xmlns:a16="http://schemas.microsoft.com/office/drawing/2014/main" id="{7280C6CF-A275-6A54-5BC4-80913DA4CA31}"/>
              </a:ext>
            </a:extLst>
          </p:cNvPr>
          <p:cNvSpPr>
            <a:spLocks noChangeArrowheads="1"/>
          </p:cNvSpPr>
          <p:nvPr/>
        </p:nvSpPr>
        <p:spPr bwMode="auto">
          <a:xfrm>
            <a:off x="224118" y="1225689"/>
            <a:ext cx="11719205" cy="3785652"/>
          </a:xfrm>
          <a:prstGeom prst="rect">
            <a:avLst/>
          </a:prstGeom>
          <a:noFill/>
          <a:ln w="9525">
            <a:noFill/>
            <a:miter lim="800000"/>
            <a:headEnd/>
            <a:tailEnd/>
          </a:ln>
        </p:spPr>
        <p:txBody>
          <a:bodyPr wrap="square">
            <a:spAutoFit/>
          </a:bodyPr>
          <a:lstStyle/>
          <a:p>
            <a:pPr algn="just">
              <a:defRPr/>
            </a:pPr>
            <a:r>
              <a:rPr lang="hu-HU" sz="2400" b="1" dirty="0">
                <a:latin typeface="Calibri" pitchFamily="34" charset="0"/>
              </a:rPr>
              <a:t>TIFF (</a:t>
            </a:r>
            <a:r>
              <a:rPr lang="hu-HU" sz="2400" b="1" dirty="0" err="1">
                <a:latin typeface="Calibri" pitchFamily="34" charset="0"/>
              </a:rPr>
              <a:t>Tagged</a:t>
            </a:r>
            <a:r>
              <a:rPr lang="hu-HU" sz="2400" b="1" dirty="0">
                <a:latin typeface="Calibri" pitchFamily="34" charset="0"/>
              </a:rPr>
              <a:t> Image </a:t>
            </a:r>
            <a:r>
              <a:rPr lang="hu-HU" sz="2400" b="1" dirty="0" err="1">
                <a:latin typeface="Calibri" pitchFamily="34" charset="0"/>
              </a:rPr>
              <a:t>Format</a:t>
            </a:r>
            <a:r>
              <a:rPr lang="hu-HU" sz="2400" b="1" dirty="0">
                <a:latin typeface="Calibri" pitchFamily="34" charset="0"/>
              </a:rPr>
              <a:t>). </a:t>
            </a:r>
            <a:r>
              <a:rPr lang="hu-HU" sz="2400" dirty="0">
                <a:latin typeface="Calibri" pitchFamily="34" charset="0"/>
              </a:rPr>
              <a:t>Általános képformátum, melyet leggyakrabban képfeldolgozásra, térinformatikai rendszerekben való munkára használunk. Az űrfotók gyakran használt adatcsere-formátuma. A pixelértékeken túl a fejlécben más képparaméterek tárolására is alkalmas (pl. </a:t>
            </a:r>
            <a:r>
              <a:rPr lang="hu-HU" sz="2400" dirty="0" err="1">
                <a:latin typeface="Calibri" pitchFamily="34" charset="0"/>
              </a:rPr>
              <a:t>georeferencia</a:t>
            </a:r>
            <a:r>
              <a:rPr lang="hu-HU" sz="2400" dirty="0">
                <a:latin typeface="Calibri" pitchFamily="34" charset="0"/>
              </a:rPr>
              <a:t> adatai - </a:t>
            </a:r>
            <a:r>
              <a:rPr lang="hu-HU" sz="2400" dirty="0" err="1">
                <a:latin typeface="Calibri" pitchFamily="34" charset="0"/>
              </a:rPr>
              <a:t>GeoTIFF</a:t>
            </a:r>
            <a:r>
              <a:rPr lang="hu-HU" sz="2400" dirty="0">
                <a:latin typeface="Calibri" pitchFamily="34" charset="0"/>
              </a:rPr>
              <a:t>). Többféle színmélységet és színmodellt támogat. Tömörítés nélküli formátum, de lehet tömöríteni is (LZW – </a:t>
            </a:r>
            <a:r>
              <a:rPr lang="hu-HU" sz="2400" dirty="0" err="1">
                <a:latin typeface="Calibri" pitchFamily="34" charset="0"/>
              </a:rPr>
              <a:t>Lempel-Ziv-Welch</a:t>
            </a:r>
            <a:r>
              <a:rPr lang="hu-HU" sz="2400" dirty="0">
                <a:latin typeface="Calibri" pitchFamily="34" charset="0"/>
              </a:rPr>
              <a:t> vagy JPG).</a:t>
            </a:r>
          </a:p>
          <a:p>
            <a:pPr algn="just">
              <a:defRPr/>
            </a:pPr>
            <a:r>
              <a:rPr lang="hu-HU" sz="2400" b="1" dirty="0">
                <a:latin typeface="Calibri" pitchFamily="34" charset="0"/>
              </a:rPr>
              <a:t>BIL. </a:t>
            </a:r>
            <a:r>
              <a:rPr lang="hu-HU" sz="2400" dirty="0">
                <a:latin typeface="Calibri" pitchFamily="34" charset="0"/>
              </a:rPr>
              <a:t>Űrfelvételek tárolására kifejlesztett raszteres fájlformátum. Tudja a képeket frekvenciasávonként tárolni, hozzáfűzve a kalibrációs pontok, koordináta- és vetületi információkat is. Távérzékelési, képelemző és térinformatikai szoftverek általánosan ismerik. Tömörítetlen formátum.</a:t>
            </a:r>
          </a:p>
        </p:txBody>
      </p:sp>
    </p:spTree>
    <p:extLst>
      <p:ext uri="{BB962C8B-B14F-4D97-AF65-F5344CB8AC3E}">
        <p14:creationId xmlns:p14="http://schemas.microsoft.com/office/powerpoint/2010/main" val="344898529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82FA2-1D7F-BF35-F3FC-82A3A8AA78D0}"/>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BFA1B0A6-B77E-30F0-DCA1-F063AA034ECC}"/>
              </a:ext>
            </a:extLst>
          </p:cNvPr>
          <p:cNvSpPr txBox="1">
            <a:spLocks/>
          </p:cNvSpPr>
          <p:nvPr/>
        </p:nvSpPr>
        <p:spPr>
          <a:xfrm>
            <a:off x="455052" y="0"/>
            <a:ext cx="11257336"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err="1"/>
              <a:t>Rszteres</a:t>
            </a:r>
            <a:r>
              <a:rPr lang="hu-HU" altLang="en-US" b="1" dirty="0"/>
              <a:t> adatkészletek az </a:t>
            </a:r>
            <a:r>
              <a:rPr lang="hu-HU" altLang="en-US" b="1" dirty="0" err="1"/>
              <a:t>ArcGIS</a:t>
            </a:r>
            <a:r>
              <a:rPr lang="hu-HU" altLang="en-US" b="1" dirty="0"/>
              <a:t>-ben</a:t>
            </a:r>
            <a:endParaRPr lang="en-US" altLang="en-US" b="1" dirty="0"/>
          </a:p>
        </p:txBody>
      </p:sp>
      <p:pic>
        <p:nvPicPr>
          <p:cNvPr id="5" name="Picture 4" descr="A diagram of a mosaic&#10;&#10;Description automatically generated">
            <a:extLst>
              <a:ext uri="{FF2B5EF4-FFF2-40B4-BE49-F238E27FC236}">
                <a16:creationId xmlns:a16="http://schemas.microsoft.com/office/drawing/2014/main" id="{9B7F277E-7AE1-121F-ADCF-65999A0FB9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645" y="1635551"/>
            <a:ext cx="10534710" cy="4454164"/>
          </a:xfrm>
          <a:prstGeom prst="rect">
            <a:avLst/>
          </a:prstGeom>
        </p:spPr>
      </p:pic>
    </p:spTree>
    <p:extLst>
      <p:ext uri="{BB962C8B-B14F-4D97-AF65-F5344CB8AC3E}">
        <p14:creationId xmlns:p14="http://schemas.microsoft.com/office/powerpoint/2010/main" val="65804119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0B70658-CD2A-F212-86A4-3B0D24EB6715}"/>
              </a:ext>
            </a:extLst>
          </p:cNvPr>
          <p:cNvSpPr>
            <a:spLocks noGrp="1"/>
          </p:cNvSpPr>
          <p:nvPr>
            <p:ph type="ctrTitle"/>
          </p:nvPr>
        </p:nvSpPr>
        <p:spPr>
          <a:xfrm>
            <a:off x="170329" y="1328552"/>
            <a:ext cx="11851342" cy="2387600"/>
          </a:xfrm>
        </p:spPr>
        <p:txBody>
          <a:bodyPr>
            <a:normAutofit/>
          </a:bodyPr>
          <a:lstStyle/>
          <a:p>
            <a:r>
              <a:rPr lang="hu-HU" sz="7200" b="1" dirty="0"/>
              <a:t>Digitális terepmodellek, DEM-alapú elemzések</a:t>
            </a:r>
          </a:p>
        </p:txBody>
      </p:sp>
      <p:sp>
        <p:nvSpPr>
          <p:cNvPr id="3" name="Alcím 2">
            <a:extLst>
              <a:ext uri="{FF2B5EF4-FFF2-40B4-BE49-F238E27FC236}">
                <a16:creationId xmlns:a16="http://schemas.microsoft.com/office/drawing/2014/main" id="{1E15AEEF-FA3C-41DC-92B7-92C3C9470961}"/>
              </a:ext>
            </a:extLst>
          </p:cNvPr>
          <p:cNvSpPr>
            <a:spLocks noGrp="1"/>
          </p:cNvSpPr>
          <p:nvPr>
            <p:ph type="subTitle" idx="1"/>
          </p:nvPr>
        </p:nvSpPr>
        <p:spPr>
          <a:xfrm>
            <a:off x="1524000" y="4246003"/>
            <a:ext cx="9144000" cy="1655762"/>
          </a:xfrm>
        </p:spPr>
        <p:txBody>
          <a:bodyPr>
            <a:normAutofit/>
          </a:bodyPr>
          <a:lstStyle/>
          <a:p>
            <a:r>
              <a:rPr lang="hu-HU" sz="3600" b="1" dirty="0"/>
              <a:t>Geoinformatika 2.</a:t>
            </a:r>
          </a:p>
          <a:p>
            <a:r>
              <a:rPr lang="hu-HU" sz="3600" b="1" dirty="0"/>
              <a:t>2023/24 II. félév</a:t>
            </a:r>
          </a:p>
        </p:txBody>
      </p:sp>
    </p:spTree>
    <p:extLst>
      <p:ext uri="{BB962C8B-B14F-4D97-AF65-F5344CB8AC3E}">
        <p14:creationId xmlns:p14="http://schemas.microsoft.com/office/powerpoint/2010/main" val="219550796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93595-AAFE-E457-701B-FA3315114985}"/>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1AE411A5-5308-C0ED-DB84-61D6EB727D52}"/>
              </a:ext>
            </a:extLst>
          </p:cNvPr>
          <p:cNvSpPr txBox="1">
            <a:spLocks/>
          </p:cNvSpPr>
          <p:nvPr/>
        </p:nvSpPr>
        <p:spPr>
          <a:xfrm>
            <a:off x="932835" y="0"/>
            <a:ext cx="10543818"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Terepmodellek – felületmodellek</a:t>
            </a:r>
            <a:endParaRPr lang="en-US" altLang="en-US" b="1" dirty="0"/>
          </a:p>
        </p:txBody>
      </p:sp>
      <p:sp>
        <p:nvSpPr>
          <p:cNvPr id="2" name="Téglalap 3">
            <a:extLst>
              <a:ext uri="{FF2B5EF4-FFF2-40B4-BE49-F238E27FC236}">
                <a16:creationId xmlns:a16="http://schemas.microsoft.com/office/drawing/2014/main" id="{F2EDBE8D-90E9-31E5-1F06-E63CD80153EB}"/>
              </a:ext>
            </a:extLst>
          </p:cNvPr>
          <p:cNvSpPr>
            <a:spLocks noChangeArrowheads="1"/>
          </p:cNvSpPr>
          <p:nvPr/>
        </p:nvSpPr>
        <p:spPr bwMode="auto">
          <a:xfrm>
            <a:off x="224118" y="1314264"/>
            <a:ext cx="11719205" cy="3046988"/>
          </a:xfrm>
          <a:prstGeom prst="rect">
            <a:avLst/>
          </a:prstGeom>
          <a:noFill/>
          <a:ln w="9525">
            <a:noFill/>
            <a:miter lim="800000"/>
            <a:headEnd/>
            <a:tailEnd/>
          </a:ln>
        </p:spPr>
        <p:txBody>
          <a:bodyPr wrap="square">
            <a:spAutoFit/>
          </a:bodyPr>
          <a:lstStyle/>
          <a:p>
            <a:pPr algn="just">
              <a:defRPr/>
            </a:pPr>
            <a:r>
              <a:rPr lang="hu-HU" sz="2400" dirty="0">
                <a:latin typeface="Calibri" pitchFamily="34" charset="0"/>
              </a:rPr>
              <a:t>A </a:t>
            </a:r>
            <a:r>
              <a:rPr lang="hu-HU" sz="2400" b="1" dirty="0">
                <a:latin typeface="Calibri" pitchFamily="34" charset="0"/>
              </a:rPr>
              <a:t>digitális terepmodellek </a:t>
            </a:r>
            <a:r>
              <a:rPr lang="hu-HU" sz="2400" dirty="0">
                <a:latin typeface="Calibri" pitchFamily="34" charset="0"/>
              </a:rPr>
              <a:t>olyan raszteres adatbázisok, melyek egy topográfiai felület magassági (Z) koordinátáit is tartalmazzák a szélességi (X) és hosszúsági (Y) értékek mellett. Ez nem szükségszerűen csak a földfelszínt jelentheti: Z koordináta alatt érthetjük egy földtani réteg mélységértékeit, vagy a talajvíz szintjét.</a:t>
            </a:r>
          </a:p>
          <a:p>
            <a:pPr algn="just">
              <a:defRPr/>
            </a:pPr>
            <a:endParaRPr lang="hu-HU" sz="2400" dirty="0">
              <a:latin typeface="Calibri" pitchFamily="34" charset="0"/>
            </a:endParaRPr>
          </a:p>
          <a:p>
            <a:pPr algn="just">
              <a:defRPr/>
            </a:pPr>
            <a:r>
              <a:rPr lang="hu-HU" sz="2400" dirty="0">
                <a:latin typeface="Calibri" pitchFamily="34" charset="0"/>
              </a:rPr>
              <a:t>Mást jelen a </a:t>
            </a:r>
            <a:r>
              <a:rPr lang="hu-HU" sz="2400" b="1" dirty="0">
                <a:latin typeface="Calibri" pitchFamily="34" charset="0"/>
              </a:rPr>
              <a:t>digitális felületmodell </a:t>
            </a:r>
            <a:r>
              <a:rPr lang="hu-HU" sz="2400" dirty="0">
                <a:latin typeface="Calibri" pitchFamily="34" charset="0"/>
              </a:rPr>
              <a:t>fogalma. Ebben az esetben az X,Y koordinátapárhoz Z értékként nem feltétlenül magasságot, hanem más függvényértéket is társíthatunk. Így jönnek létre például a hőmérsékletet vagy légnyomást térben leíró légköri modellek.</a:t>
            </a:r>
          </a:p>
        </p:txBody>
      </p:sp>
    </p:spTree>
    <p:extLst>
      <p:ext uri="{BB962C8B-B14F-4D97-AF65-F5344CB8AC3E}">
        <p14:creationId xmlns:p14="http://schemas.microsoft.com/office/powerpoint/2010/main" val="15467938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0BC4E-0DF2-9F4F-AA87-CB6286AC7017}"/>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D207ACEA-A016-EF82-BB08-F1D438769154}"/>
              </a:ext>
            </a:extLst>
          </p:cNvPr>
          <p:cNvSpPr txBox="1">
            <a:spLocks/>
          </p:cNvSpPr>
          <p:nvPr/>
        </p:nvSpPr>
        <p:spPr>
          <a:xfrm>
            <a:off x="2089944" y="0"/>
            <a:ext cx="82296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GIS rendszer három nézete</a:t>
            </a:r>
          </a:p>
        </p:txBody>
      </p:sp>
      <p:sp>
        <p:nvSpPr>
          <p:cNvPr id="2" name="Rectangle 2">
            <a:extLst>
              <a:ext uri="{FF2B5EF4-FFF2-40B4-BE49-F238E27FC236}">
                <a16:creationId xmlns:a16="http://schemas.microsoft.com/office/drawing/2014/main" id="{D320E238-AB22-309F-58AE-E0F9CCE565E8}"/>
              </a:ext>
            </a:extLst>
          </p:cNvPr>
          <p:cNvSpPr>
            <a:spLocks noChangeArrowheads="1"/>
          </p:cNvSpPr>
          <p:nvPr/>
        </p:nvSpPr>
        <p:spPr bwMode="auto">
          <a:xfrm>
            <a:off x="1452562" y="1196975"/>
            <a:ext cx="1800225"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hu-HU" altLang="hu-HU" sz="2000" dirty="0">
                <a:ea typeface="Calibri" panose="020F0502020204030204" pitchFamily="34" charset="0"/>
                <a:cs typeface="Times New Roman" panose="02020603050405020304" pitchFamily="18" charset="0"/>
              </a:rPr>
              <a:t>1. Térkép nézet</a:t>
            </a:r>
          </a:p>
        </p:txBody>
      </p:sp>
      <p:pic>
        <p:nvPicPr>
          <p:cNvPr id="3" name="Kép 9" descr="terkep_nezet.jpg">
            <a:extLst>
              <a:ext uri="{FF2B5EF4-FFF2-40B4-BE49-F238E27FC236}">
                <a16:creationId xmlns:a16="http://schemas.microsoft.com/office/drawing/2014/main" id="{A431948B-62B8-80FB-15A2-6F4383134ED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2825" y="1739901"/>
            <a:ext cx="2943225"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Kép 8" descr="adatbazis.jpg">
            <a:extLst>
              <a:ext uri="{FF2B5EF4-FFF2-40B4-BE49-F238E27FC236}">
                <a16:creationId xmlns:a16="http://schemas.microsoft.com/office/drawing/2014/main" id="{E441250B-35B5-BF6A-F881-147C5C6AA7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57738" y="1911350"/>
            <a:ext cx="6481762"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73A97B95-107A-15E3-CECF-F1A14E4D5F6B}"/>
              </a:ext>
            </a:extLst>
          </p:cNvPr>
          <p:cNvSpPr>
            <a:spLocks noChangeArrowheads="1"/>
          </p:cNvSpPr>
          <p:nvPr/>
        </p:nvSpPr>
        <p:spPr bwMode="auto">
          <a:xfrm>
            <a:off x="6373813" y="1198563"/>
            <a:ext cx="3816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hu-HU" altLang="hu-HU" sz="2000" dirty="0">
                <a:ea typeface="Calibri" panose="020F0502020204030204" pitchFamily="34" charset="0"/>
                <a:cs typeface="Times New Roman" panose="02020603050405020304" pitchFamily="18" charset="0"/>
              </a:rPr>
              <a:t>2. Adatbázis (</a:t>
            </a:r>
            <a:r>
              <a:rPr lang="hu-HU" altLang="hu-HU" sz="2000" dirty="0" err="1">
                <a:ea typeface="Calibri" panose="020F0502020204030204" pitchFamily="34" charset="0"/>
                <a:cs typeface="Times New Roman" panose="02020603050405020304" pitchFamily="18" charset="0"/>
              </a:rPr>
              <a:t>geoadatbázis</a:t>
            </a:r>
            <a:r>
              <a:rPr lang="hu-HU" altLang="hu-HU" sz="2000" dirty="0">
                <a:ea typeface="Calibri" panose="020F0502020204030204" pitchFamily="34" charset="0"/>
                <a:cs typeface="Times New Roman" panose="02020603050405020304" pitchFamily="18" charset="0"/>
              </a:rPr>
              <a:t>)</a:t>
            </a:r>
            <a:r>
              <a:rPr lang="hu-HU" altLang="hu-HU" sz="2000" dirty="0">
                <a:latin typeface="Times New Roman" panose="02020603050405020304" pitchFamily="18" charset="0"/>
                <a:ea typeface="Calibri" panose="020F0502020204030204" pitchFamily="34" charset="0"/>
                <a:cs typeface="Times New Roman" panose="02020603050405020304" pitchFamily="18" charset="0"/>
              </a:rPr>
              <a:t> </a:t>
            </a:r>
            <a:r>
              <a:rPr lang="hu-HU" altLang="hu-HU" sz="2000" dirty="0">
                <a:ea typeface="Calibri" panose="020F0502020204030204" pitchFamily="34" charset="0"/>
                <a:cs typeface="Times New Roman" panose="02020603050405020304" pitchFamily="18" charset="0"/>
              </a:rPr>
              <a:t>nézet</a:t>
            </a:r>
          </a:p>
        </p:txBody>
      </p:sp>
      <p:sp>
        <p:nvSpPr>
          <p:cNvPr id="6" name="Rectangle 2">
            <a:extLst>
              <a:ext uri="{FF2B5EF4-FFF2-40B4-BE49-F238E27FC236}">
                <a16:creationId xmlns:a16="http://schemas.microsoft.com/office/drawing/2014/main" id="{B72E4F51-CCEB-BAE6-0D60-B61B4A550070}"/>
              </a:ext>
            </a:extLst>
          </p:cNvPr>
          <p:cNvSpPr>
            <a:spLocks noChangeArrowheads="1"/>
          </p:cNvSpPr>
          <p:nvPr/>
        </p:nvSpPr>
        <p:spPr bwMode="auto">
          <a:xfrm>
            <a:off x="2884488" y="5260975"/>
            <a:ext cx="1873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hu-HU" altLang="hu-HU" sz="2000" dirty="0">
                <a:ea typeface="Calibri" panose="020F0502020204030204" pitchFamily="34" charset="0"/>
                <a:cs typeface="Times New Roman" panose="02020603050405020304" pitchFamily="18" charset="0"/>
              </a:rPr>
              <a:t>3. Modell nézet</a:t>
            </a:r>
          </a:p>
        </p:txBody>
      </p:sp>
      <p:pic>
        <p:nvPicPr>
          <p:cNvPr id="7" name="Kép 10" descr="model_nezet.jpg">
            <a:extLst>
              <a:ext uri="{FF2B5EF4-FFF2-40B4-BE49-F238E27FC236}">
                <a16:creationId xmlns:a16="http://schemas.microsoft.com/office/drawing/2014/main" id="{FBF02631-30FD-40A0-D49C-903D4C57144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75213" y="4666456"/>
            <a:ext cx="4999037"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199410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93595-AAFE-E457-701B-FA3315114985}"/>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1AE411A5-5308-C0ED-DB84-61D6EB727D52}"/>
              </a:ext>
            </a:extLst>
          </p:cNvPr>
          <p:cNvSpPr txBox="1">
            <a:spLocks/>
          </p:cNvSpPr>
          <p:nvPr/>
        </p:nvSpPr>
        <p:spPr>
          <a:xfrm>
            <a:off x="932835" y="0"/>
            <a:ext cx="10543818"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Terminológia</a:t>
            </a:r>
            <a:endParaRPr lang="en-US" altLang="en-US" b="1" dirty="0"/>
          </a:p>
        </p:txBody>
      </p:sp>
      <p:sp>
        <p:nvSpPr>
          <p:cNvPr id="2" name="Téglalap 3">
            <a:extLst>
              <a:ext uri="{FF2B5EF4-FFF2-40B4-BE49-F238E27FC236}">
                <a16:creationId xmlns:a16="http://schemas.microsoft.com/office/drawing/2014/main" id="{F2EDBE8D-90E9-31E5-1F06-E63CD80153EB}"/>
              </a:ext>
            </a:extLst>
          </p:cNvPr>
          <p:cNvSpPr>
            <a:spLocks noChangeArrowheads="1"/>
          </p:cNvSpPr>
          <p:nvPr/>
        </p:nvSpPr>
        <p:spPr bwMode="auto">
          <a:xfrm>
            <a:off x="224118" y="1314264"/>
            <a:ext cx="11719205" cy="4893647"/>
          </a:xfrm>
          <a:prstGeom prst="rect">
            <a:avLst/>
          </a:prstGeom>
          <a:noFill/>
          <a:ln w="9525">
            <a:noFill/>
            <a:miter lim="800000"/>
            <a:headEnd/>
            <a:tailEnd/>
          </a:ln>
        </p:spPr>
        <p:txBody>
          <a:bodyPr wrap="square">
            <a:spAutoFit/>
          </a:bodyPr>
          <a:lstStyle/>
          <a:p>
            <a:pPr marL="342900" indent="-342900" algn="just">
              <a:buFont typeface="Arial" panose="020B0604020202020204" pitchFamily="34" charset="0"/>
              <a:buChar char="•"/>
              <a:defRPr/>
            </a:pPr>
            <a:r>
              <a:rPr lang="hu-HU" sz="2400" b="1" dirty="0">
                <a:latin typeface="Calibri" pitchFamily="34" charset="0"/>
              </a:rPr>
              <a:t>DEM (Digital </a:t>
            </a:r>
            <a:r>
              <a:rPr lang="hu-HU" sz="2400" b="1" dirty="0" err="1">
                <a:latin typeface="Calibri" pitchFamily="34" charset="0"/>
              </a:rPr>
              <a:t>Elevation</a:t>
            </a:r>
            <a:r>
              <a:rPr lang="hu-HU" sz="2400" b="1" dirty="0">
                <a:latin typeface="Calibri" pitchFamily="34" charset="0"/>
              </a:rPr>
              <a:t> </a:t>
            </a:r>
            <a:r>
              <a:rPr lang="hu-HU" sz="2400" b="1" dirty="0" err="1">
                <a:latin typeface="Calibri" pitchFamily="34" charset="0"/>
              </a:rPr>
              <a:t>Model</a:t>
            </a:r>
            <a:r>
              <a:rPr lang="hu-HU" sz="2400" b="1" dirty="0">
                <a:latin typeface="Calibri" pitchFamily="34" charset="0"/>
              </a:rPr>
              <a:t>) = DDM (Digitális Domborzatmodell): </a:t>
            </a:r>
            <a:r>
              <a:rPr lang="hu-HU" sz="2400" dirty="0">
                <a:latin typeface="Calibri" pitchFamily="34" charset="0"/>
              </a:rPr>
              <a:t>A nemzetközileg legáltalánosabban használt kifejezés a domborzatmodellekre, nyers fordításban magasságmodellekre. DDM alatt a többnyire földfelszín tereptárgyak nélküli magasságát értjük. A szakirodalom viszont a DEM rövidítést általánosan a magasságmodellekre használja.</a:t>
            </a:r>
          </a:p>
          <a:p>
            <a:pPr marL="342900" indent="-342900" algn="just">
              <a:buFont typeface="Arial" panose="020B0604020202020204" pitchFamily="34" charset="0"/>
              <a:buChar char="•"/>
              <a:defRPr/>
            </a:pPr>
            <a:endParaRPr lang="hu-HU" sz="2400" dirty="0">
              <a:latin typeface="Calibri" pitchFamily="34" charset="0"/>
            </a:endParaRPr>
          </a:p>
          <a:p>
            <a:pPr marL="342900" indent="-342900" algn="just">
              <a:buFont typeface="Arial" panose="020B0604020202020204" pitchFamily="34" charset="0"/>
              <a:buChar char="•"/>
              <a:defRPr/>
            </a:pPr>
            <a:r>
              <a:rPr lang="hu-HU" sz="2400" b="1" dirty="0">
                <a:latin typeface="Calibri" pitchFamily="34" charset="0"/>
              </a:rPr>
              <a:t>DSM (Digital Surface </a:t>
            </a:r>
            <a:r>
              <a:rPr lang="hu-HU" sz="2400" b="1" dirty="0" err="1">
                <a:latin typeface="Calibri" pitchFamily="34" charset="0"/>
              </a:rPr>
              <a:t>Model</a:t>
            </a:r>
            <a:r>
              <a:rPr lang="hu-HU" sz="2400" b="1" dirty="0">
                <a:latin typeface="Calibri" pitchFamily="34" charset="0"/>
              </a:rPr>
              <a:t>) = DFM (Digitális Felszínmodell): </a:t>
            </a:r>
            <a:r>
              <a:rPr lang="hu-HU" sz="2400" dirty="0">
                <a:latin typeface="Calibri" pitchFamily="34" charset="0"/>
              </a:rPr>
              <a:t>A tereptárgyakat is magába foglaló felszín digitális modellje.</a:t>
            </a:r>
          </a:p>
          <a:p>
            <a:pPr marL="342900" indent="-342900" algn="just">
              <a:buFont typeface="Arial" panose="020B0604020202020204" pitchFamily="34" charset="0"/>
              <a:buChar char="•"/>
              <a:defRPr/>
            </a:pPr>
            <a:endParaRPr lang="hu-HU" sz="2400" dirty="0">
              <a:latin typeface="Calibri" pitchFamily="34" charset="0"/>
            </a:endParaRPr>
          </a:p>
          <a:p>
            <a:pPr marL="342900" indent="-342900" algn="just">
              <a:buFont typeface="Arial" panose="020B0604020202020204" pitchFamily="34" charset="0"/>
              <a:buChar char="•"/>
              <a:defRPr/>
            </a:pPr>
            <a:r>
              <a:rPr lang="hu-HU" sz="2400" b="1" dirty="0">
                <a:latin typeface="Calibri" pitchFamily="34" charset="0"/>
              </a:rPr>
              <a:t>DTM (Digital Terrain </a:t>
            </a:r>
            <a:r>
              <a:rPr lang="hu-HU" sz="2400" b="1" dirty="0" err="1">
                <a:latin typeface="Calibri" pitchFamily="34" charset="0"/>
              </a:rPr>
              <a:t>Model</a:t>
            </a:r>
            <a:r>
              <a:rPr lang="hu-HU" sz="2400" b="1" dirty="0">
                <a:latin typeface="Calibri" pitchFamily="34" charset="0"/>
              </a:rPr>
              <a:t>) = DTM (Digitális Terepmodell): </a:t>
            </a:r>
            <a:r>
              <a:rPr lang="hu-HU" sz="2400" dirty="0">
                <a:latin typeface="Calibri" pitchFamily="34" charset="0"/>
              </a:rPr>
              <a:t>Sok ellentmondás kapcsolódik ehhez a megnevezéshez, van, aki a DSM-</a:t>
            </a:r>
            <a:r>
              <a:rPr lang="hu-HU" sz="2400" dirty="0" err="1">
                <a:latin typeface="Calibri" pitchFamily="34" charset="0"/>
              </a:rPr>
              <a:t>et</a:t>
            </a:r>
            <a:r>
              <a:rPr lang="hu-HU" sz="2400" dirty="0">
                <a:latin typeface="Calibri" pitchFamily="34" charset="0"/>
              </a:rPr>
              <a:t>, van aki a tereptárgyak nélküli felszínt, és van aki összefoglaló fogalomként értelmezi az összes magasságmodellre. DTM alatt a jegyzetben a tereptárgyak nélküli felszínt értjük.</a:t>
            </a:r>
          </a:p>
        </p:txBody>
      </p:sp>
    </p:spTree>
    <p:extLst>
      <p:ext uri="{BB962C8B-B14F-4D97-AF65-F5344CB8AC3E}">
        <p14:creationId xmlns:p14="http://schemas.microsoft.com/office/powerpoint/2010/main" val="100893981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93595-AAFE-E457-701B-FA3315114985}"/>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1AE411A5-5308-C0ED-DB84-61D6EB727D52}"/>
              </a:ext>
            </a:extLst>
          </p:cNvPr>
          <p:cNvSpPr txBox="1">
            <a:spLocks/>
          </p:cNvSpPr>
          <p:nvPr/>
        </p:nvSpPr>
        <p:spPr>
          <a:xfrm>
            <a:off x="932835" y="0"/>
            <a:ext cx="10543818"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Terminológia</a:t>
            </a:r>
            <a:endParaRPr lang="en-US" altLang="en-US" b="1" dirty="0"/>
          </a:p>
        </p:txBody>
      </p:sp>
      <p:pic>
        <p:nvPicPr>
          <p:cNvPr id="3" name="Picture 2" descr="A house and a graph&#10;&#10;Description automatically generated with medium confidence">
            <a:extLst>
              <a:ext uri="{FF2B5EF4-FFF2-40B4-BE49-F238E27FC236}">
                <a16:creationId xmlns:a16="http://schemas.microsoft.com/office/drawing/2014/main" id="{891838A3-CA8A-09F6-692F-B553DDD18B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5963" y="1614341"/>
            <a:ext cx="10340074" cy="4571998"/>
          </a:xfrm>
          <a:prstGeom prst="rect">
            <a:avLst/>
          </a:prstGeom>
        </p:spPr>
      </p:pic>
    </p:spTree>
    <p:extLst>
      <p:ext uri="{BB962C8B-B14F-4D97-AF65-F5344CB8AC3E}">
        <p14:creationId xmlns:p14="http://schemas.microsoft.com/office/powerpoint/2010/main" val="362132780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93595-AAFE-E457-701B-FA3315114985}"/>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1AE411A5-5308-C0ED-DB84-61D6EB727D52}"/>
              </a:ext>
            </a:extLst>
          </p:cNvPr>
          <p:cNvSpPr txBox="1">
            <a:spLocks/>
          </p:cNvSpPr>
          <p:nvPr/>
        </p:nvSpPr>
        <p:spPr>
          <a:xfrm>
            <a:off x="932835" y="0"/>
            <a:ext cx="10543818"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Terepmodell-fajták</a:t>
            </a:r>
            <a:endParaRPr lang="en-US" altLang="en-US" b="1" dirty="0"/>
          </a:p>
        </p:txBody>
      </p:sp>
      <p:sp>
        <p:nvSpPr>
          <p:cNvPr id="2" name="Téglalap 3">
            <a:extLst>
              <a:ext uri="{FF2B5EF4-FFF2-40B4-BE49-F238E27FC236}">
                <a16:creationId xmlns:a16="http://schemas.microsoft.com/office/drawing/2014/main" id="{F2EDBE8D-90E9-31E5-1F06-E63CD80153EB}"/>
              </a:ext>
            </a:extLst>
          </p:cNvPr>
          <p:cNvSpPr>
            <a:spLocks noChangeArrowheads="1"/>
          </p:cNvSpPr>
          <p:nvPr/>
        </p:nvSpPr>
        <p:spPr bwMode="auto">
          <a:xfrm>
            <a:off x="224118" y="2650005"/>
            <a:ext cx="11719205" cy="1938992"/>
          </a:xfrm>
          <a:prstGeom prst="rect">
            <a:avLst/>
          </a:prstGeom>
          <a:noFill/>
          <a:ln w="9525">
            <a:noFill/>
            <a:miter lim="800000"/>
            <a:headEnd/>
            <a:tailEnd/>
          </a:ln>
        </p:spPr>
        <p:txBody>
          <a:bodyPr wrap="square">
            <a:spAutoFit/>
          </a:bodyPr>
          <a:lstStyle/>
          <a:p>
            <a:pPr algn="ctr">
              <a:defRPr/>
            </a:pPr>
            <a:r>
              <a:rPr lang="hu-HU" sz="4000" b="1" dirty="0">
                <a:latin typeface="Calibri" pitchFamily="34" charset="0"/>
              </a:rPr>
              <a:t>Rács</a:t>
            </a:r>
          </a:p>
          <a:p>
            <a:pPr algn="ctr">
              <a:defRPr/>
            </a:pPr>
            <a:endParaRPr lang="hu-HU" sz="4000" b="1" dirty="0">
              <a:latin typeface="Calibri" pitchFamily="34" charset="0"/>
            </a:endParaRPr>
          </a:p>
          <a:p>
            <a:pPr algn="ctr">
              <a:defRPr/>
            </a:pPr>
            <a:r>
              <a:rPr lang="hu-HU" sz="4000" b="1" dirty="0">
                <a:latin typeface="Calibri" pitchFamily="34" charset="0"/>
              </a:rPr>
              <a:t>TIN</a:t>
            </a:r>
          </a:p>
        </p:txBody>
      </p:sp>
    </p:spTree>
    <p:extLst>
      <p:ext uri="{BB962C8B-B14F-4D97-AF65-F5344CB8AC3E}">
        <p14:creationId xmlns:p14="http://schemas.microsoft.com/office/powerpoint/2010/main" val="160210969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93595-AAFE-E457-701B-FA3315114985}"/>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1AE411A5-5308-C0ED-DB84-61D6EB727D52}"/>
              </a:ext>
            </a:extLst>
          </p:cNvPr>
          <p:cNvSpPr txBox="1">
            <a:spLocks/>
          </p:cNvSpPr>
          <p:nvPr/>
        </p:nvSpPr>
        <p:spPr>
          <a:xfrm>
            <a:off x="932835" y="0"/>
            <a:ext cx="10543818"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err="1"/>
              <a:t>Grid</a:t>
            </a:r>
            <a:endParaRPr lang="en-US" altLang="en-US" b="1" dirty="0"/>
          </a:p>
        </p:txBody>
      </p:sp>
      <p:pic>
        <p:nvPicPr>
          <p:cNvPr id="5" name="Picture 4">
            <a:extLst>
              <a:ext uri="{FF2B5EF4-FFF2-40B4-BE49-F238E27FC236}">
                <a16:creationId xmlns:a16="http://schemas.microsoft.com/office/drawing/2014/main" id="{3DE1692E-5D20-3587-48AF-FDBEC2EA5FE7}"/>
              </a:ext>
            </a:extLst>
          </p:cNvPr>
          <p:cNvPicPr>
            <a:picLocks noChangeAspect="1"/>
          </p:cNvPicPr>
          <p:nvPr/>
        </p:nvPicPr>
        <p:blipFill>
          <a:blip r:embed="rId2"/>
          <a:stretch>
            <a:fillRect/>
          </a:stretch>
        </p:blipFill>
        <p:spPr>
          <a:xfrm>
            <a:off x="1691385" y="1981201"/>
            <a:ext cx="8809230" cy="3558988"/>
          </a:xfrm>
          <a:prstGeom prst="rect">
            <a:avLst/>
          </a:prstGeom>
        </p:spPr>
      </p:pic>
    </p:spTree>
    <p:extLst>
      <p:ext uri="{BB962C8B-B14F-4D97-AF65-F5344CB8AC3E}">
        <p14:creationId xmlns:p14="http://schemas.microsoft.com/office/powerpoint/2010/main" val="375362684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93595-AAFE-E457-701B-FA3315114985}"/>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1AE411A5-5308-C0ED-DB84-61D6EB727D52}"/>
              </a:ext>
            </a:extLst>
          </p:cNvPr>
          <p:cNvSpPr txBox="1">
            <a:spLocks/>
          </p:cNvSpPr>
          <p:nvPr/>
        </p:nvSpPr>
        <p:spPr>
          <a:xfrm>
            <a:off x="932835" y="0"/>
            <a:ext cx="10543818"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TIN</a:t>
            </a:r>
            <a:endParaRPr lang="en-US" altLang="en-US" b="1" dirty="0"/>
          </a:p>
        </p:txBody>
      </p:sp>
      <p:pic>
        <p:nvPicPr>
          <p:cNvPr id="2" name="Picture 1" descr="A diagram of a hexagon with red dots&#10;&#10;Description automatically generated">
            <a:extLst>
              <a:ext uri="{FF2B5EF4-FFF2-40B4-BE49-F238E27FC236}">
                <a16:creationId xmlns:a16="http://schemas.microsoft.com/office/drawing/2014/main" id="{06CEC6F9-AC99-7DE7-9E90-748EEDD9C1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0594" y="1775012"/>
            <a:ext cx="11210812" cy="3558988"/>
          </a:xfrm>
          <a:prstGeom prst="rect">
            <a:avLst/>
          </a:prstGeom>
        </p:spPr>
      </p:pic>
    </p:spTree>
    <p:extLst>
      <p:ext uri="{BB962C8B-B14F-4D97-AF65-F5344CB8AC3E}">
        <p14:creationId xmlns:p14="http://schemas.microsoft.com/office/powerpoint/2010/main" val="338335679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93595-AAFE-E457-701B-FA3315114985}"/>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1AE411A5-5308-C0ED-DB84-61D6EB727D52}"/>
              </a:ext>
            </a:extLst>
          </p:cNvPr>
          <p:cNvSpPr txBox="1">
            <a:spLocks/>
          </p:cNvSpPr>
          <p:nvPr/>
        </p:nvSpPr>
        <p:spPr>
          <a:xfrm>
            <a:off x="932835" y="0"/>
            <a:ext cx="10543818"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Magassági adatok gyűjtési módjai</a:t>
            </a:r>
            <a:endParaRPr lang="en-US" altLang="en-US" b="1" dirty="0"/>
          </a:p>
        </p:txBody>
      </p:sp>
    </p:spTree>
    <p:extLst>
      <p:ext uri="{BB962C8B-B14F-4D97-AF65-F5344CB8AC3E}">
        <p14:creationId xmlns:p14="http://schemas.microsoft.com/office/powerpoint/2010/main" val="67979850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93595-AAFE-E457-701B-FA3315114985}"/>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1AE411A5-5308-C0ED-DB84-61D6EB727D52}"/>
              </a:ext>
            </a:extLst>
          </p:cNvPr>
          <p:cNvSpPr txBox="1">
            <a:spLocks/>
          </p:cNvSpPr>
          <p:nvPr/>
        </p:nvSpPr>
        <p:spPr>
          <a:xfrm>
            <a:off x="932835" y="0"/>
            <a:ext cx="10543818"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Szintezés</a:t>
            </a:r>
            <a:endParaRPr lang="en-US" altLang="en-US" b="1" dirty="0"/>
          </a:p>
        </p:txBody>
      </p:sp>
      <p:pic>
        <p:nvPicPr>
          <p:cNvPr id="3" name="Picture 2" descr="A drawing of a rectangular object&#10;&#10;Description automatically generated">
            <a:extLst>
              <a:ext uri="{FF2B5EF4-FFF2-40B4-BE49-F238E27FC236}">
                <a16:creationId xmlns:a16="http://schemas.microsoft.com/office/drawing/2014/main" id="{8D4B2D5B-70FE-B9F6-169E-6461C2355A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4941" y="2006747"/>
            <a:ext cx="7082118" cy="3830624"/>
          </a:xfrm>
          <a:prstGeom prst="rect">
            <a:avLst/>
          </a:prstGeom>
        </p:spPr>
      </p:pic>
    </p:spTree>
    <p:extLst>
      <p:ext uri="{BB962C8B-B14F-4D97-AF65-F5344CB8AC3E}">
        <p14:creationId xmlns:p14="http://schemas.microsoft.com/office/powerpoint/2010/main" val="15825238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93595-AAFE-E457-701B-FA3315114985}"/>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1AE411A5-5308-C0ED-DB84-61D6EB727D52}"/>
              </a:ext>
            </a:extLst>
          </p:cNvPr>
          <p:cNvSpPr txBox="1">
            <a:spLocks/>
          </p:cNvSpPr>
          <p:nvPr/>
        </p:nvSpPr>
        <p:spPr>
          <a:xfrm>
            <a:off x="932835" y="0"/>
            <a:ext cx="10543818"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err="1"/>
              <a:t>Sztereofotogrammetria</a:t>
            </a:r>
            <a:endParaRPr lang="en-US" altLang="en-US" b="1" dirty="0"/>
          </a:p>
        </p:txBody>
      </p:sp>
      <p:pic>
        <p:nvPicPr>
          <p:cNvPr id="2" name="Picture 1" descr="A diagram of a mountain range&#10;&#10;Description automatically generated">
            <a:extLst>
              <a:ext uri="{FF2B5EF4-FFF2-40B4-BE49-F238E27FC236}">
                <a16:creationId xmlns:a16="http://schemas.microsoft.com/office/drawing/2014/main" id="{9C16B0CA-2719-2202-5A8E-2898F91C5E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96792" y="1463174"/>
            <a:ext cx="5398416" cy="4968600"/>
          </a:xfrm>
          <a:prstGeom prst="rect">
            <a:avLst/>
          </a:prstGeom>
        </p:spPr>
      </p:pic>
    </p:spTree>
    <p:extLst>
      <p:ext uri="{BB962C8B-B14F-4D97-AF65-F5344CB8AC3E}">
        <p14:creationId xmlns:p14="http://schemas.microsoft.com/office/powerpoint/2010/main" val="210524320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93595-AAFE-E457-701B-FA3315114985}"/>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1AE411A5-5308-C0ED-DB84-61D6EB727D52}"/>
              </a:ext>
            </a:extLst>
          </p:cNvPr>
          <p:cNvSpPr txBox="1">
            <a:spLocks/>
          </p:cNvSpPr>
          <p:nvPr/>
        </p:nvSpPr>
        <p:spPr>
          <a:xfrm>
            <a:off x="932835" y="0"/>
            <a:ext cx="10543818"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GPS</a:t>
            </a:r>
            <a:endParaRPr lang="en-US" altLang="en-US" b="1" dirty="0"/>
          </a:p>
        </p:txBody>
      </p:sp>
      <p:pic>
        <p:nvPicPr>
          <p:cNvPr id="4" name="Picture 3" descr="A diagram of a satellite&#10;&#10;Description automatically generated">
            <a:extLst>
              <a:ext uri="{FF2B5EF4-FFF2-40B4-BE49-F238E27FC236}">
                <a16:creationId xmlns:a16="http://schemas.microsoft.com/office/drawing/2014/main" id="{E0A62185-7D11-B4AA-7576-30BB8817DC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2515" y="1588483"/>
            <a:ext cx="8546970" cy="4925372"/>
          </a:xfrm>
          <a:prstGeom prst="rect">
            <a:avLst/>
          </a:prstGeom>
        </p:spPr>
      </p:pic>
    </p:spTree>
    <p:extLst>
      <p:ext uri="{BB962C8B-B14F-4D97-AF65-F5344CB8AC3E}">
        <p14:creationId xmlns:p14="http://schemas.microsoft.com/office/powerpoint/2010/main" val="132469829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93595-AAFE-E457-701B-FA3315114985}"/>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1AE411A5-5308-C0ED-DB84-61D6EB727D52}"/>
              </a:ext>
            </a:extLst>
          </p:cNvPr>
          <p:cNvSpPr txBox="1">
            <a:spLocks/>
          </p:cNvSpPr>
          <p:nvPr/>
        </p:nvSpPr>
        <p:spPr>
          <a:xfrm>
            <a:off x="932835" y="0"/>
            <a:ext cx="10543818"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Radar, </a:t>
            </a:r>
            <a:r>
              <a:rPr lang="hu-HU" altLang="en-US" b="1" dirty="0" err="1"/>
              <a:t>szonár</a:t>
            </a:r>
            <a:r>
              <a:rPr lang="hu-HU" altLang="en-US" b="1" dirty="0"/>
              <a:t>, </a:t>
            </a:r>
            <a:r>
              <a:rPr lang="hu-HU" altLang="en-US" b="1" dirty="0" err="1"/>
              <a:t>LiDAR</a:t>
            </a:r>
            <a:endParaRPr lang="en-US" altLang="en-US" b="1" dirty="0"/>
          </a:p>
        </p:txBody>
      </p:sp>
      <p:pic>
        <p:nvPicPr>
          <p:cNvPr id="2" name="Picture 1" descr="A diagram of a mountain&#10;&#10;Description automatically generated">
            <a:extLst>
              <a:ext uri="{FF2B5EF4-FFF2-40B4-BE49-F238E27FC236}">
                <a16:creationId xmlns:a16="http://schemas.microsoft.com/office/drawing/2014/main" id="{78B3E7A3-38EC-60F5-BFBC-D5069F5CB4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0742" y="1930874"/>
            <a:ext cx="4870516" cy="3938932"/>
          </a:xfrm>
          <a:prstGeom prst="rect">
            <a:avLst/>
          </a:prstGeom>
        </p:spPr>
      </p:pic>
    </p:spTree>
    <p:extLst>
      <p:ext uri="{BB962C8B-B14F-4D97-AF65-F5344CB8AC3E}">
        <p14:creationId xmlns:p14="http://schemas.microsoft.com/office/powerpoint/2010/main" val="391784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E28E6-DBC6-DEEF-F5B1-DFC93BDF86CC}"/>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1C107BFA-B322-DC15-F66F-899042350520}"/>
              </a:ext>
            </a:extLst>
          </p:cNvPr>
          <p:cNvSpPr txBox="1">
            <a:spLocks/>
          </p:cNvSpPr>
          <p:nvPr/>
        </p:nvSpPr>
        <p:spPr>
          <a:xfrm>
            <a:off x="588963" y="0"/>
            <a:ext cx="11231562" cy="1143000"/>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A geoinformatikai rendszerek építőkövei</a:t>
            </a:r>
          </a:p>
        </p:txBody>
      </p:sp>
      <p:sp>
        <p:nvSpPr>
          <p:cNvPr id="9" name="Téglalap 8">
            <a:extLst>
              <a:ext uri="{FF2B5EF4-FFF2-40B4-BE49-F238E27FC236}">
                <a16:creationId xmlns:a16="http://schemas.microsoft.com/office/drawing/2014/main" id="{E2F9410E-CC1B-3722-6976-F34DC8FAA48A}"/>
              </a:ext>
            </a:extLst>
          </p:cNvPr>
          <p:cNvSpPr/>
          <p:nvPr/>
        </p:nvSpPr>
        <p:spPr>
          <a:xfrm>
            <a:off x="4176806" y="2311262"/>
            <a:ext cx="2063750" cy="2001301"/>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p>
        </p:txBody>
      </p:sp>
      <p:sp>
        <p:nvSpPr>
          <p:cNvPr id="10" name="Text Box 5">
            <a:extLst>
              <a:ext uri="{FF2B5EF4-FFF2-40B4-BE49-F238E27FC236}">
                <a16:creationId xmlns:a16="http://schemas.microsoft.com/office/drawing/2014/main" id="{76E2018D-A94F-808D-C7D3-0E9478A29C2F}"/>
              </a:ext>
            </a:extLst>
          </p:cNvPr>
          <p:cNvSpPr txBox="1">
            <a:spLocks noChangeArrowheads="1"/>
          </p:cNvSpPr>
          <p:nvPr/>
        </p:nvSpPr>
        <p:spPr bwMode="auto">
          <a:xfrm>
            <a:off x="288925" y="1281732"/>
            <a:ext cx="5378524" cy="830997"/>
          </a:xfrm>
          <a:prstGeom prst="rect">
            <a:avLst/>
          </a:prstGeom>
          <a:noFill/>
          <a:ln w="12700">
            <a:noFill/>
            <a:miter lim="800000"/>
            <a:headEnd/>
            <a:tailEnd/>
          </a:ln>
        </p:spPr>
        <p:txBody>
          <a:bodyPr wrap="none">
            <a:spAutoFit/>
          </a:bodyPr>
          <a:lstStyle/>
          <a:p>
            <a:pPr defTabSz="762000">
              <a:defRPr/>
            </a:pPr>
            <a:r>
              <a:rPr lang="hu-HU" sz="2400" b="1" dirty="0"/>
              <a:t>Adattáblák</a:t>
            </a:r>
          </a:p>
          <a:p>
            <a:pPr defTabSz="762000">
              <a:defRPr/>
            </a:pPr>
            <a:r>
              <a:rPr lang="hu-HU" sz="2400" dirty="0"/>
              <a:t>A legismertebb adatbázis-példa a </a:t>
            </a:r>
            <a:r>
              <a:rPr lang="hu-HU" sz="2400" b="1" dirty="0"/>
              <a:t>címlista</a:t>
            </a:r>
            <a:endParaRPr lang="hu-HU" sz="2400" dirty="0"/>
          </a:p>
        </p:txBody>
      </p:sp>
      <p:graphicFrame>
        <p:nvGraphicFramePr>
          <p:cNvPr id="12" name="Táblázat 11">
            <a:extLst>
              <a:ext uri="{FF2B5EF4-FFF2-40B4-BE49-F238E27FC236}">
                <a16:creationId xmlns:a16="http://schemas.microsoft.com/office/drawing/2014/main" id="{6332C8D1-F41D-90D1-FCAC-8321E02DC667}"/>
              </a:ext>
            </a:extLst>
          </p:cNvPr>
          <p:cNvGraphicFramePr>
            <a:graphicFrameLocks noGrp="1"/>
          </p:cNvGraphicFramePr>
          <p:nvPr>
            <p:extLst>
              <p:ext uri="{D42A27DB-BD31-4B8C-83A1-F6EECF244321}">
                <p14:modId xmlns:p14="http://schemas.microsoft.com/office/powerpoint/2010/main" val="1127710136"/>
              </p:ext>
            </p:extLst>
          </p:nvPr>
        </p:nvGraphicFramePr>
        <p:xfrm>
          <a:off x="1835150" y="2794019"/>
          <a:ext cx="6551365" cy="1476355"/>
        </p:xfrm>
        <a:graphic>
          <a:graphicData uri="http://schemas.openxmlformats.org/drawingml/2006/table">
            <a:tbl>
              <a:tblPr>
                <a:tableStyleId>{5940675A-B579-460E-94D1-54222C63F5DA}</a:tableStyleId>
              </a:tblPr>
              <a:tblGrid>
                <a:gridCol w="2393546">
                  <a:extLst>
                    <a:ext uri="{9D8B030D-6E8A-4147-A177-3AD203B41FA5}">
                      <a16:colId xmlns:a16="http://schemas.microsoft.com/office/drawing/2014/main" val="20000"/>
                    </a:ext>
                  </a:extLst>
                </a:gridCol>
                <a:gridCol w="2003947">
                  <a:extLst>
                    <a:ext uri="{9D8B030D-6E8A-4147-A177-3AD203B41FA5}">
                      <a16:colId xmlns:a16="http://schemas.microsoft.com/office/drawing/2014/main" val="20001"/>
                    </a:ext>
                  </a:extLst>
                </a:gridCol>
                <a:gridCol w="2153872">
                  <a:extLst>
                    <a:ext uri="{9D8B030D-6E8A-4147-A177-3AD203B41FA5}">
                      <a16:colId xmlns:a16="http://schemas.microsoft.com/office/drawing/2014/main" val="20002"/>
                    </a:ext>
                  </a:extLst>
                </a:gridCol>
              </a:tblGrid>
              <a:tr h="295271">
                <a:tc>
                  <a:txBody>
                    <a:bodyPr/>
                    <a:lstStyle/>
                    <a:p>
                      <a:pPr>
                        <a:lnSpc>
                          <a:spcPct val="115000"/>
                        </a:lnSpc>
                        <a:spcAft>
                          <a:spcPts val="0"/>
                        </a:spcAft>
                      </a:pPr>
                      <a:r>
                        <a:rPr lang="hu-HU" sz="1100" b="1" dirty="0"/>
                        <a:t>Név</a:t>
                      </a:r>
                      <a:endParaRPr lang="hu-HU" sz="1100" dirty="0">
                        <a:latin typeface="Calibri"/>
                        <a:ea typeface="Calibri"/>
                        <a:cs typeface="Times New Roman"/>
                      </a:endParaRPr>
                    </a:p>
                  </a:txBody>
                  <a:tcPr marL="68575" marR="68575" marT="0" marB="0"/>
                </a:tc>
                <a:tc>
                  <a:txBody>
                    <a:bodyPr/>
                    <a:lstStyle/>
                    <a:p>
                      <a:pPr>
                        <a:lnSpc>
                          <a:spcPct val="115000"/>
                        </a:lnSpc>
                        <a:spcAft>
                          <a:spcPts val="0"/>
                        </a:spcAft>
                      </a:pPr>
                      <a:r>
                        <a:rPr lang="hu-HU" sz="1100" b="1"/>
                        <a:t>Cím</a:t>
                      </a:r>
                      <a:endParaRPr lang="hu-HU" sz="1100">
                        <a:latin typeface="Calibri"/>
                        <a:ea typeface="Calibri"/>
                        <a:cs typeface="Times New Roman"/>
                      </a:endParaRPr>
                    </a:p>
                  </a:txBody>
                  <a:tcPr marL="68575" marR="68575" marT="0" marB="0"/>
                </a:tc>
                <a:tc>
                  <a:txBody>
                    <a:bodyPr/>
                    <a:lstStyle/>
                    <a:p>
                      <a:pPr>
                        <a:lnSpc>
                          <a:spcPct val="115000"/>
                        </a:lnSpc>
                        <a:spcAft>
                          <a:spcPts val="0"/>
                        </a:spcAft>
                      </a:pPr>
                      <a:r>
                        <a:rPr lang="hu-HU" sz="1100" b="1"/>
                        <a:t>Telefon</a:t>
                      </a:r>
                      <a:endParaRPr lang="hu-HU" sz="1100">
                        <a:latin typeface="Calibri"/>
                        <a:ea typeface="Calibri"/>
                        <a:cs typeface="Times New Roman"/>
                      </a:endParaRPr>
                    </a:p>
                  </a:txBody>
                  <a:tcPr marL="68575" marR="68575" marT="0" marB="0"/>
                </a:tc>
                <a:extLst>
                  <a:ext uri="{0D108BD9-81ED-4DB2-BD59-A6C34878D82A}">
                    <a16:rowId xmlns:a16="http://schemas.microsoft.com/office/drawing/2014/main" val="10000"/>
                  </a:ext>
                </a:extLst>
              </a:tr>
              <a:tr h="295271">
                <a:tc>
                  <a:txBody>
                    <a:bodyPr/>
                    <a:lstStyle/>
                    <a:p>
                      <a:pPr>
                        <a:lnSpc>
                          <a:spcPct val="115000"/>
                        </a:lnSpc>
                        <a:spcAft>
                          <a:spcPts val="0"/>
                        </a:spcAft>
                      </a:pPr>
                      <a:r>
                        <a:rPr lang="hu-HU" sz="1100" dirty="0"/>
                        <a:t>Kis Jakab</a:t>
                      </a:r>
                      <a:endParaRPr lang="hu-HU" sz="1100" dirty="0">
                        <a:latin typeface="Calibri"/>
                        <a:ea typeface="Calibri"/>
                        <a:cs typeface="Times New Roman"/>
                      </a:endParaRPr>
                    </a:p>
                  </a:txBody>
                  <a:tcPr marL="68575" marR="68575" marT="0" marB="0"/>
                </a:tc>
                <a:tc>
                  <a:txBody>
                    <a:bodyPr/>
                    <a:lstStyle/>
                    <a:p>
                      <a:pPr>
                        <a:lnSpc>
                          <a:spcPct val="115000"/>
                        </a:lnSpc>
                        <a:spcAft>
                          <a:spcPts val="0"/>
                        </a:spcAft>
                      </a:pPr>
                      <a:r>
                        <a:rPr lang="hu-HU" sz="1100" dirty="0"/>
                        <a:t>Üllői út 32.</a:t>
                      </a:r>
                      <a:endParaRPr lang="hu-HU" sz="1100" dirty="0">
                        <a:latin typeface="Calibri"/>
                        <a:ea typeface="Calibri"/>
                        <a:cs typeface="Times New Roman"/>
                      </a:endParaRPr>
                    </a:p>
                  </a:txBody>
                  <a:tcPr marL="68575" marR="68575" marT="0" marB="0"/>
                </a:tc>
                <a:tc>
                  <a:txBody>
                    <a:bodyPr/>
                    <a:lstStyle/>
                    <a:p>
                      <a:pPr>
                        <a:lnSpc>
                          <a:spcPct val="115000"/>
                        </a:lnSpc>
                        <a:spcAft>
                          <a:spcPts val="0"/>
                        </a:spcAft>
                      </a:pPr>
                      <a:r>
                        <a:rPr lang="hu-HU" sz="1100" dirty="0"/>
                        <a:t>343-565</a:t>
                      </a:r>
                      <a:endParaRPr lang="hu-HU" sz="1100" dirty="0">
                        <a:latin typeface="Calibri"/>
                        <a:ea typeface="Calibri"/>
                        <a:cs typeface="Times New Roman"/>
                      </a:endParaRPr>
                    </a:p>
                  </a:txBody>
                  <a:tcPr marL="68575" marR="68575" marT="0" marB="0"/>
                </a:tc>
                <a:extLst>
                  <a:ext uri="{0D108BD9-81ED-4DB2-BD59-A6C34878D82A}">
                    <a16:rowId xmlns:a16="http://schemas.microsoft.com/office/drawing/2014/main" val="10001"/>
                  </a:ext>
                </a:extLst>
              </a:tr>
              <a:tr h="295271">
                <a:tc>
                  <a:txBody>
                    <a:bodyPr/>
                    <a:lstStyle/>
                    <a:p>
                      <a:pPr>
                        <a:lnSpc>
                          <a:spcPct val="115000"/>
                        </a:lnSpc>
                        <a:spcAft>
                          <a:spcPts val="0"/>
                        </a:spcAft>
                      </a:pPr>
                      <a:r>
                        <a:rPr lang="hu-HU" sz="1100" dirty="0"/>
                        <a:t>Kovács Gizella</a:t>
                      </a:r>
                      <a:endParaRPr lang="hu-HU" sz="1100" dirty="0">
                        <a:latin typeface="Calibri"/>
                        <a:ea typeface="Calibri"/>
                        <a:cs typeface="Times New Roman"/>
                      </a:endParaRPr>
                    </a:p>
                  </a:txBody>
                  <a:tcPr marL="68575" marR="68575" marT="0" marB="0"/>
                </a:tc>
                <a:tc>
                  <a:txBody>
                    <a:bodyPr/>
                    <a:lstStyle/>
                    <a:p>
                      <a:pPr>
                        <a:lnSpc>
                          <a:spcPct val="115000"/>
                        </a:lnSpc>
                        <a:spcAft>
                          <a:spcPts val="0"/>
                        </a:spcAft>
                      </a:pPr>
                      <a:r>
                        <a:rPr lang="hu-HU" sz="1100" dirty="0" err="1"/>
                        <a:t>Igló</a:t>
                      </a:r>
                      <a:r>
                        <a:rPr lang="hu-HU" sz="1100" dirty="0"/>
                        <a:t> utca 8.</a:t>
                      </a:r>
                      <a:endParaRPr lang="hu-HU" sz="1100" dirty="0">
                        <a:latin typeface="Calibri"/>
                        <a:ea typeface="Calibri"/>
                        <a:cs typeface="Times New Roman"/>
                      </a:endParaRPr>
                    </a:p>
                  </a:txBody>
                  <a:tcPr marL="68575" marR="68575" marT="0" marB="0"/>
                </a:tc>
                <a:tc>
                  <a:txBody>
                    <a:bodyPr/>
                    <a:lstStyle/>
                    <a:p>
                      <a:pPr>
                        <a:lnSpc>
                          <a:spcPct val="115000"/>
                        </a:lnSpc>
                        <a:spcAft>
                          <a:spcPts val="0"/>
                        </a:spcAft>
                      </a:pPr>
                      <a:r>
                        <a:rPr lang="hu-HU" sz="1100" dirty="0"/>
                        <a:t>272-129</a:t>
                      </a:r>
                      <a:endParaRPr lang="hu-HU" sz="1100" dirty="0">
                        <a:latin typeface="Calibri"/>
                        <a:ea typeface="Calibri"/>
                        <a:cs typeface="Times New Roman"/>
                      </a:endParaRPr>
                    </a:p>
                  </a:txBody>
                  <a:tcPr marL="68575" marR="68575" marT="0" marB="0"/>
                </a:tc>
                <a:extLst>
                  <a:ext uri="{0D108BD9-81ED-4DB2-BD59-A6C34878D82A}">
                    <a16:rowId xmlns:a16="http://schemas.microsoft.com/office/drawing/2014/main" val="10002"/>
                  </a:ext>
                </a:extLst>
              </a:tr>
              <a:tr h="295271">
                <a:tc>
                  <a:txBody>
                    <a:bodyPr/>
                    <a:lstStyle/>
                    <a:p>
                      <a:pPr>
                        <a:lnSpc>
                          <a:spcPct val="115000"/>
                        </a:lnSpc>
                        <a:spcAft>
                          <a:spcPts val="0"/>
                        </a:spcAft>
                      </a:pPr>
                      <a:r>
                        <a:rPr lang="hu-HU" sz="1100" dirty="0"/>
                        <a:t>Laki Dénes</a:t>
                      </a:r>
                      <a:endParaRPr lang="hu-HU" sz="1100" dirty="0">
                        <a:latin typeface="Calibri"/>
                        <a:ea typeface="Calibri"/>
                        <a:cs typeface="Times New Roman"/>
                      </a:endParaRPr>
                    </a:p>
                  </a:txBody>
                  <a:tcPr marL="68575" marR="68575" marT="0" marB="0"/>
                </a:tc>
                <a:tc>
                  <a:txBody>
                    <a:bodyPr/>
                    <a:lstStyle/>
                    <a:p>
                      <a:pPr>
                        <a:lnSpc>
                          <a:spcPct val="115000"/>
                        </a:lnSpc>
                        <a:spcAft>
                          <a:spcPts val="0"/>
                        </a:spcAft>
                      </a:pPr>
                      <a:r>
                        <a:rPr lang="hu-HU" sz="1100"/>
                        <a:t>Jáhn Ferenc utca 24.</a:t>
                      </a:r>
                      <a:endParaRPr lang="hu-HU" sz="1100">
                        <a:latin typeface="Calibri"/>
                        <a:ea typeface="Calibri"/>
                        <a:cs typeface="Times New Roman"/>
                      </a:endParaRPr>
                    </a:p>
                  </a:txBody>
                  <a:tcPr marL="68575" marR="68575" marT="0" marB="0"/>
                </a:tc>
                <a:tc>
                  <a:txBody>
                    <a:bodyPr/>
                    <a:lstStyle/>
                    <a:p>
                      <a:pPr>
                        <a:lnSpc>
                          <a:spcPct val="115000"/>
                        </a:lnSpc>
                        <a:spcAft>
                          <a:spcPts val="0"/>
                        </a:spcAft>
                      </a:pPr>
                      <a:r>
                        <a:rPr lang="hu-HU" sz="1100"/>
                        <a:t>472-142</a:t>
                      </a:r>
                      <a:endParaRPr lang="hu-HU" sz="1100">
                        <a:latin typeface="Calibri"/>
                        <a:ea typeface="Calibri"/>
                        <a:cs typeface="Times New Roman"/>
                      </a:endParaRPr>
                    </a:p>
                  </a:txBody>
                  <a:tcPr marL="68575" marR="68575" marT="0" marB="0"/>
                </a:tc>
                <a:extLst>
                  <a:ext uri="{0D108BD9-81ED-4DB2-BD59-A6C34878D82A}">
                    <a16:rowId xmlns:a16="http://schemas.microsoft.com/office/drawing/2014/main" val="10003"/>
                  </a:ext>
                </a:extLst>
              </a:tr>
              <a:tr h="295271">
                <a:tc>
                  <a:txBody>
                    <a:bodyPr/>
                    <a:lstStyle/>
                    <a:p>
                      <a:pPr>
                        <a:lnSpc>
                          <a:spcPct val="115000"/>
                        </a:lnSpc>
                        <a:spcAft>
                          <a:spcPts val="0"/>
                        </a:spcAft>
                      </a:pPr>
                      <a:r>
                        <a:rPr lang="hu-HU" sz="1100" dirty="0"/>
                        <a:t>Tóth Józsefné</a:t>
                      </a:r>
                      <a:endParaRPr lang="hu-HU" sz="1100" dirty="0">
                        <a:latin typeface="Calibri"/>
                        <a:ea typeface="Calibri"/>
                        <a:cs typeface="Times New Roman"/>
                      </a:endParaRPr>
                    </a:p>
                  </a:txBody>
                  <a:tcPr marL="68575" marR="68575" marT="0" marB="0"/>
                </a:tc>
                <a:tc>
                  <a:txBody>
                    <a:bodyPr/>
                    <a:lstStyle/>
                    <a:p>
                      <a:pPr>
                        <a:lnSpc>
                          <a:spcPct val="115000"/>
                        </a:lnSpc>
                        <a:spcAft>
                          <a:spcPts val="0"/>
                        </a:spcAft>
                      </a:pPr>
                      <a:r>
                        <a:rPr lang="hu-HU" sz="1100"/>
                        <a:t>Madách tér 65.</a:t>
                      </a:r>
                      <a:endParaRPr lang="hu-HU" sz="1100">
                        <a:latin typeface="Calibri"/>
                        <a:ea typeface="Calibri"/>
                        <a:cs typeface="Times New Roman"/>
                      </a:endParaRPr>
                    </a:p>
                  </a:txBody>
                  <a:tcPr marL="68575" marR="68575" marT="0" marB="0"/>
                </a:tc>
                <a:tc>
                  <a:txBody>
                    <a:bodyPr/>
                    <a:lstStyle/>
                    <a:p>
                      <a:pPr>
                        <a:lnSpc>
                          <a:spcPct val="115000"/>
                        </a:lnSpc>
                        <a:spcAft>
                          <a:spcPts val="0"/>
                        </a:spcAft>
                      </a:pPr>
                      <a:r>
                        <a:rPr lang="hu-HU" sz="1100" dirty="0"/>
                        <a:t>221-062</a:t>
                      </a:r>
                      <a:endParaRPr lang="hu-HU" sz="1100" dirty="0">
                        <a:latin typeface="Calibri"/>
                        <a:ea typeface="Calibri"/>
                        <a:cs typeface="Times New Roman"/>
                      </a:endParaRPr>
                    </a:p>
                  </a:txBody>
                  <a:tcPr marL="68575" marR="68575" marT="0" marB="0"/>
                </a:tc>
                <a:extLst>
                  <a:ext uri="{0D108BD9-81ED-4DB2-BD59-A6C34878D82A}">
                    <a16:rowId xmlns:a16="http://schemas.microsoft.com/office/drawing/2014/main" val="10004"/>
                  </a:ext>
                </a:extLst>
              </a:tr>
            </a:tbl>
          </a:graphicData>
        </a:graphic>
      </p:graphicFrame>
      <p:sp>
        <p:nvSpPr>
          <p:cNvPr id="13" name="Text Box 5">
            <a:extLst>
              <a:ext uri="{FF2B5EF4-FFF2-40B4-BE49-F238E27FC236}">
                <a16:creationId xmlns:a16="http://schemas.microsoft.com/office/drawing/2014/main" id="{AB10A400-42A0-A9D1-5393-39C2E273FD10}"/>
              </a:ext>
            </a:extLst>
          </p:cNvPr>
          <p:cNvSpPr txBox="1">
            <a:spLocks noChangeArrowheads="1"/>
          </p:cNvSpPr>
          <p:nvPr/>
        </p:nvSpPr>
        <p:spPr bwMode="auto">
          <a:xfrm>
            <a:off x="611188" y="3355138"/>
            <a:ext cx="1068480" cy="369332"/>
          </a:xfrm>
          <a:prstGeom prst="rect">
            <a:avLst/>
          </a:prstGeom>
          <a:noFill/>
          <a:ln w="12700">
            <a:noFill/>
            <a:miter lim="800000"/>
            <a:headEnd/>
            <a:tailEnd/>
          </a:ln>
        </p:spPr>
        <p:txBody>
          <a:bodyPr wrap="square">
            <a:spAutoFit/>
          </a:bodyPr>
          <a:lstStyle/>
          <a:p>
            <a:pPr defTabSz="762000">
              <a:defRPr/>
            </a:pPr>
            <a:r>
              <a:rPr lang="hu-HU" sz="1800" b="1" dirty="0">
                <a:solidFill>
                  <a:schemeClr val="accent2">
                    <a:lumMod val="75000"/>
                  </a:schemeClr>
                </a:solidFill>
                <a:latin typeface="+mn-lt"/>
              </a:rPr>
              <a:t>Rekord</a:t>
            </a:r>
          </a:p>
        </p:txBody>
      </p:sp>
      <p:sp>
        <p:nvSpPr>
          <p:cNvPr id="14" name="Text Box 5">
            <a:extLst>
              <a:ext uri="{FF2B5EF4-FFF2-40B4-BE49-F238E27FC236}">
                <a16:creationId xmlns:a16="http://schemas.microsoft.com/office/drawing/2014/main" id="{EB57AD0B-7ACD-4B6D-E5A3-E7F3E83F288B}"/>
              </a:ext>
            </a:extLst>
          </p:cNvPr>
          <p:cNvSpPr txBox="1">
            <a:spLocks noChangeArrowheads="1"/>
          </p:cNvSpPr>
          <p:nvPr/>
        </p:nvSpPr>
        <p:spPr bwMode="auto">
          <a:xfrm>
            <a:off x="4892675" y="2331804"/>
            <a:ext cx="884465" cy="369332"/>
          </a:xfrm>
          <a:prstGeom prst="rect">
            <a:avLst/>
          </a:prstGeom>
          <a:noFill/>
          <a:ln w="12700">
            <a:noFill/>
            <a:miter lim="800000"/>
            <a:headEnd/>
            <a:tailEnd/>
          </a:ln>
        </p:spPr>
        <p:txBody>
          <a:bodyPr wrap="square">
            <a:spAutoFit/>
          </a:bodyPr>
          <a:lstStyle/>
          <a:p>
            <a:pPr defTabSz="762000">
              <a:defRPr/>
            </a:pPr>
            <a:r>
              <a:rPr lang="hu-HU" sz="1800" b="1" dirty="0">
                <a:solidFill>
                  <a:srgbClr val="00B050"/>
                </a:solidFill>
                <a:latin typeface="+mn-lt"/>
              </a:rPr>
              <a:t>Mező</a:t>
            </a:r>
          </a:p>
        </p:txBody>
      </p:sp>
      <p:sp>
        <p:nvSpPr>
          <p:cNvPr id="15" name="Téglalap 14">
            <a:extLst>
              <a:ext uri="{FF2B5EF4-FFF2-40B4-BE49-F238E27FC236}">
                <a16:creationId xmlns:a16="http://schemas.microsoft.com/office/drawing/2014/main" id="{6E217B58-FC0F-AFD7-383C-3A65EDC396F5}"/>
              </a:ext>
            </a:extLst>
          </p:cNvPr>
          <p:cNvSpPr/>
          <p:nvPr/>
        </p:nvSpPr>
        <p:spPr>
          <a:xfrm>
            <a:off x="611188" y="3365585"/>
            <a:ext cx="8167936" cy="347458"/>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p>
        </p:txBody>
      </p:sp>
      <p:sp>
        <p:nvSpPr>
          <p:cNvPr id="16" name="Téglalap 15">
            <a:extLst>
              <a:ext uri="{FF2B5EF4-FFF2-40B4-BE49-F238E27FC236}">
                <a16:creationId xmlns:a16="http://schemas.microsoft.com/office/drawing/2014/main" id="{4A175DF8-971B-A58F-CFFC-37632F758332}"/>
              </a:ext>
            </a:extLst>
          </p:cNvPr>
          <p:cNvSpPr/>
          <p:nvPr/>
        </p:nvSpPr>
        <p:spPr>
          <a:xfrm>
            <a:off x="6232619" y="3943231"/>
            <a:ext cx="4038458" cy="36933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p>
        </p:txBody>
      </p:sp>
      <p:sp>
        <p:nvSpPr>
          <p:cNvPr id="17" name="Text Box 5">
            <a:extLst>
              <a:ext uri="{FF2B5EF4-FFF2-40B4-BE49-F238E27FC236}">
                <a16:creationId xmlns:a16="http://schemas.microsoft.com/office/drawing/2014/main" id="{E632FD79-1825-C35A-D44E-71586B257491}"/>
              </a:ext>
            </a:extLst>
          </p:cNvPr>
          <p:cNvSpPr txBox="1">
            <a:spLocks noChangeArrowheads="1"/>
          </p:cNvSpPr>
          <p:nvPr/>
        </p:nvSpPr>
        <p:spPr bwMode="auto">
          <a:xfrm>
            <a:off x="8883139" y="3943231"/>
            <a:ext cx="1559189" cy="369332"/>
          </a:xfrm>
          <a:prstGeom prst="rect">
            <a:avLst/>
          </a:prstGeom>
          <a:noFill/>
          <a:ln w="12700">
            <a:noFill/>
            <a:miter lim="800000"/>
            <a:headEnd/>
            <a:tailEnd/>
          </a:ln>
        </p:spPr>
        <p:txBody>
          <a:bodyPr wrap="square">
            <a:spAutoFit/>
          </a:bodyPr>
          <a:lstStyle/>
          <a:p>
            <a:pPr defTabSz="762000">
              <a:defRPr/>
            </a:pPr>
            <a:r>
              <a:rPr lang="hu-HU" sz="1800" b="1" dirty="0">
                <a:solidFill>
                  <a:schemeClr val="accent1">
                    <a:lumMod val="50000"/>
                  </a:schemeClr>
                </a:solidFill>
                <a:latin typeface="+mn-lt"/>
              </a:rPr>
              <a:t>Attribútum</a:t>
            </a:r>
          </a:p>
        </p:txBody>
      </p:sp>
      <p:sp>
        <p:nvSpPr>
          <p:cNvPr id="18" name="Téglalap 17">
            <a:extLst>
              <a:ext uri="{FF2B5EF4-FFF2-40B4-BE49-F238E27FC236}">
                <a16:creationId xmlns:a16="http://schemas.microsoft.com/office/drawing/2014/main" id="{32D18DCB-29C3-58C6-CB61-38DACD92877D}"/>
              </a:ext>
            </a:extLst>
          </p:cNvPr>
          <p:cNvSpPr/>
          <p:nvPr/>
        </p:nvSpPr>
        <p:spPr>
          <a:xfrm>
            <a:off x="288925" y="4687888"/>
            <a:ext cx="10274300" cy="1938992"/>
          </a:xfrm>
          <a:prstGeom prst="rect">
            <a:avLst/>
          </a:prstGeom>
        </p:spPr>
        <p:txBody>
          <a:bodyPr wrap="square">
            <a:spAutoFit/>
          </a:bodyPr>
          <a:lstStyle/>
          <a:p>
            <a:pPr>
              <a:defRPr/>
            </a:pPr>
            <a:r>
              <a:rPr lang="hu-HU" sz="2400" b="1" dirty="0">
                <a:latin typeface="+mn-lt"/>
              </a:rPr>
              <a:t>Általános követelmények</a:t>
            </a:r>
            <a:r>
              <a:rPr lang="hu-HU" sz="2400" dirty="0">
                <a:latin typeface="+mn-lt"/>
              </a:rPr>
              <a:t> az </a:t>
            </a:r>
            <a:r>
              <a:rPr lang="hu-HU" sz="2400" dirty="0" err="1">
                <a:latin typeface="+mn-lt"/>
              </a:rPr>
              <a:t>adatbáziskezelő</a:t>
            </a:r>
            <a:r>
              <a:rPr lang="hu-HU" sz="2400" dirty="0">
                <a:latin typeface="+mn-lt"/>
              </a:rPr>
              <a:t> programokkal szemben:</a:t>
            </a:r>
          </a:p>
          <a:p>
            <a:pPr marL="342900" indent="-342900">
              <a:buFont typeface="Arial" panose="020B0604020202020204" pitchFamily="34" charset="0"/>
              <a:buChar char="•"/>
              <a:defRPr/>
            </a:pPr>
            <a:r>
              <a:rPr lang="hu-HU" sz="2400" dirty="0">
                <a:latin typeface="+mn-lt"/>
              </a:rPr>
              <a:t>Új rekordok hozzáadása</a:t>
            </a:r>
          </a:p>
          <a:p>
            <a:pPr marL="342900" indent="-342900">
              <a:buFont typeface="Arial" panose="020B0604020202020204" pitchFamily="34" charset="0"/>
              <a:buChar char="•"/>
              <a:defRPr/>
            </a:pPr>
            <a:r>
              <a:rPr lang="hu-HU" sz="2400" dirty="0">
                <a:latin typeface="+mn-lt"/>
              </a:rPr>
              <a:t>Létező rekordok módosítása</a:t>
            </a:r>
          </a:p>
          <a:p>
            <a:pPr marL="342900" indent="-342900">
              <a:buFont typeface="Arial" panose="020B0604020202020204" pitchFamily="34" charset="0"/>
              <a:buChar char="•"/>
              <a:defRPr/>
            </a:pPr>
            <a:r>
              <a:rPr lang="hu-HU" sz="2400" dirty="0">
                <a:latin typeface="+mn-lt"/>
              </a:rPr>
              <a:t>Létező rekordok törlése</a:t>
            </a:r>
          </a:p>
          <a:p>
            <a:pPr marL="342900" indent="-342900">
              <a:buFont typeface="Arial" panose="020B0604020202020204" pitchFamily="34" charset="0"/>
              <a:buChar char="•"/>
              <a:defRPr/>
            </a:pPr>
            <a:r>
              <a:rPr lang="hu-HU" sz="2400" dirty="0">
                <a:latin typeface="+mn-lt"/>
              </a:rPr>
              <a:t>Adatok keresésének lehetősége</a:t>
            </a:r>
          </a:p>
        </p:txBody>
      </p:sp>
    </p:spTree>
    <p:extLst>
      <p:ext uri="{BB962C8B-B14F-4D97-AF65-F5344CB8AC3E}">
        <p14:creationId xmlns:p14="http://schemas.microsoft.com/office/powerpoint/2010/main" val="243675427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93595-AAFE-E457-701B-FA3315114985}"/>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1AE411A5-5308-C0ED-DB84-61D6EB727D52}"/>
              </a:ext>
            </a:extLst>
          </p:cNvPr>
          <p:cNvSpPr txBox="1">
            <a:spLocks/>
          </p:cNvSpPr>
          <p:nvPr/>
        </p:nvSpPr>
        <p:spPr>
          <a:xfrm>
            <a:off x="932835" y="0"/>
            <a:ext cx="10543818"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Radar, </a:t>
            </a:r>
            <a:r>
              <a:rPr lang="hu-HU" altLang="en-US" b="1" dirty="0" err="1"/>
              <a:t>szonár</a:t>
            </a:r>
            <a:r>
              <a:rPr lang="hu-HU" altLang="en-US" b="1" dirty="0"/>
              <a:t>, </a:t>
            </a:r>
            <a:r>
              <a:rPr lang="hu-HU" altLang="en-US" b="1" dirty="0" err="1"/>
              <a:t>LiDAR</a:t>
            </a:r>
            <a:endParaRPr lang="en-US" altLang="en-US" b="1" dirty="0"/>
          </a:p>
        </p:txBody>
      </p:sp>
      <p:pic>
        <p:nvPicPr>
          <p:cNvPr id="4" name="Picture 3" descr="A diagram of a plane flying over a mountain&#10;&#10;Description automatically generated">
            <a:extLst>
              <a:ext uri="{FF2B5EF4-FFF2-40B4-BE49-F238E27FC236}">
                <a16:creationId xmlns:a16="http://schemas.microsoft.com/office/drawing/2014/main" id="{79AA7176-CF8C-DD02-57C1-EB0275BC44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1950" y="1350231"/>
            <a:ext cx="5568100" cy="5119072"/>
          </a:xfrm>
          <a:prstGeom prst="rect">
            <a:avLst/>
          </a:prstGeom>
        </p:spPr>
      </p:pic>
    </p:spTree>
    <p:extLst>
      <p:ext uri="{BB962C8B-B14F-4D97-AF65-F5344CB8AC3E}">
        <p14:creationId xmlns:p14="http://schemas.microsoft.com/office/powerpoint/2010/main" val="85628995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93595-AAFE-E457-701B-FA3315114985}"/>
            </a:ext>
          </a:extLst>
        </p:cNvPr>
        <p:cNvGrpSpPr/>
        <p:nvPr/>
      </p:nvGrpSpPr>
      <p:grpSpPr>
        <a:xfrm>
          <a:off x="0" y="0"/>
          <a:ext cx="0" cy="0"/>
          <a:chOff x="0" y="0"/>
          <a:chExt cx="0" cy="0"/>
        </a:xfrm>
      </p:grpSpPr>
      <p:pic>
        <p:nvPicPr>
          <p:cNvPr id="3" name="Picture 2" descr="A screenshot of a computer screen showing a topographic map&#10;&#10;Description automatically generated">
            <a:extLst>
              <a:ext uri="{FF2B5EF4-FFF2-40B4-BE49-F238E27FC236}">
                <a16:creationId xmlns:a16="http://schemas.microsoft.com/office/drawing/2014/main" id="{7B2D7AA4-CF5B-8977-D0A0-DAF8162130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1052" y="730578"/>
            <a:ext cx="8169896" cy="6127422"/>
          </a:xfrm>
          <a:prstGeom prst="rect">
            <a:avLst/>
          </a:prstGeom>
        </p:spPr>
      </p:pic>
      <p:sp>
        <p:nvSpPr>
          <p:cNvPr id="8" name="Cím 1">
            <a:extLst>
              <a:ext uri="{FF2B5EF4-FFF2-40B4-BE49-F238E27FC236}">
                <a16:creationId xmlns:a16="http://schemas.microsoft.com/office/drawing/2014/main" id="{1AE411A5-5308-C0ED-DB84-61D6EB727D52}"/>
              </a:ext>
            </a:extLst>
          </p:cNvPr>
          <p:cNvSpPr txBox="1">
            <a:spLocks/>
          </p:cNvSpPr>
          <p:nvPr/>
        </p:nvSpPr>
        <p:spPr>
          <a:xfrm>
            <a:off x="932835" y="0"/>
            <a:ext cx="10543818"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Digitalizálás</a:t>
            </a:r>
            <a:endParaRPr lang="en-US" altLang="en-US" b="1" dirty="0"/>
          </a:p>
        </p:txBody>
      </p:sp>
    </p:spTree>
    <p:extLst>
      <p:ext uri="{BB962C8B-B14F-4D97-AF65-F5344CB8AC3E}">
        <p14:creationId xmlns:p14="http://schemas.microsoft.com/office/powerpoint/2010/main" val="421359508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93595-AAFE-E457-701B-FA3315114985}"/>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1AE411A5-5308-C0ED-DB84-61D6EB727D52}"/>
              </a:ext>
            </a:extLst>
          </p:cNvPr>
          <p:cNvSpPr txBox="1">
            <a:spLocks/>
          </p:cNvSpPr>
          <p:nvPr/>
        </p:nvSpPr>
        <p:spPr>
          <a:xfrm>
            <a:off x="932835" y="0"/>
            <a:ext cx="4355602"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Interpoláció</a:t>
            </a:r>
            <a:endParaRPr lang="en-US" altLang="en-US" b="1" dirty="0"/>
          </a:p>
        </p:txBody>
      </p:sp>
      <p:pic>
        <p:nvPicPr>
          <p:cNvPr id="2" name="Picture 1" descr="A collage of images of a cell&#10;&#10;Description automatically generated">
            <a:extLst>
              <a:ext uri="{FF2B5EF4-FFF2-40B4-BE49-F238E27FC236}">
                <a16:creationId xmlns:a16="http://schemas.microsoft.com/office/drawing/2014/main" id="{81F7BBC4-4C6D-243E-FEF5-76A784E011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3057" y="-1"/>
            <a:ext cx="4275212" cy="6858001"/>
          </a:xfrm>
          <a:prstGeom prst="rect">
            <a:avLst/>
          </a:prstGeom>
        </p:spPr>
      </p:pic>
    </p:spTree>
    <p:extLst>
      <p:ext uri="{BB962C8B-B14F-4D97-AF65-F5344CB8AC3E}">
        <p14:creationId xmlns:p14="http://schemas.microsoft.com/office/powerpoint/2010/main" val="122793336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93595-AAFE-E457-701B-FA3315114985}"/>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1AE411A5-5308-C0ED-DB84-61D6EB727D52}"/>
              </a:ext>
            </a:extLst>
          </p:cNvPr>
          <p:cNvSpPr txBox="1">
            <a:spLocks/>
          </p:cNvSpPr>
          <p:nvPr/>
        </p:nvSpPr>
        <p:spPr>
          <a:xfrm>
            <a:off x="932835" y="0"/>
            <a:ext cx="10543818"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Szabadfelhasználású adatbázisok</a:t>
            </a:r>
            <a:endParaRPr lang="en-US" altLang="en-US" b="1" dirty="0"/>
          </a:p>
        </p:txBody>
      </p:sp>
      <p:sp>
        <p:nvSpPr>
          <p:cNvPr id="2" name="Téglalap 3">
            <a:extLst>
              <a:ext uri="{FF2B5EF4-FFF2-40B4-BE49-F238E27FC236}">
                <a16:creationId xmlns:a16="http://schemas.microsoft.com/office/drawing/2014/main" id="{F2EDBE8D-90E9-31E5-1F06-E63CD80153EB}"/>
              </a:ext>
            </a:extLst>
          </p:cNvPr>
          <p:cNvSpPr>
            <a:spLocks noChangeArrowheads="1"/>
          </p:cNvSpPr>
          <p:nvPr/>
        </p:nvSpPr>
        <p:spPr bwMode="auto">
          <a:xfrm>
            <a:off x="224118" y="1225689"/>
            <a:ext cx="11719205" cy="3416320"/>
          </a:xfrm>
          <a:prstGeom prst="rect">
            <a:avLst/>
          </a:prstGeom>
          <a:noFill/>
          <a:ln w="9525">
            <a:noFill/>
            <a:miter lim="800000"/>
            <a:headEnd/>
            <a:tailEnd/>
          </a:ln>
        </p:spPr>
        <p:txBody>
          <a:bodyPr wrap="square">
            <a:spAutoFit/>
          </a:bodyPr>
          <a:lstStyle/>
          <a:p>
            <a:pPr algn="just">
              <a:defRPr/>
            </a:pPr>
            <a:r>
              <a:rPr lang="hu-HU" sz="2400" b="1" dirty="0">
                <a:latin typeface="Calibri" pitchFamily="34" charset="0"/>
              </a:rPr>
              <a:t>SRTM: </a:t>
            </a:r>
            <a:r>
              <a:rPr lang="hu-HU" sz="2400" b="1" dirty="0">
                <a:latin typeface="Calibri" pitchFamily="34" charset="0"/>
                <a:hlinkClick r:id="rId2"/>
              </a:rPr>
              <a:t>https://earthexplorer.usgs.gov/</a:t>
            </a:r>
            <a:endParaRPr lang="hu-HU" sz="2400" b="1" dirty="0">
              <a:latin typeface="Calibri" pitchFamily="34" charset="0"/>
            </a:endParaRPr>
          </a:p>
          <a:p>
            <a:pPr algn="just">
              <a:defRPr/>
            </a:pPr>
            <a:r>
              <a:rPr lang="hu-HU" sz="2400" b="1" dirty="0">
                <a:latin typeface="Calibri" pitchFamily="34" charset="0"/>
              </a:rPr>
              <a:t>ASTER GDEM: </a:t>
            </a:r>
            <a:r>
              <a:rPr lang="hu-HU" sz="2400" b="1" dirty="0">
                <a:latin typeface="Calibri" pitchFamily="34" charset="0"/>
                <a:hlinkClick r:id="rId3"/>
              </a:rPr>
              <a:t>https://search.earthdata.nasa.gov/search/?fi=ASTER</a:t>
            </a:r>
            <a:endParaRPr lang="hu-HU" sz="2400" b="1" dirty="0">
              <a:latin typeface="Calibri" pitchFamily="34" charset="0"/>
            </a:endParaRPr>
          </a:p>
          <a:p>
            <a:pPr algn="just">
              <a:defRPr/>
            </a:pPr>
            <a:r>
              <a:rPr lang="hu-HU" sz="2400" b="1" dirty="0" err="1">
                <a:latin typeface="Calibri" pitchFamily="34" charset="0"/>
              </a:rPr>
              <a:t>TanDEM</a:t>
            </a:r>
            <a:r>
              <a:rPr lang="hu-HU" sz="2400" b="1" dirty="0">
                <a:latin typeface="Calibri" pitchFamily="34" charset="0"/>
              </a:rPr>
              <a:t>-X: </a:t>
            </a:r>
            <a:r>
              <a:rPr lang="hu-HU" sz="2400" b="1" dirty="0">
                <a:latin typeface="Calibri" pitchFamily="34" charset="0"/>
                <a:hlinkClick r:id="rId4"/>
              </a:rPr>
              <a:t>https://www.dlr.de/hr/en/desktopdefault.aspx/tabid-2317</a:t>
            </a:r>
            <a:endParaRPr lang="hu-HU" sz="2400" b="1" dirty="0">
              <a:latin typeface="Calibri" pitchFamily="34" charset="0"/>
            </a:endParaRPr>
          </a:p>
          <a:p>
            <a:pPr algn="just">
              <a:defRPr/>
            </a:pPr>
            <a:r>
              <a:rPr lang="hu-HU" sz="2400" b="1" dirty="0" err="1">
                <a:latin typeface="Calibri" pitchFamily="34" charset="0"/>
              </a:rPr>
              <a:t>OpenTopography</a:t>
            </a:r>
            <a:r>
              <a:rPr lang="hu-HU" sz="2400" b="1" dirty="0">
                <a:latin typeface="Calibri" pitchFamily="34" charset="0"/>
              </a:rPr>
              <a:t>: </a:t>
            </a:r>
            <a:r>
              <a:rPr lang="hu-HU" sz="2400" b="1" dirty="0">
                <a:latin typeface="Calibri" pitchFamily="34" charset="0"/>
                <a:hlinkClick r:id="rId5"/>
              </a:rPr>
              <a:t>https://opentopography.org/</a:t>
            </a:r>
            <a:endParaRPr lang="hu-HU" sz="2400" b="1" dirty="0">
              <a:latin typeface="Calibri" pitchFamily="34" charset="0"/>
            </a:endParaRPr>
          </a:p>
          <a:p>
            <a:pPr algn="just">
              <a:defRPr/>
            </a:pPr>
            <a:r>
              <a:rPr lang="hu-HU" sz="2400" b="1" dirty="0">
                <a:latin typeface="Calibri" pitchFamily="34" charset="0"/>
              </a:rPr>
              <a:t>Szlovén </a:t>
            </a:r>
            <a:r>
              <a:rPr lang="hu-HU" sz="2400" b="1" dirty="0" err="1">
                <a:latin typeface="Calibri" pitchFamily="34" charset="0"/>
              </a:rPr>
              <a:t>LiDAR</a:t>
            </a:r>
            <a:r>
              <a:rPr lang="hu-HU" sz="2400" b="1" dirty="0">
                <a:latin typeface="Calibri" pitchFamily="34" charset="0"/>
              </a:rPr>
              <a:t>: </a:t>
            </a:r>
            <a:r>
              <a:rPr lang="hu-HU" sz="2400" b="1" dirty="0">
                <a:latin typeface="Calibri" pitchFamily="34" charset="0"/>
                <a:hlinkClick r:id="rId6"/>
              </a:rPr>
              <a:t>http://gis.arso.gov.si/evode/profile.aspx?id=atlas_voda_Lidar@Arso</a:t>
            </a:r>
            <a:endParaRPr lang="hu-HU" sz="2400" b="1" dirty="0">
              <a:latin typeface="Calibri" pitchFamily="34" charset="0"/>
            </a:endParaRPr>
          </a:p>
          <a:p>
            <a:pPr algn="just">
              <a:defRPr/>
            </a:pPr>
            <a:r>
              <a:rPr lang="hu-HU" sz="2400" b="1" dirty="0">
                <a:latin typeface="Calibri" pitchFamily="34" charset="0"/>
              </a:rPr>
              <a:t>MOLA: </a:t>
            </a:r>
            <a:r>
              <a:rPr lang="hu-HU" sz="2400" b="1" dirty="0">
                <a:latin typeface="Calibri" pitchFamily="34" charset="0"/>
                <a:hlinkClick r:id="rId7"/>
              </a:rPr>
              <a:t>http://astrogeology.usgs.gov/search/map/Mars/GlobalSurveyor/MOLA/Mars_MGS_MOLA_DEM_mosaic_global_463m</a:t>
            </a:r>
            <a:endParaRPr lang="hu-HU" sz="2400" b="1" dirty="0">
              <a:latin typeface="Calibri" pitchFamily="34" charset="0"/>
            </a:endParaRPr>
          </a:p>
          <a:p>
            <a:pPr algn="just">
              <a:defRPr/>
            </a:pPr>
            <a:endParaRPr lang="hu-HU" sz="2400" dirty="0">
              <a:latin typeface="Calibri" pitchFamily="34" charset="0"/>
            </a:endParaRPr>
          </a:p>
        </p:txBody>
      </p:sp>
    </p:spTree>
    <p:extLst>
      <p:ext uri="{BB962C8B-B14F-4D97-AF65-F5344CB8AC3E}">
        <p14:creationId xmlns:p14="http://schemas.microsoft.com/office/powerpoint/2010/main" val="384301443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93595-AAFE-E457-701B-FA3315114985}"/>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1AE411A5-5308-C0ED-DB84-61D6EB727D52}"/>
              </a:ext>
            </a:extLst>
          </p:cNvPr>
          <p:cNvSpPr txBox="1">
            <a:spLocks/>
          </p:cNvSpPr>
          <p:nvPr/>
        </p:nvSpPr>
        <p:spPr>
          <a:xfrm>
            <a:off x="932835" y="0"/>
            <a:ext cx="10543818"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Elemzési lehetőségek - egyszerű</a:t>
            </a:r>
            <a:endParaRPr lang="en-US" altLang="en-US" b="1" dirty="0"/>
          </a:p>
        </p:txBody>
      </p:sp>
      <p:pic>
        <p:nvPicPr>
          <p:cNvPr id="3" name="Picture 2" descr="A close-up of a mountain&#10;&#10;Description automatically generated">
            <a:extLst>
              <a:ext uri="{FF2B5EF4-FFF2-40B4-BE49-F238E27FC236}">
                <a16:creationId xmlns:a16="http://schemas.microsoft.com/office/drawing/2014/main" id="{B73B27DD-79DB-2D74-9908-A9DB506B2F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7787" y="1758451"/>
            <a:ext cx="9036426" cy="4291358"/>
          </a:xfrm>
          <a:prstGeom prst="rect">
            <a:avLst/>
          </a:prstGeom>
        </p:spPr>
      </p:pic>
    </p:spTree>
    <p:extLst>
      <p:ext uri="{BB962C8B-B14F-4D97-AF65-F5344CB8AC3E}">
        <p14:creationId xmlns:p14="http://schemas.microsoft.com/office/powerpoint/2010/main" val="198106307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93595-AAFE-E457-701B-FA3315114985}"/>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1AE411A5-5308-C0ED-DB84-61D6EB727D52}"/>
              </a:ext>
            </a:extLst>
          </p:cNvPr>
          <p:cNvSpPr txBox="1">
            <a:spLocks/>
          </p:cNvSpPr>
          <p:nvPr/>
        </p:nvSpPr>
        <p:spPr>
          <a:xfrm>
            <a:off x="932835" y="0"/>
            <a:ext cx="10543818"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Elemzési lehetőségek - kitettség</a:t>
            </a:r>
            <a:endParaRPr lang="en-US" altLang="en-US" b="1" dirty="0"/>
          </a:p>
        </p:txBody>
      </p:sp>
      <p:pic>
        <p:nvPicPr>
          <p:cNvPr id="2" name="Picture 1" descr="A close-up of a colorful background&#10;&#10;Description automatically generated">
            <a:extLst>
              <a:ext uri="{FF2B5EF4-FFF2-40B4-BE49-F238E27FC236}">
                <a16:creationId xmlns:a16="http://schemas.microsoft.com/office/drawing/2014/main" id="{36830F35-5F2C-0E6E-FD60-E054A1AE8D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7812" y="1650057"/>
            <a:ext cx="9556376" cy="3557886"/>
          </a:xfrm>
          <a:prstGeom prst="rect">
            <a:avLst/>
          </a:prstGeom>
        </p:spPr>
      </p:pic>
    </p:spTree>
    <p:extLst>
      <p:ext uri="{BB962C8B-B14F-4D97-AF65-F5344CB8AC3E}">
        <p14:creationId xmlns:p14="http://schemas.microsoft.com/office/powerpoint/2010/main" val="255385610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93595-AAFE-E457-701B-FA3315114985}"/>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1AE411A5-5308-C0ED-DB84-61D6EB727D52}"/>
              </a:ext>
            </a:extLst>
          </p:cNvPr>
          <p:cNvSpPr txBox="1">
            <a:spLocks/>
          </p:cNvSpPr>
          <p:nvPr/>
        </p:nvSpPr>
        <p:spPr>
          <a:xfrm>
            <a:off x="932835" y="0"/>
            <a:ext cx="10543818" cy="1143000"/>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Elemzési lehetőségek - szintvonalnyerés</a:t>
            </a:r>
            <a:endParaRPr lang="en-US" altLang="en-US" b="1" dirty="0"/>
          </a:p>
        </p:txBody>
      </p:sp>
      <p:pic>
        <p:nvPicPr>
          <p:cNvPr id="4" name="Picture 3" descr="A colorful map of the earth&#10;&#10;Description automatically generated with medium confidence">
            <a:extLst>
              <a:ext uri="{FF2B5EF4-FFF2-40B4-BE49-F238E27FC236}">
                <a16:creationId xmlns:a16="http://schemas.microsoft.com/office/drawing/2014/main" id="{51E16E9E-2A50-E0BE-4B1F-D572828973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8193" y="1251909"/>
            <a:ext cx="5115614" cy="5108326"/>
          </a:xfrm>
          <a:prstGeom prst="rect">
            <a:avLst/>
          </a:prstGeom>
        </p:spPr>
      </p:pic>
    </p:spTree>
    <p:extLst>
      <p:ext uri="{BB962C8B-B14F-4D97-AF65-F5344CB8AC3E}">
        <p14:creationId xmlns:p14="http://schemas.microsoft.com/office/powerpoint/2010/main" val="375294638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93595-AAFE-E457-701B-FA3315114985}"/>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1AE411A5-5308-C0ED-DB84-61D6EB727D52}"/>
              </a:ext>
            </a:extLst>
          </p:cNvPr>
          <p:cNvSpPr txBox="1">
            <a:spLocks/>
          </p:cNvSpPr>
          <p:nvPr/>
        </p:nvSpPr>
        <p:spPr>
          <a:xfrm>
            <a:off x="932835" y="0"/>
            <a:ext cx="10543818"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Elemzési lehetőségek - lejtőszög</a:t>
            </a:r>
            <a:endParaRPr lang="en-US" altLang="en-US" b="1" dirty="0"/>
          </a:p>
        </p:txBody>
      </p:sp>
      <p:pic>
        <p:nvPicPr>
          <p:cNvPr id="2" name="Picture 1" descr="A close-up of a map&#10;&#10;Description automatically generated">
            <a:extLst>
              <a:ext uri="{FF2B5EF4-FFF2-40B4-BE49-F238E27FC236}">
                <a16:creationId xmlns:a16="http://schemas.microsoft.com/office/drawing/2014/main" id="{C187674C-5758-EC88-152B-9E6E083CE3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1369" y="1875156"/>
            <a:ext cx="8509262" cy="3748712"/>
          </a:xfrm>
          <a:prstGeom prst="rect">
            <a:avLst/>
          </a:prstGeom>
        </p:spPr>
      </p:pic>
    </p:spTree>
    <p:extLst>
      <p:ext uri="{BB962C8B-B14F-4D97-AF65-F5344CB8AC3E}">
        <p14:creationId xmlns:p14="http://schemas.microsoft.com/office/powerpoint/2010/main" val="409266856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93595-AAFE-E457-701B-FA3315114985}"/>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1AE411A5-5308-C0ED-DB84-61D6EB727D52}"/>
              </a:ext>
            </a:extLst>
          </p:cNvPr>
          <p:cNvSpPr txBox="1">
            <a:spLocks/>
          </p:cNvSpPr>
          <p:nvPr/>
        </p:nvSpPr>
        <p:spPr>
          <a:xfrm>
            <a:off x="932835" y="0"/>
            <a:ext cx="10543818"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Elemzési lehetőségek - görbület</a:t>
            </a:r>
            <a:endParaRPr lang="en-US" altLang="en-US" b="1" dirty="0"/>
          </a:p>
        </p:txBody>
      </p:sp>
      <p:pic>
        <p:nvPicPr>
          <p:cNvPr id="3" name="Picture 2" descr="A close-up of a greyscale image&#10;&#10;Description automatically generated">
            <a:extLst>
              <a:ext uri="{FF2B5EF4-FFF2-40B4-BE49-F238E27FC236}">
                <a16:creationId xmlns:a16="http://schemas.microsoft.com/office/drawing/2014/main" id="{8297E78D-3E6B-9745-7DA0-240C386170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5707" y="1952578"/>
            <a:ext cx="6020586" cy="2952844"/>
          </a:xfrm>
          <a:prstGeom prst="rect">
            <a:avLst/>
          </a:prstGeom>
        </p:spPr>
      </p:pic>
    </p:spTree>
    <p:extLst>
      <p:ext uri="{BB962C8B-B14F-4D97-AF65-F5344CB8AC3E}">
        <p14:creationId xmlns:p14="http://schemas.microsoft.com/office/powerpoint/2010/main" val="153787460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93595-AAFE-E457-701B-FA3315114985}"/>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1AE411A5-5308-C0ED-DB84-61D6EB727D52}"/>
              </a:ext>
            </a:extLst>
          </p:cNvPr>
          <p:cNvSpPr txBox="1">
            <a:spLocks/>
          </p:cNvSpPr>
          <p:nvPr/>
        </p:nvSpPr>
        <p:spPr>
          <a:xfrm>
            <a:off x="932835" y="0"/>
            <a:ext cx="10543818" cy="1143000"/>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Elemzési lehetőségek - </a:t>
            </a:r>
            <a:r>
              <a:rPr lang="hu-HU" altLang="en-US" b="1" dirty="0" err="1"/>
              <a:t>összeláthatóság</a:t>
            </a:r>
            <a:endParaRPr lang="en-US" altLang="en-US" b="1" dirty="0"/>
          </a:p>
        </p:txBody>
      </p:sp>
      <p:pic>
        <p:nvPicPr>
          <p:cNvPr id="2" name="Picture 1" descr="A comparison of a black and white image&#10;&#10;Description automatically generated">
            <a:extLst>
              <a:ext uri="{FF2B5EF4-FFF2-40B4-BE49-F238E27FC236}">
                <a16:creationId xmlns:a16="http://schemas.microsoft.com/office/drawing/2014/main" id="{679DCC1C-A7C0-D7C3-EA75-A3439C7A31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5636" y="1940248"/>
            <a:ext cx="8320728" cy="3580818"/>
          </a:xfrm>
          <a:prstGeom prst="rect">
            <a:avLst/>
          </a:prstGeom>
        </p:spPr>
      </p:pic>
    </p:spTree>
    <p:extLst>
      <p:ext uri="{BB962C8B-B14F-4D97-AF65-F5344CB8AC3E}">
        <p14:creationId xmlns:p14="http://schemas.microsoft.com/office/powerpoint/2010/main" val="20003495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55764-D756-9950-06E6-0EB6682C8931}"/>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D10C487C-61AE-8A86-8450-51AA60AE4C62}"/>
              </a:ext>
            </a:extLst>
          </p:cNvPr>
          <p:cNvSpPr txBox="1">
            <a:spLocks/>
          </p:cNvSpPr>
          <p:nvPr/>
        </p:nvSpPr>
        <p:spPr>
          <a:xfrm>
            <a:off x="588963" y="0"/>
            <a:ext cx="11231562" cy="1143000"/>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A geoinformatikai rendszerek építőkövei</a:t>
            </a:r>
          </a:p>
        </p:txBody>
      </p:sp>
      <p:sp>
        <p:nvSpPr>
          <p:cNvPr id="2" name="Text Box 5">
            <a:extLst>
              <a:ext uri="{FF2B5EF4-FFF2-40B4-BE49-F238E27FC236}">
                <a16:creationId xmlns:a16="http://schemas.microsoft.com/office/drawing/2014/main" id="{B78BBE92-A7A6-CCF2-A2C9-B638C9EBE0DA}"/>
              </a:ext>
            </a:extLst>
          </p:cNvPr>
          <p:cNvSpPr txBox="1">
            <a:spLocks noChangeArrowheads="1"/>
          </p:cNvSpPr>
          <p:nvPr/>
        </p:nvSpPr>
        <p:spPr bwMode="auto">
          <a:xfrm>
            <a:off x="4531337" y="1282606"/>
            <a:ext cx="3346814" cy="584775"/>
          </a:xfrm>
          <a:prstGeom prst="rect">
            <a:avLst/>
          </a:prstGeom>
          <a:noFill/>
          <a:ln w="12700">
            <a:noFill/>
            <a:miter lim="800000"/>
            <a:headEnd/>
            <a:tailEnd/>
          </a:ln>
        </p:spPr>
        <p:txBody>
          <a:bodyPr wrap="none">
            <a:spAutoFit/>
          </a:bodyPr>
          <a:lstStyle/>
          <a:p>
            <a:pPr defTabSz="762000">
              <a:defRPr/>
            </a:pPr>
            <a:r>
              <a:rPr lang="hu-HU" sz="3200" b="1" dirty="0">
                <a:latin typeface="+mn-lt"/>
              </a:rPr>
              <a:t>Adatbázis-típusok:</a:t>
            </a:r>
          </a:p>
        </p:txBody>
      </p:sp>
      <p:sp>
        <p:nvSpPr>
          <p:cNvPr id="3" name="Rectangle 1">
            <a:extLst>
              <a:ext uri="{FF2B5EF4-FFF2-40B4-BE49-F238E27FC236}">
                <a16:creationId xmlns:a16="http://schemas.microsoft.com/office/drawing/2014/main" id="{E2D2822F-04A7-0892-725C-9D5F971050DD}"/>
              </a:ext>
            </a:extLst>
          </p:cNvPr>
          <p:cNvSpPr>
            <a:spLocks noChangeArrowheads="1"/>
          </p:cNvSpPr>
          <p:nvPr/>
        </p:nvSpPr>
        <p:spPr bwMode="auto">
          <a:xfrm>
            <a:off x="422275" y="1937968"/>
            <a:ext cx="481647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hu-HU" altLang="hu-HU" sz="2000" b="1" dirty="0">
                <a:ea typeface="Calibri" panose="020F0502020204030204" pitchFamily="34" charset="0"/>
                <a:cs typeface="Times New Roman" panose="02020603050405020304" pitchFamily="18" charset="0"/>
              </a:rPr>
              <a:t>Egytáblás adatbázis </a:t>
            </a:r>
            <a:r>
              <a:rPr lang="hu-HU" altLang="hu-HU" sz="2000" dirty="0">
                <a:ea typeface="Calibri" panose="020F0502020204030204" pitchFamily="34" charset="0"/>
                <a:cs typeface="Times New Roman" panose="02020603050405020304" pitchFamily="18" charset="0"/>
              </a:rPr>
              <a:t>(</a:t>
            </a:r>
            <a:r>
              <a:rPr lang="hu-HU" altLang="hu-HU" sz="2000" b="1" dirty="0">
                <a:ea typeface="Calibri" panose="020F0502020204030204" pitchFamily="34" charset="0"/>
                <a:cs typeface="Times New Roman" panose="02020603050405020304" pitchFamily="18" charset="0"/>
              </a:rPr>
              <a:t>DE</a:t>
            </a:r>
            <a:r>
              <a:rPr lang="hu-HU" altLang="hu-HU" sz="2000" dirty="0">
                <a:ea typeface="Calibri" panose="020F0502020204030204" pitchFamily="34" charset="0"/>
                <a:cs typeface="Times New Roman" panose="02020603050405020304" pitchFamily="18" charset="0"/>
              </a:rPr>
              <a:t> ez inkább speciális,</a:t>
            </a:r>
          </a:p>
          <a:p>
            <a:pPr>
              <a:spcBef>
                <a:spcPct val="0"/>
              </a:spcBef>
              <a:buFontTx/>
              <a:buNone/>
            </a:pPr>
            <a:r>
              <a:rPr lang="hu-HU" altLang="hu-HU" sz="2000" dirty="0">
                <a:ea typeface="Calibri" panose="020F0502020204030204" pitchFamily="34" charset="0"/>
                <a:cs typeface="Times New Roman" panose="02020603050405020304" pitchFamily="18" charset="0"/>
              </a:rPr>
              <a:t>mint tipikus eset)</a:t>
            </a:r>
            <a:endParaRPr lang="hu-HU" altLang="hu-HU" sz="2000" b="1" dirty="0">
              <a:ea typeface="Calibri" panose="020F0502020204030204" pitchFamily="34" charset="0"/>
              <a:cs typeface="Times New Roman" panose="02020603050405020304" pitchFamily="18" charset="0"/>
            </a:endParaRPr>
          </a:p>
          <a:p>
            <a:pPr marL="342900" indent="-342900">
              <a:spcBef>
                <a:spcPct val="0"/>
              </a:spcBef>
            </a:pPr>
            <a:r>
              <a:rPr lang="hu-HU" altLang="hu-HU" sz="2000" dirty="0">
                <a:ea typeface="Calibri" panose="020F0502020204030204" pitchFamily="34" charset="0"/>
                <a:cs typeface="Times New Roman" panose="02020603050405020304" pitchFamily="18" charset="0"/>
              </a:rPr>
              <a:t>Egyetlen tábla</a:t>
            </a:r>
          </a:p>
          <a:p>
            <a:pPr marL="342900" indent="-342900">
              <a:spcBef>
                <a:spcPct val="0"/>
              </a:spcBef>
            </a:pPr>
            <a:r>
              <a:rPr lang="hu-HU" altLang="hu-HU" sz="2000" dirty="0">
                <a:ea typeface="Calibri" panose="020F0502020204030204" pitchFamily="34" charset="0"/>
                <a:cs typeface="Times New Roman" panose="02020603050405020304" pitchFamily="18" charset="0"/>
              </a:rPr>
              <a:t>Két dimenziója van (sorok és az oszlopok) </a:t>
            </a:r>
          </a:p>
          <a:p>
            <a:pPr marL="342900" indent="-342900">
              <a:spcBef>
                <a:spcPct val="0"/>
              </a:spcBef>
            </a:pPr>
            <a:r>
              <a:rPr lang="hu-HU" altLang="hu-HU" sz="2000" dirty="0">
                <a:ea typeface="Calibri" panose="020F0502020204030204" pitchFamily="34" charset="0"/>
                <a:cs typeface="Times New Roman" panose="02020603050405020304" pitchFamily="18" charset="0"/>
              </a:rPr>
              <a:t>Pl. </a:t>
            </a:r>
            <a:r>
              <a:rPr lang="hu-HU" altLang="hu-HU" sz="2000" b="1" dirty="0">
                <a:ea typeface="Calibri" panose="020F0502020204030204" pitchFamily="34" charset="0"/>
                <a:cs typeface="Times New Roman" panose="02020603050405020304" pitchFamily="18" charset="0"/>
              </a:rPr>
              <a:t>címlista</a:t>
            </a:r>
            <a:endParaRPr lang="hu-HU" altLang="hu-HU" sz="2000" dirty="0">
              <a:ea typeface="Calibri" panose="020F0502020204030204" pitchFamily="34" charset="0"/>
              <a:cs typeface="Times New Roman" panose="02020603050405020304" pitchFamily="18" charset="0"/>
            </a:endParaRPr>
          </a:p>
        </p:txBody>
      </p:sp>
      <p:sp>
        <p:nvSpPr>
          <p:cNvPr id="4" name="Rectangle 2">
            <a:extLst>
              <a:ext uri="{FF2B5EF4-FFF2-40B4-BE49-F238E27FC236}">
                <a16:creationId xmlns:a16="http://schemas.microsoft.com/office/drawing/2014/main" id="{7C9C50CE-419A-46A0-5E38-AF2AE85ACDA0}"/>
              </a:ext>
            </a:extLst>
          </p:cNvPr>
          <p:cNvSpPr>
            <a:spLocks noChangeArrowheads="1"/>
          </p:cNvSpPr>
          <p:nvPr/>
        </p:nvSpPr>
        <p:spPr bwMode="auto">
          <a:xfrm>
            <a:off x="6953252" y="1942361"/>
            <a:ext cx="5149848" cy="2246769"/>
          </a:xfrm>
          <a:prstGeom prst="rect">
            <a:avLst/>
          </a:prstGeom>
          <a:noFill/>
          <a:ln w="12700" cap="flat" cmpd="sng">
            <a:noFill/>
            <a:prstDash val="solid"/>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p>
            <a:pPr>
              <a:defRPr/>
            </a:pPr>
            <a:r>
              <a:rPr lang="hu-HU" sz="2000" b="1" dirty="0">
                <a:latin typeface="+mn-lt"/>
                <a:ea typeface="Calibri" pitchFamily="34" charset="0"/>
                <a:cs typeface="Times New Roman" pitchFamily="18" charset="0"/>
              </a:rPr>
              <a:t>Relációs adatbázis</a:t>
            </a:r>
            <a:endParaRPr lang="hu-HU" sz="2000" b="1" dirty="0">
              <a:latin typeface="+mn-lt"/>
            </a:endParaRPr>
          </a:p>
          <a:p>
            <a:pPr marL="342900" indent="-342900">
              <a:buFont typeface="Arial" panose="020B0604020202020204" pitchFamily="34" charset="0"/>
              <a:buChar char="•"/>
              <a:defRPr/>
            </a:pPr>
            <a:r>
              <a:rPr lang="hu-HU" sz="2000" dirty="0">
                <a:latin typeface="+mn-lt"/>
                <a:ea typeface="Calibri" pitchFamily="34" charset="0"/>
                <a:cs typeface="Times New Roman" pitchFamily="18" charset="0"/>
              </a:rPr>
              <a:t>Több, egymáshoz kapcsolódó táblát tartalmaz</a:t>
            </a:r>
          </a:p>
          <a:p>
            <a:pPr marL="342900" indent="-342900">
              <a:buFont typeface="Arial" panose="020B0604020202020204" pitchFamily="34" charset="0"/>
              <a:buChar char="•"/>
              <a:defRPr/>
            </a:pPr>
            <a:r>
              <a:rPr lang="hu-HU" sz="2000" dirty="0">
                <a:latin typeface="+mn-lt"/>
                <a:ea typeface="Calibri" pitchFamily="34" charset="0"/>
                <a:cs typeface="Times New Roman" pitchFamily="18" charset="0"/>
              </a:rPr>
              <a:t>Pl. </a:t>
            </a:r>
            <a:r>
              <a:rPr lang="hu-HU" sz="2000" b="1" dirty="0">
                <a:latin typeface="+mn-lt"/>
                <a:ea typeface="Calibri" pitchFamily="34" charset="0"/>
                <a:cs typeface="Times New Roman" pitchFamily="18" charset="0"/>
              </a:rPr>
              <a:t>ingatlan-nyilvántartás</a:t>
            </a:r>
            <a:r>
              <a:rPr lang="hu-HU" sz="2000" dirty="0">
                <a:latin typeface="+mn-lt"/>
                <a:ea typeface="Calibri" pitchFamily="34" charset="0"/>
                <a:cs typeface="Times New Roman" pitchFamily="18" charset="0"/>
              </a:rPr>
              <a:t>:</a:t>
            </a:r>
          </a:p>
          <a:p>
            <a:pPr marL="800100" lvl="1" indent="-342900">
              <a:buFont typeface="Wingdings" panose="05000000000000000000" pitchFamily="2" charset="2"/>
              <a:buChar char="§"/>
              <a:defRPr/>
            </a:pPr>
            <a:r>
              <a:rPr lang="hu-HU" sz="2000" dirty="0">
                <a:latin typeface="+mn-lt"/>
                <a:ea typeface="Calibri" pitchFamily="34" charset="0"/>
                <a:cs typeface="Times New Roman" pitchFamily="18" charset="0"/>
              </a:rPr>
              <a:t>az egyik táblában szerepelnek az ingatlanok adatai,</a:t>
            </a:r>
          </a:p>
          <a:p>
            <a:pPr marL="800100" lvl="1" indent="-342900">
              <a:buFont typeface="Wingdings" panose="05000000000000000000" pitchFamily="2" charset="2"/>
              <a:buChar char="§"/>
              <a:defRPr/>
            </a:pPr>
            <a:r>
              <a:rPr lang="hu-HU" sz="2000" dirty="0">
                <a:latin typeface="+mn-lt"/>
                <a:ea typeface="Calibri" pitchFamily="34" charset="0"/>
                <a:cs typeface="Times New Roman" pitchFamily="18" charset="0"/>
              </a:rPr>
              <a:t>a másikban a tulajdonosok adatai.</a:t>
            </a:r>
            <a:endParaRPr lang="hu-HU" sz="2000" dirty="0">
              <a:latin typeface="+mn-lt"/>
            </a:endParaRPr>
          </a:p>
        </p:txBody>
      </p:sp>
      <p:sp>
        <p:nvSpPr>
          <p:cNvPr id="6" name="Téglalap 5">
            <a:extLst>
              <a:ext uri="{FF2B5EF4-FFF2-40B4-BE49-F238E27FC236}">
                <a16:creationId xmlns:a16="http://schemas.microsoft.com/office/drawing/2014/main" id="{5A61E3D1-8DD5-991B-A431-F4663C45E552}"/>
              </a:ext>
            </a:extLst>
          </p:cNvPr>
          <p:cNvSpPr/>
          <p:nvPr/>
        </p:nvSpPr>
        <p:spPr>
          <a:xfrm>
            <a:off x="3378200" y="4364152"/>
            <a:ext cx="2663825" cy="2124075"/>
          </a:xfrm>
          <a:prstGeom prst="rect">
            <a:avLst/>
          </a:prstGeom>
          <a:solidFill>
            <a:schemeClr val="tx1"/>
          </a:solidFill>
          <a:ln w="12700">
            <a:solidFill>
              <a:schemeClr val="tx1">
                <a:lumMod val="65000"/>
                <a:lumOff val="35000"/>
              </a:schemeClr>
            </a:solidFill>
          </a:ln>
        </p:spPr>
        <p:txBody>
          <a:bodyPr>
            <a:spAutoFit/>
          </a:bodyPr>
          <a:lstStyle/>
          <a:p>
            <a:pPr>
              <a:defRPr/>
            </a:pPr>
            <a:r>
              <a:rPr lang="hu-HU" sz="1200" b="1" dirty="0">
                <a:solidFill>
                  <a:schemeClr val="bg1"/>
                </a:solidFill>
                <a:latin typeface="+mn-lt"/>
              </a:rPr>
              <a:t>Mezők az ingatlanok adattáblájában</a:t>
            </a:r>
          </a:p>
          <a:p>
            <a:pPr>
              <a:defRPr/>
            </a:pPr>
            <a:endParaRPr lang="hu-HU" sz="1200" dirty="0">
              <a:solidFill>
                <a:schemeClr val="bg1"/>
              </a:solidFill>
              <a:latin typeface="+mn-lt"/>
            </a:endParaRPr>
          </a:p>
          <a:p>
            <a:pPr>
              <a:defRPr/>
            </a:pPr>
            <a:r>
              <a:rPr lang="hu-HU" sz="1200" dirty="0">
                <a:solidFill>
                  <a:schemeClr val="bg1"/>
                </a:solidFill>
                <a:latin typeface="+mn-lt"/>
              </a:rPr>
              <a:t>Helyrajzi szám</a:t>
            </a:r>
          </a:p>
          <a:p>
            <a:pPr>
              <a:defRPr/>
            </a:pPr>
            <a:r>
              <a:rPr lang="hu-HU" sz="1200" dirty="0">
                <a:solidFill>
                  <a:schemeClr val="bg1"/>
                </a:solidFill>
                <a:latin typeface="+mn-lt"/>
              </a:rPr>
              <a:t>Irányítószám</a:t>
            </a:r>
          </a:p>
          <a:p>
            <a:pPr>
              <a:defRPr/>
            </a:pPr>
            <a:r>
              <a:rPr lang="hu-HU" sz="1200" dirty="0">
                <a:solidFill>
                  <a:schemeClr val="bg1"/>
                </a:solidFill>
                <a:latin typeface="+mn-lt"/>
              </a:rPr>
              <a:t>Település</a:t>
            </a:r>
          </a:p>
          <a:p>
            <a:pPr>
              <a:defRPr/>
            </a:pPr>
            <a:r>
              <a:rPr lang="hu-HU" sz="1200" dirty="0">
                <a:solidFill>
                  <a:schemeClr val="bg1"/>
                </a:solidFill>
                <a:latin typeface="+mn-lt"/>
              </a:rPr>
              <a:t>Utca</a:t>
            </a:r>
          </a:p>
          <a:p>
            <a:pPr>
              <a:defRPr/>
            </a:pPr>
            <a:r>
              <a:rPr lang="hu-HU" sz="1200" dirty="0">
                <a:solidFill>
                  <a:schemeClr val="bg1"/>
                </a:solidFill>
                <a:latin typeface="+mn-lt"/>
              </a:rPr>
              <a:t>Házszám</a:t>
            </a:r>
          </a:p>
          <a:p>
            <a:pPr>
              <a:defRPr/>
            </a:pPr>
            <a:r>
              <a:rPr lang="hu-HU" sz="1200" dirty="0">
                <a:solidFill>
                  <a:schemeClr val="bg1"/>
                </a:solidFill>
                <a:latin typeface="+mn-lt"/>
              </a:rPr>
              <a:t>Terület</a:t>
            </a:r>
          </a:p>
          <a:p>
            <a:pPr>
              <a:defRPr/>
            </a:pPr>
            <a:r>
              <a:rPr lang="hu-HU" sz="1200" dirty="0">
                <a:solidFill>
                  <a:schemeClr val="bg1"/>
                </a:solidFill>
                <a:latin typeface="+mn-lt"/>
              </a:rPr>
              <a:t>Művelési ág</a:t>
            </a:r>
          </a:p>
          <a:p>
            <a:pPr>
              <a:defRPr/>
            </a:pPr>
            <a:r>
              <a:rPr lang="hu-HU" sz="1200" dirty="0">
                <a:solidFill>
                  <a:schemeClr val="bg1"/>
                </a:solidFill>
                <a:latin typeface="+mn-lt"/>
              </a:rPr>
              <a:t>Építési övezeti besorolás</a:t>
            </a:r>
          </a:p>
          <a:p>
            <a:pPr>
              <a:defRPr/>
            </a:pPr>
            <a:r>
              <a:rPr lang="hu-HU" sz="1200" dirty="0">
                <a:solidFill>
                  <a:schemeClr val="bg1"/>
                </a:solidFill>
              </a:rPr>
              <a:t>Jelzálog (ha van)</a:t>
            </a:r>
          </a:p>
        </p:txBody>
      </p:sp>
      <p:sp>
        <p:nvSpPr>
          <p:cNvPr id="7" name="Rectangle 3">
            <a:extLst>
              <a:ext uri="{FF2B5EF4-FFF2-40B4-BE49-F238E27FC236}">
                <a16:creationId xmlns:a16="http://schemas.microsoft.com/office/drawing/2014/main" id="{6F4D8F7B-99CC-67E4-AA07-C0094805E80E}"/>
              </a:ext>
            </a:extLst>
          </p:cNvPr>
          <p:cNvSpPr>
            <a:spLocks noChangeArrowheads="1"/>
          </p:cNvSpPr>
          <p:nvPr/>
        </p:nvSpPr>
        <p:spPr bwMode="auto">
          <a:xfrm>
            <a:off x="6402388" y="4364152"/>
            <a:ext cx="2736850" cy="2124075"/>
          </a:xfrm>
          <a:prstGeom prst="rect">
            <a:avLst/>
          </a:prstGeom>
          <a:solidFill>
            <a:schemeClr val="tx1"/>
          </a:solidFill>
          <a:ln w="12700" cap="flat" cmpd="sng">
            <a:solidFill>
              <a:schemeClr val="tx1">
                <a:lumMod val="65000"/>
                <a:lumOff val="35000"/>
              </a:schemeClr>
            </a:solidFill>
            <a:prstDash val="solid"/>
            <a:miter lim="800000"/>
            <a:headEnd/>
            <a:tailEnd/>
          </a:ln>
          <a:effectLst/>
        </p:spPr>
        <p:txBody>
          <a:bodyPr anchor="ctr">
            <a:spAutoFit/>
          </a:bodyPr>
          <a:lstStyle/>
          <a:p>
            <a:pPr>
              <a:defRPr/>
            </a:pPr>
            <a:r>
              <a:rPr lang="hu-HU" sz="1200" b="1" dirty="0">
                <a:solidFill>
                  <a:schemeClr val="bg1"/>
                </a:solidFill>
                <a:latin typeface="+mn-lt"/>
                <a:ea typeface="Calibri" pitchFamily="34" charset="0"/>
                <a:cs typeface="Times New Roman" pitchFamily="18" charset="0"/>
              </a:rPr>
              <a:t>Mezők a tulajdonosok adattáblájában</a:t>
            </a:r>
          </a:p>
          <a:p>
            <a:pPr>
              <a:defRPr/>
            </a:pPr>
            <a:endParaRPr lang="hu-HU" sz="1200" dirty="0">
              <a:solidFill>
                <a:schemeClr val="bg1"/>
              </a:solidFill>
              <a:latin typeface="+mn-lt"/>
            </a:endParaRPr>
          </a:p>
          <a:p>
            <a:pPr>
              <a:defRPr/>
            </a:pPr>
            <a:r>
              <a:rPr lang="hu-HU" sz="1200" dirty="0">
                <a:solidFill>
                  <a:schemeClr val="bg1"/>
                </a:solidFill>
                <a:latin typeface="+mn-lt"/>
                <a:ea typeface="Calibri" pitchFamily="34" charset="0"/>
                <a:cs typeface="Times New Roman" pitchFamily="18" charset="0"/>
              </a:rPr>
              <a:t>Helyrajzi szám</a:t>
            </a:r>
            <a:endParaRPr lang="hu-HU" sz="1200" dirty="0">
              <a:solidFill>
                <a:schemeClr val="bg1"/>
              </a:solidFill>
              <a:latin typeface="+mn-lt"/>
            </a:endParaRPr>
          </a:p>
          <a:p>
            <a:pPr>
              <a:defRPr/>
            </a:pPr>
            <a:r>
              <a:rPr lang="hu-HU" sz="1200" dirty="0">
                <a:solidFill>
                  <a:schemeClr val="bg1"/>
                </a:solidFill>
                <a:latin typeface="+mn-lt"/>
                <a:ea typeface="Calibri" pitchFamily="34" charset="0"/>
                <a:cs typeface="Times New Roman" pitchFamily="18" charset="0"/>
              </a:rPr>
              <a:t>Tulajdonos családneve</a:t>
            </a:r>
            <a:endParaRPr lang="hu-HU" sz="1200" dirty="0">
              <a:solidFill>
                <a:schemeClr val="bg1"/>
              </a:solidFill>
              <a:latin typeface="+mn-lt"/>
            </a:endParaRPr>
          </a:p>
          <a:p>
            <a:pPr>
              <a:defRPr/>
            </a:pPr>
            <a:r>
              <a:rPr lang="hu-HU" sz="1200" dirty="0">
                <a:solidFill>
                  <a:schemeClr val="bg1"/>
                </a:solidFill>
                <a:latin typeface="+mn-lt"/>
                <a:ea typeface="Calibri" pitchFamily="34" charset="0"/>
                <a:cs typeface="Times New Roman" pitchFamily="18" charset="0"/>
              </a:rPr>
              <a:t>Tulajdonos keresztneve</a:t>
            </a:r>
            <a:endParaRPr lang="hu-HU" sz="1200" dirty="0">
              <a:solidFill>
                <a:schemeClr val="bg1"/>
              </a:solidFill>
              <a:latin typeface="+mn-lt"/>
            </a:endParaRPr>
          </a:p>
          <a:p>
            <a:pPr>
              <a:defRPr/>
            </a:pPr>
            <a:r>
              <a:rPr lang="hu-HU" sz="1200" dirty="0">
                <a:solidFill>
                  <a:schemeClr val="bg1"/>
                </a:solidFill>
                <a:latin typeface="+mn-lt"/>
                <a:ea typeface="Calibri" pitchFamily="34" charset="0"/>
                <a:cs typeface="Times New Roman" pitchFamily="18" charset="0"/>
              </a:rPr>
              <a:t>Irányítószám</a:t>
            </a:r>
            <a:endParaRPr lang="hu-HU" sz="1200" dirty="0">
              <a:solidFill>
                <a:schemeClr val="bg1"/>
              </a:solidFill>
              <a:latin typeface="+mn-lt"/>
            </a:endParaRPr>
          </a:p>
          <a:p>
            <a:pPr>
              <a:defRPr/>
            </a:pPr>
            <a:r>
              <a:rPr lang="hu-HU" sz="1200" dirty="0">
                <a:solidFill>
                  <a:schemeClr val="bg1"/>
                </a:solidFill>
                <a:latin typeface="+mn-lt"/>
                <a:ea typeface="Calibri" pitchFamily="34" charset="0"/>
                <a:cs typeface="Times New Roman" pitchFamily="18" charset="0"/>
              </a:rPr>
              <a:t>Település</a:t>
            </a:r>
            <a:endParaRPr lang="hu-HU" sz="1200" dirty="0">
              <a:solidFill>
                <a:schemeClr val="bg1"/>
              </a:solidFill>
              <a:latin typeface="+mn-lt"/>
            </a:endParaRPr>
          </a:p>
          <a:p>
            <a:pPr>
              <a:defRPr/>
            </a:pPr>
            <a:r>
              <a:rPr lang="hu-HU" sz="1200" dirty="0">
                <a:solidFill>
                  <a:schemeClr val="bg1"/>
                </a:solidFill>
                <a:latin typeface="+mn-lt"/>
                <a:ea typeface="Calibri" pitchFamily="34" charset="0"/>
                <a:cs typeface="Times New Roman" pitchFamily="18" charset="0"/>
              </a:rPr>
              <a:t>Utca</a:t>
            </a:r>
            <a:endParaRPr lang="hu-HU" sz="1200" dirty="0">
              <a:solidFill>
                <a:schemeClr val="bg1"/>
              </a:solidFill>
              <a:latin typeface="+mn-lt"/>
            </a:endParaRPr>
          </a:p>
          <a:p>
            <a:pPr>
              <a:defRPr/>
            </a:pPr>
            <a:r>
              <a:rPr lang="hu-HU" sz="1200" dirty="0">
                <a:solidFill>
                  <a:schemeClr val="bg1"/>
                </a:solidFill>
                <a:latin typeface="+mn-lt"/>
                <a:ea typeface="Calibri" pitchFamily="34" charset="0"/>
                <a:cs typeface="Times New Roman" pitchFamily="18" charset="0"/>
              </a:rPr>
              <a:t>Házszám</a:t>
            </a:r>
            <a:endParaRPr lang="hu-HU" sz="1200" dirty="0">
              <a:solidFill>
                <a:schemeClr val="bg1"/>
              </a:solidFill>
              <a:latin typeface="+mn-lt"/>
            </a:endParaRPr>
          </a:p>
          <a:p>
            <a:pPr>
              <a:defRPr/>
            </a:pPr>
            <a:r>
              <a:rPr lang="hu-HU" sz="1200" dirty="0">
                <a:solidFill>
                  <a:schemeClr val="bg1"/>
                </a:solidFill>
                <a:latin typeface="+mn-lt"/>
                <a:ea typeface="Calibri" pitchFamily="34" charset="0"/>
                <a:cs typeface="Times New Roman" pitchFamily="18" charset="0"/>
              </a:rPr>
              <a:t>E-email cím</a:t>
            </a:r>
            <a:endParaRPr lang="hu-HU" sz="1200" dirty="0">
              <a:solidFill>
                <a:schemeClr val="bg1"/>
              </a:solidFill>
              <a:latin typeface="+mn-lt"/>
            </a:endParaRPr>
          </a:p>
          <a:p>
            <a:pPr>
              <a:defRPr/>
            </a:pPr>
            <a:r>
              <a:rPr lang="hu-HU" sz="1200" dirty="0">
                <a:solidFill>
                  <a:schemeClr val="bg1"/>
                </a:solidFill>
                <a:latin typeface="+mn-lt"/>
                <a:ea typeface="Calibri" pitchFamily="34" charset="0"/>
                <a:cs typeface="Times New Roman" pitchFamily="18" charset="0"/>
              </a:rPr>
              <a:t>Telefonszám</a:t>
            </a:r>
            <a:endParaRPr lang="hu-HU" sz="1200" dirty="0">
              <a:solidFill>
                <a:schemeClr val="bg1"/>
              </a:solidFill>
              <a:latin typeface="+mn-lt"/>
            </a:endParaRPr>
          </a:p>
        </p:txBody>
      </p:sp>
      <p:sp>
        <p:nvSpPr>
          <p:cNvPr id="9" name="Text Box 5">
            <a:extLst>
              <a:ext uri="{FF2B5EF4-FFF2-40B4-BE49-F238E27FC236}">
                <a16:creationId xmlns:a16="http://schemas.microsoft.com/office/drawing/2014/main" id="{9BB31847-168C-970A-B835-9E67C131A3A6}"/>
              </a:ext>
            </a:extLst>
          </p:cNvPr>
          <p:cNvSpPr txBox="1">
            <a:spLocks noChangeArrowheads="1"/>
          </p:cNvSpPr>
          <p:nvPr/>
        </p:nvSpPr>
        <p:spPr bwMode="auto">
          <a:xfrm>
            <a:off x="9571038" y="4653077"/>
            <a:ext cx="792162" cy="400050"/>
          </a:xfrm>
          <a:prstGeom prst="rect">
            <a:avLst/>
          </a:prstGeom>
          <a:noFill/>
          <a:ln w="12700">
            <a:noFill/>
            <a:miter lim="800000"/>
            <a:headEnd/>
            <a:tailEnd/>
          </a:ln>
        </p:spPr>
        <p:txBody>
          <a:bodyPr>
            <a:spAutoFit/>
          </a:bodyPr>
          <a:lstStyle/>
          <a:p>
            <a:pPr defTabSz="762000">
              <a:defRPr/>
            </a:pPr>
            <a:r>
              <a:rPr lang="hu-HU" sz="2000" b="1" dirty="0">
                <a:solidFill>
                  <a:schemeClr val="accent2">
                    <a:lumMod val="75000"/>
                  </a:schemeClr>
                </a:solidFill>
                <a:latin typeface="+mn-lt"/>
              </a:rPr>
              <a:t>Kulcs</a:t>
            </a:r>
          </a:p>
        </p:txBody>
      </p:sp>
      <p:sp>
        <p:nvSpPr>
          <p:cNvPr id="5" name="Téglalap 4">
            <a:extLst>
              <a:ext uri="{FF2B5EF4-FFF2-40B4-BE49-F238E27FC236}">
                <a16:creationId xmlns:a16="http://schemas.microsoft.com/office/drawing/2014/main" id="{4A9A9C83-A09B-D3BD-D2FD-CA7EDC636569}"/>
              </a:ext>
            </a:extLst>
          </p:cNvPr>
          <p:cNvSpPr/>
          <p:nvPr/>
        </p:nvSpPr>
        <p:spPr>
          <a:xfrm>
            <a:off x="3233738" y="4743450"/>
            <a:ext cx="7129462" cy="241415"/>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p>
        </p:txBody>
      </p:sp>
    </p:spTree>
    <p:extLst>
      <p:ext uri="{BB962C8B-B14F-4D97-AF65-F5344CB8AC3E}">
        <p14:creationId xmlns:p14="http://schemas.microsoft.com/office/powerpoint/2010/main" val="59050239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93595-AAFE-E457-701B-FA3315114985}"/>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1AE411A5-5308-C0ED-DB84-61D6EB727D52}"/>
              </a:ext>
            </a:extLst>
          </p:cNvPr>
          <p:cNvSpPr txBox="1">
            <a:spLocks/>
          </p:cNvSpPr>
          <p:nvPr/>
        </p:nvSpPr>
        <p:spPr>
          <a:xfrm>
            <a:off x="932835" y="0"/>
            <a:ext cx="10543818"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Elemzési lehetőségek - árnyékolás</a:t>
            </a:r>
            <a:endParaRPr lang="en-US" altLang="en-US" b="1" dirty="0"/>
          </a:p>
        </p:txBody>
      </p:sp>
      <p:pic>
        <p:nvPicPr>
          <p:cNvPr id="6" name="Picture 5" descr="A satellite view of a mountain&#10;&#10;Description automatically generated">
            <a:extLst>
              <a:ext uri="{FF2B5EF4-FFF2-40B4-BE49-F238E27FC236}">
                <a16:creationId xmlns:a16="http://schemas.microsoft.com/office/drawing/2014/main" id="{857094CF-44D7-2218-A8FE-A457AE202E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9526" y="1231039"/>
            <a:ext cx="7132948" cy="5482060"/>
          </a:xfrm>
          <a:prstGeom prst="rect">
            <a:avLst/>
          </a:prstGeom>
        </p:spPr>
      </p:pic>
    </p:spTree>
    <p:extLst>
      <p:ext uri="{BB962C8B-B14F-4D97-AF65-F5344CB8AC3E}">
        <p14:creationId xmlns:p14="http://schemas.microsoft.com/office/powerpoint/2010/main" val="361004626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93595-AAFE-E457-701B-FA3315114985}"/>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1AE411A5-5308-C0ED-DB84-61D6EB727D52}"/>
              </a:ext>
            </a:extLst>
          </p:cNvPr>
          <p:cNvSpPr txBox="1">
            <a:spLocks/>
          </p:cNvSpPr>
          <p:nvPr/>
        </p:nvSpPr>
        <p:spPr>
          <a:xfrm>
            <a:off x="932835" y="0"/>
            <a:ext cx="10543818"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Vízhálózat – hidrológiai elemzés</a:t>
            </a:r>
            <a:endParaRPr lang="en-US" altLang="en-US" b="1" dirty="0"/>
          </a:p>
        </p:txBody>
      </p:sp>
      <p:sp>
        <p:nvSpPr>
          <p:cNvPr id="4" name="TextBox 3">
            <a:extLst>
              <a:ext uri="{FF2B5EF4-FFF2-40B4-BE49-F238E27FC236}">
                <a16:creationId xmlns:a16="http://schemas.microsoft.com/office/drawing/2014/main" id="{1118927F-53C0-A7E5-9D53-D4899579BD3C}"/>
              </a:ext>
            </a:extLst>
          </p:cNvPr>
          <p:cNvSpPr txBox="1"/>
          <p:nvPr/>
        </p:nvSpPr>
        <p:spPr>
          <a:xfrm>
            <a:off x="715347" y="1371766"/>
            <a:ext cx="10761306" cy="5630324"/>
          </a:xfrm>
          <a:prstGeom prst="rect">
            <a:avLst/>
          </a:prstGeom>
          <a:noFill/>
        </p:spPr>
        <p:txBody>
          <a:bodyPr wrap="square">
            <a:spAutoFit/>
          </a:bodyPr>
          <a:lstStyle/>
          <a:p>
            <a:pPr marL="342900" lvl="0" indent="-342900" algn="just">
              <a:lnSpc>
                <a:spcPct val="107000"/>
              </a:lnSpc>
              <a:spcAft>
                <a:spcPts val="800"/>
              </a:spcAft>
              <a:buFont typeface="+mj-lt"/>
              <a:buAutoNum type="arabicPeriod"/>
            </a:pPr>
            <a:r>
              <a:rPr lang="hu-HU" sz="1800" b="1" kern="100" dirty="0">
                <a:effectLst/>
                <a:ea typeface="Aptos" panose="020B0004020202020204" pitchFamily="34" charset="0"/>
                <a:cs typeface="Times New Roman" panose="02020603050405020304" pitchFamily="18" charset="0"/>
              </a:rPr>
              <a:t>Vízfolyások „beégetése” (</a:t>
            </a:r>
            <a:r>
              <a:rPr lang="hu-HU" sz="1800" b="1" kern="100" dirty="0" err="1">
                <a:effectLst/>
                <a:ea typeface="Aptos" panose="020B0004020202020204" pitchFamily="34" charset="0"/>
                <a:cs typeface="Times New Roman" panose="02020603050405020304" pitchFamily="18" charset="0"/>
              </a:rPr>
              <a:t>Burn</a:t>
            </a:r>
            <a:r>
              <a:rPr lang="hu-HU" sz="1800" b="1" kern="100" dirty="0">
                <a:effectLst/>
                <a:ea typeface="Aptos" panose="020B0004020202020204" pitchFamily="34" charset="0"/>
                <a:cs typeface="Times New Roman" panose="02020603050405020304" pitchFamily="18" charset="0"/>
              </a:rPr>
              <a:t> </a:t>
            </a:r>
            <a:r>
              <a:rPr lang="hu-HU" sz="1800" b="1" kern="100" dirty="0" err="1">
                <a:effectLst/>
                <a:ea typeface="Aptos" panose="020B0004020202020204" pitchFamily="34" charset="0"/>
                <a:cs typeface="Times New Roman" panose="02020603050405020304" pitchFamily="18" charset="0"/>
              </a:rPr>
              <a:t>Rivers</a:t>
            </a:r>
            <a:r>
              <a:rPr lang="hu-HU" sz="1800" b="1" kern="100" dirty="0">
                <a:effectLst/>
                <a:ea typeface="Aptos" panose="020B0004020202020204" pitchFamily="34" charset="0"/>
                <a:cs typeface="Times New Roman" panose="02020603050405020304" pitchFamily="18" charset="0"/>
              </a:rPr>
              <a:t>).</a:t>
            </a:r>
            <a:r>
              <a:rPr lang="hu-HU" sz="1800" kern="100" dirty="0">
                <a:effectLst/>
                <a:ea typeface="Aptos" panose="020B0004020202020204" pitchFamily="34" charset="0"/>
                <a:cs typeface="Times New Roman" panose="02020603050405020304" pitchFamily="18" charset="0"/>
              </a:rPr>
              <a:t> Amennyiben rendelkezésünkre áll egy vektoros vízfolyásréteg, a vízfolyások mentén besüllyesztjük a kiindulási DEM-</a:t>
            </a:r>
            <a:r>
              <a:rPr lang="hu-HU" sz="1800" kern="100" dirty="0" err="1">
                <a:effectLst/>
                <a:ea typeface="Aptos" panose="020B0004020202020204" pitchFamily="34" charset="0"/>
                <a:cs typeface="Times New Roman" panose="02020603050405020304" pitchFamily="18" charset="0"/>
              </a:rPr>
              <a:t>et</a:t>
            </a:r>
            <a:r>
              <a:rPr lang="hu-HU" sz="1800" kern="100" dirty="0">
                <a:effectLst/>
                <a:ea typeface="Aptos" panose="020B0004020202020204" pitchFamily="34" charset="0"/>
                <a:cs typeface="Times New Roman" panose="02020603050405020304" pitchFamily="18" charset="0"/>
              </a:rPr>
              <a:t>. Ezzel leginkább a sík területek hibái szűrhetők ki – bár vektoros adatok birtokában megkérdőjeleződik a munka hasznossága is.</a:t>
            </a:r>
          </a:p>
          <a:p>
            <a:pPr marL="342900" lvl="0" indent="-342900" algn="just">
              <a:lnSpc>
                <a:spcPct val="107000"/>
              </a:lnSpc>
              <a:spcAft>
                <a:spcPts val="800"/>
              </a:spcAft>
              <a:buFont typeface="+mj-lt"/>
              <a:buAutoNum type="arabicPeriod"/>
            </a:pPr>
            <a:r>
              <a:rPr lang="hu-HU" sz="1800" b="1" kern="100" dirty="0">
                <a:effectLst/>
                <a:ea typeface="Aptos" panose="020B0004020202020204" pitchFamily="34" charset="0"/>
                <a:cs typeface="Times New Roman" panose="02020603050405020304" pitchFamily="18" charset="0"/>
              </a:rPr>
              <a:t>Gödrök feltöltése (</a:t>
            </a:r>
            <a:r>
              <a:rPr lang="hu-HU" sz="1800" b="1" kern="100" dirty="0" err="1">
                <a:effectLst/>
                <a:ea typeface="Aptos" panose="020B0004020202020204" pitchFamily="34" charset="0"/>
                <a:cs typeface="Times New Roman" panose="02020603050405020304" pitchFamily="18" charset="0"/>
              </a:rPr>
              <a:t>Fill</a:t>
            </a:r>
            <a:r>
              <a:rPr lang="hu-HU" sz="1800" b="1" kern="100" dirty="0">
                <a:effectLst/>
                <a:ea typeface="Aptos" panose="020B0004020202020204" pitchFamily="34" charset="0"/>
                <a:cs typeface="Times New Roman" panose="02020603050405020304" pitchFamily="18" charset="0"/>
              </a:rPr>
              <a:t> </a:t>
            </a:r>
            <a:r>
              <a:rPr lang="hu-HU" sz="1800" b="1" kern="100" dirty="0" err="1">
                <a:effectLst/>
                <a:ea typeface="Aptos" panose="020B0004020202020204" pitchFamily="34" charset="0"/>
                <a:cs typeface="Times New Roman" panose="02020603050405020304" pitchFamily="18" charset="0"/>
              </a:rPr>
              <a:t>Sinks</a:t>
            </a:r>
            <a:r>
              <a:rPr lang="hu-HU" sz="1800" b="1" kern="100" dirty="0">
                <a:effectLst/>
                <a:ea typeface="Aptos" panose="020B0004020202020204" pitchFamily="34" charset="0"/>
                <a:cs typeface="Times New Roman" panose="02020603050405020304" pitchFamily="18" charset="0"/>
              </a:rPr>
              <a:t>).</a:t>
            </a:r>
            <a:r>
              <a:rPr lang="hu-HU" sz="1800" kern="100" dirty="0">
                <a:effectLst/>
                <a:ea typeface="Aptos" panose="020B0004020202020204" pitchFamily="34" charset="0"/>
                <a:cs typeface="Times New Roman" panose="02020603050405020304" pitchFamily="18" charset="0"/>
              </a:rPr>
              <a:t> A DTM-</a:t>
            </a:r>
            <a:r>
              <a:rPr lang="hu-HU" sz="1800" kern="100" dirty="0" err="1">
                <a:effectLst/>
                <a:ea typeface="Aptos" panose="020B0004020202020204" pitchFamily="34" charset="0"/>
                <a:cs typeface="Times New Roman" panose="02020603050405020304" pitchFamily="18" charset="0"/>
              </a:rPr>
              <a:t>eken</a:t>
            </a:r>
            <a:r>
              <a:rPr lang="hu-HU" sz="1800" kern="100" dirty="0">
                <a:effectLst/>
                <a:ea typeface="Aptos" panose="020B0004020202020204" pitchFamily="34" charset="0"/>
                <a:cs typeface="Times New Roman" panose="02020603050405020304" pitchFamily="18" charset="0"/>
              </a:rPr>
              <a:t> találkozhatunk adathiányos területekkel, illetve gödrökkel (nyelőkkel, angolul: sink, pit). A gödrök megakadályozzák az összefüggő vízhálózat kialakítását, hiszen ezekben „megül a víz”, nem engedik tovább folyni őket. Így ezeket a peremig feltöltjük egy iteratív műveletsorral; iteratív, hiszen egy feltöltött cella elzárhatja egy másik cellából idefolyó víz elől az utat. Így ezeket az új gödröket is ki tudjuk szűrni egy következő lépésben.</a:t>
            </a:r>
          </a:p>
          <a:p>
            <a:pPr marL="342900" lvl="0" indent="-342900" algn="just">
              <a:lnSpc>
                <a:spcPct val="107000"/>
              </a:lnSpc>
              <a:spcAft>
                <a:spcPts val="800"/>
              </a:spcAft>
              <a:buFont typeface="+mj-lt"/>
              <a:buAutoNum type="arabicPeriod"/>
            </a:pPr>
            <a:r>
              <a:rPr lang="hu-HU" sz="1800" b="1" kern="100" dirty="0">
                <a:effectLst/>
                <a:ea typeface="Aptos" panose="020B0004020202020204" pitchFamily="34" charset="0"/>
                <a:cs typeface="Times New Roman" panose="02020603050405020304" pitchFamily="18" charset="0"/>
              </a:rPr>
              <a:t>Lefolyásirányok meghatározása (Flow </a:t>
            </a:r>
            <a:r>
              <a:rPr lang="hu-HU" sz="1800" b="1" kern="100" dirty="0" err="1">
                <a:effectLst/>
                <a:ea typeface="Aptos" panose="020B0004020202020204" pitchFamily="34" charset="0"/>
                <a:cs typeface="Times New Roman" panose="02020603050405020304" pitchFamily="18" charset="0"/>
              </a:rPr>
              <a:t>Direction</a:t>
            </a:r>
            <a:r>
              <a:rPr lang="hu-HU" sz="1800" b="1" kern="100" dirty="0">
                <a:effectLst/>
                <a:ea typeface="Aptos" panose="020B0004020202020204" pitchFamily="34" charset="0"/>
                <a:cs typeface="Times New Roman" panose="02020603050405020304" pitchFamily="18" charset="0"/>
              </a:rPr>
              <a:t>).</a:t>
            </a:r>
            <a:r>
              <a:rPr lang="hu-HU" sz="1800" kern="100" dirty="0">
                <a:effectLst/>
                <a:ea typeface="Aptos" panose="020B0004020202020204" pitchFamily="34" charset="0"/>
                <a:cs typeface="Times New Roman" panose="02020603050405020304" pitchFamily="18" charset="0"/>
              </a:rPr>
              <a:t> A lefolyásirányt a kitettség határozza meg, ami tetszőleges értékeket vehet föl. Ezért az irányokat többféle módszerrel is meghatározhatjuk.</a:t>
            </a:r>
          </a:p>
          <a:p>
            <a:pPr marL="342900" lvl="0" indent="-342900" algn="just">
              <a:lnSpc>
                <a:spcPct val="107000"/>
              </a:lnSpc>
              <a:spcAft>
                <a:spcPts val="800"/>
              </a:spcAft>
              <a:buFont typeface="+mj-lt"/>
              <a:buAutoNum type="arabicPeriod"/>
            </a:pPr>
            <a:r>
              <a:rPr lang="hu-HU" sz="1800" b="1" kern="100" dirty="0">
                <a:effectLst/>
                <a:ea typeface="Aptos" panose="020B0004020202020204" pitchFamily="34" charset="0"/>
                <a:cs typeface="Times New Roman" panose="02020603050405020304" pitchFamily="18" charset="0"/>
              </a:rPr>
              <a:t>Lokális vízgyűjtő-terület (Flow </a:t>
            </a:r>
            <a:r>
              <a:rPr lang="hu-HU" sz="1800" b="1" kern="100" dirty="0" err="1">
                <a:effectLst/>
                <a:ea typeface="Aptos" panose="020B0004020202020204" pitchFamily="34" charset="0"/>
                <a:cs typeface="Times New Roman" panose="02020603050405020304" pitchFamily="18" charset="0"/>
              </a:rPr>
              <a:t>Accumulation</a:t>
            </a:r>
            <a:r>
              <a:rPr lang="hu-HU" sz="1800" b="1" kern="100" dirty="0">
                <a:effectLst/>
                <a:ea typeface="Aptos" panose="020B0004020202020204" pitchFamily="34" charset="0"/>
                <a:cs typeface="Times New Roman" panose="02020603050405020304" pitchFamily="18" charset="0"/>
              </a:rPr>
              <a:t>). </a:t>
            </a:r>
            <a:r>
              <a:rPr lang="hu-HU" sz="1800" kern="100" dirty="0">
                <a:effectLst/>
                <a:ea typeface="Aptos" panose="020B0004020202020204" pitchFamily="34" charset="0"/>
                <a:cs typeface="Times New Roman" panose="02020603050405020304" pitchFamily="18" charset="0"/>
              </a:rPr>
              <a:t>Ez a lépés azt mutatja meg, hogy a DTM egy kiválasztott pixelén hány másik pixelből lefolyó víz halad át, vagyis hogy hány pixelből áll egy képelem vízgyűjtője.</a:t>
            </a:r>
          </a:p>
          <a:p>
            <a:pPr marL="342900" lvl="0" indent="-342900" algn="just">
              <a:lnSpc>
                <a:spcPct val="107000"/>
              </a:lnSpc>
              <a:spcAft>
                <a:spcPts val="800"/>
              </a:spcAft>
              <a:buFont typeface="+mj-lt"/>
              <a:buAutoNum type="arabicPeriod"/>
            </a:pPr>
            <a:r>
              <a:rPr lang="hu-HU" sz="1800" b="1" kern="100" dirty="0">
                <a:effectLst/>
                <a:ea typeface="Aptos" panose="020B0004020202020204" pitchFamily="34" charset="0"/>
                <a:cs typeface="Times New Roman" panose="02020603050405020304" pitchFamily="18" charset="0"/>
              </a:rPr>
              <a:t>Vízhálózat (</a:t>
            </a:r>
            <a:r>
              <a:rPr lang="hu-HU" sz="1800" b="1" kern="100" dirty="0" err="1">
                <a:effectLst/>
                <a:ea typeface="Aptos" panose="020B0004020202020204" pitchFamily="34" charset="0"/>
                <a:cs typeface="Times New Roman" panose="02020603050405020304" pitchFamily="18" charset="0"/>
              </a:rPr>
              <a:t>Stream</a:t>
            </a:r>
            <a:r>
              <a:rPr lang="hu-HU" sz="1800" b="1" kern="100" dirty="0">
                <a:effectLst/>
                <a:ea typeface="Aptos" panose="020B0004020202020204" pitchFamily="34" charset="0"/>
                <a:cs typeface="Times New Roman" panose="02020603050405020304" pitchFamily="18" charset="0"/>
              </a:rPr>
              <a:t> Network). </a:t>
            </a:r>
            <a:r>
              <a:rPr lang="hu-HU" sz="1800" kern="100" dirty="0">
                <a:effectLst/>
                <a:ea typeface="Aptos" panose="020B0004020202020204" pitchFamily="34" charset="0"/>
                <a:cs typeface="Times New Roman" panose="02020603050405020304" pitchFamily="18" charset="0"/>
              </a:rPr>
              <a:t>Egy vízfolyás kezdetét a logika mentén tovább haladva onnan definiálhatjuk, ahol a vízgyűjtő terület meghalad egy bizonyos értéket. Mivel ez innen „lefelé” monoton nő, folytonos pixelsorozatot kapunk, amit az érték alapján vektorossá lehet alakítani. A vízfolyás kezdetét így egy küszöbérték megadásával definiálhatjuk.</a:t>
            </a:r>
          </a:p>
          <a:p>
            <a:pPr marL="342900" lvl="0" indent="-342900" algn="just">
              <a:lnSpc>
                <a:spcPct val="107000"/>
              </a:lnSpc>
              <a:spcAft>
                <a:spcPts val="800"/>
              </a:spcAft>
              <a:buFont typeface="+mj-lt"/>
              <a:buAutoNum type="arabicPeriod"/>
            </a:pPr>
            <a:endParaRPr lang="hu-HU" sz="1800" kern="1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41337782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93595-AAFE-E457-701B-FA3315114985}"/>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1AE411A5-5308-C0ED-DB84-61D6EB727D52}"/>
              </a:ext>
            </a:extLst>
          </p:cNvPr>
          <p:cNvSpPr txBox="1">
            <a:spLocks/>
          </p:cNvSpPr>
          <p:nvPr/>
        </p:nvSpPr>
        <p:spPr>
          <a:xfrm>
            <a:off x="932835" y="0"/>
            <a:ext cx="10543818"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Vízhálózat – gödrök hatása</a:t>
            </a:r>
            <a:endParaRPr lang="en-US" altLang="en-US" b="1" dirty="0"/>
          </a:p>
        </p:txBody>
      </p:sp>
      <p:pic>
        <p:nvPicPr>
          <p:cNvPr id="3" name="Picture 2">
            <a:extLst>
              <a:ext uri="{FF2B5EF4-FFF2-40B4-BE49-F238E27FC236}">
                <a16:creationId xmlns:a16="http://schemas.microsoft.com/office/drawing/2014/main" id="{3A49C8F1-E690-8892-8901-5D586FE8F64C}"/>
              </a:ext>
            </a:extLst>
          </p:cNvPr>
          <p:cNvPicPr>
            <a:picLocks noChangeAspect="1"/>
          </p:cNvPicPr>
          <p:nvPr/>
        </p:nvPicPr>
        <p:blipFill>
          <a:blip r:embed="rId2"/>
          <a:stretch>
            <a:fillRect/>
          </a:stretch>
        </p:blipFill>
        <p:spPr>
          <a:xfrm>
            <a:off x="3910012" y="1143000"/>
            <a:ext cx="4371975" cy="5295900"/>
          </a:xfrm>
          <a:prstGeom prst="rect">
            <a:avLst/>
          </a:prstGeom>
        </p:spPr>
      </p:pic>
    </p:spTree>
    <p:extLst>
      <p:ext uri="{BB962C8B-B14F-4D97-AF65-F5344CB8AC3E}">
        <p14:creationId xmlns:p14="http://schemas.microsoft.com/office/powerpoint/2010/main" val="426198820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93595-AAFE-E457-701B-FA3315114985}"/>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1AE411A5-5308-C0ED-DB84-61D6EB727D52}"/>
              </a:ext>
            </a:extLst>
          </p:cNvPr>
          <p:cNvSpPr txBox="1">
            <a:spLocks/>
          </p:cNvSpPr>
          <p:nvPr/>
        </p:nvSpPr>
        <p:spPr>
          <a:xfrm>
            <a:off x="932835" y="0"/>
            <a:ext cx="10543818"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Vízhálózat – Flow </a:t>
            </a:r>
            <a:r>
              <a:rPr lang="hu-HU" altLang="en-US" b="1" dirty="0" err="1"/>
              <a:t>Direction</a:t>
            </a:r>
            <a:endParaRPr lang="en-US" altLang="en-US" b="1" dirty="0"/>
          </a:p>
        </p:txBody>
      </p:sp>
      <p:pic>
        <p:nvPicPr>
          <p:cNvPr id="4" name="Picture 3">
            <a:extLst>
              <a:ext uri="{FF2B5EF4-FFF2-40B4-BE49-F238E27FC236}">
                <a16:creationId xmlns:a16="http://schemas.microsoft.com/office/drawing/2014/main" id="{781B3E2E-CC3E-704C-7E55-2FF8558F6DE4}"/>
              </a:ext>
            </a:extLst>
          </p:cNvPr>
          <p:cNvPicPr>
            <a:picLocks noChangeAspect="1"/>
          </p:cNvPicPr>
          <p:nvPr/>
        </p:nvPicPr>
        <p:blipFill>
          <a:blip r:embed="rId2"/>
          <a:stretch>
            <a:fillRect/>
          </a:stretch>
        </p:blipFill>
        <p:spPr>
          <a:xfrm>
            <a:off x="1637052" y="2215299"/>
            <a:ext cx="8917896" cy="2898742"/>
          </a:xfrm>
          <a:prstGeom prst="rect">
            <a:avLst/>
          </a:prstGeom>
        </p:spPr>
      </p:pic>
    </p:spTree>
    <p:extLst>
      <p:ext uri="{BB962C8B-B14F-4D97-AF65-F5344CB8AC3E}">
        <p14:creationId xmlns:p14="http://schemas.microsoft.com/office/powerpoint/2010/main" val="82798018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93595-AAFE-E457-701B-FA3315114985}"/>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1AE411A5-5308-C0ED-DB84-61D6EB727D52}"/>
              </a:ext>
            </a:extLst>
          </p:cNvPr>
          <p:cNvSpPr txBox="1">
            <a:spLocks/>
          </p:cNvSpPr>
          <p:nvPr/>
        </p:nvSpPr>
        <p:spPr>
          <a:xfrm>
            <a:off x="932835" y="0"/>
            <a:ext cx="10543818" cy="114300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Vízhálózat – Lokális vízgyűjtőterület</a:t>
            </a:r>
            <a:endParaRPr lang="en-US" altLang="en-US" b="1" dirty="0"/>
          </a:p>
        </p:txBody>
      </p:sp>
      <p:pic>
        <p:nvPicPr>
          <p:cNvPr id="3" name="Picture 2">
            <a:extLst>
              <a:ext uri="{FF2B5EF4-FFF2-40B4-BE49-F238E27FC236}">
                <a16:creationId xmlns:a16="http://schemas.microsoft.com/office/drawing/2014/main" id="{7E7AA4D9-C3CD-C3AB-0D86-E4529EB908AE}"/>
              </a:ext>
            </a:extLst>
          </p:cNvPr>
          <p:cNvPicPr>
            <a:picLocks noChangeAspect="1"/>
          </p:cNvPicPr>
          <p:nvPr/>
        </p:nvPicPr>
        <p:blipFill>
          <a:blip r:embed="rId2"/>
          <a:stretch>
            <a:fillRect/>
          </a:stretch>
        </p:blipFill>
        <p:spPr>
          <a:xfrm>
            <a:off x="2916024" y="1502734"/>
            <a:ext cx="6359952" cy="4851772"/>
          </a:xfrm>
          <a:prstGeom prst="rect">
            <a:avLst/>
          </a:prstGeom>
        </p:spPr>
      </p:pic>
    </p:spTree>
    <p:extLst>
      <p:ext uri="{BB962C8B-B14F-4D97-AF65-F5344CB8AC3E}">
        <p14:creationId xmlns:p14="http://schemas.microsoft.com/office/powerpoint/2010/main" val="366717208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93595-AAFE-E457-701B-FA3315114985}"/>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1AE411A5-5308-C0ED-DB84-61D6EB727D52}"/>
              </a:ext>
            </a:extLst>
          </p:cNvPr>
          <p:cNvSpPr txBox="1">
            <a:spLocks/>
          </p:cNvSpPr>
          <p:nvPr/>
        </p:nvSpPr>
        <p:spPr>
          <a:xfrm>
            <a:off x="932835" y="0"/>
            <a:ext cx="10543818"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Vízhálózat – Kész vízhálózat</a:t>
            </a:r>
            <a:endParaRPr lang="en-US" altLang="en-US" b="1" dirty="0"/>
          </a:p>
        </p:txBody>
      </p:sp>
      <p:pic>
        <p:nvPicPr>
          <p:cNvPr id="4" name="Picture 3">
            <a:extLst>
              <a:ext uri="{FF2B5EF4-FFF2-40B4-BE49-F238E27FC236}">
                <a16:creationId xmlns:a16="http://schemas.microsoft.com/office/drawing/2014/main" id="{0E205E1A-D92F-1257-6984-8CC0B137C8B2}"/>
              </a:ext>
            </a:extLst>
          </p:cNvPr>
          <p:cNvPicPr>
            <a:picLocks noChangeAspect="1"/>
          </p:cNvPicPr>
          <p:nvPr/>
        </p:nvPicPr>
        <p:blipFill>
          <a:blip r:embed="rId2"/>
          <a:stretch>
            <a:fillRect/>
          </a:stretch>
        </p:blipFill>
        <p:spPr>
          <a:xfrm>
            <a:off x="3948112" y="1387289"/>
            <a:ext cx="4295775" cy="5105400"/>
          </a:xfrm>
          <a:prstGeom prst="rect">
            <a:avLst/>
          </a:prstGeom>
        </p:spPr>
      </p:pic>
    </p:spTree>
    <p:extLst>
      <p:ext uri="{BB962C8B-B14F-4D97-AF65-F5344CB8AC3E}">
        <p14:creationId xmlns:p14="http://schemas.microsoft.com/office/powerpoint/2010/main" val="924422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07124-A747-4875-BA61-8F1328979BA2}"/>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AC3CEED9-913D-DC79-5276-ACAFCDEFC87E}"/>
              </a:ext>
            </a:extLst>
          </p:cNvPr>
          <p:cNvSpPr txBox="1">
            <a:spLocks/>
          </p:cNvSpPr>
          <p:nvPr/>
        </p:nvSpPr>
        <p:spPr>
          <a:xfrm>
            <a:off x="588963" y="0"/>
            <a:ext cx="11231562" cy="1143000"/>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A geoinformatikai rendszerek építőkövei</a:t>
            </a:r>
          </a:p>
        </p:txBody>
      </p:sp>
      <p:sp>
        <p:nvSpPr>
          <p:cNvPr id="10" name="Text Box 5">
            <a:extLst>
              <a:ext uri="{FF2B5EF4-FFF2-40B4-BE49-F238E27FC236}">
                <a16:creationId xmlns:a16="http://schemas.microsoft.com/office/drawing/2014/main" id="{A6F3D9D8-FA1A-4893-5E2E-1FCC3B4CABB7}"/>
              </a:ext>
            </a:extLst>
          </p:cNvPr>
          <p:cNvSpPr txBox="1">
            <a:spLocks noChangeArrowheads="1"/>
          </p:cNvSpPr>
          <p:nvPr/>
        </p:nvSpPr>
        <p:spPr bwMode="auto">
          <a:xfrm>
            <a:off x="2522163" y="1341438"/>
            <a:ext cx="2122487" cy="400050"/>
          </a:xfrm>
          <a:prstGeom prst="rect">
            <a:avLst/>
          </a:prstGeom>
          <a:noFill/>
          <a:ln w="12700">
            <a:noFill/>
            <a:miter lim="800000"/>
            <a:headEnd/>
            <a:tailEnd/>
          </a:ln>
        </p:spPr>
        <p:txBody>
          <a:bodyPr wrap="none">
            <a:spAutoFit/>
          </a:bodyPr>
          <a:lstStyle/>
          <a:p>
            <a:pPr defTabSz="762000">
              <a:defRPr/>
            </a:pPr>
            <a:r>
              <a:rPr lang="hu-HU" sz="2000" b="1" dirty="0"/>
              <a:t>Relációs adatbázis</a:t>
            </a:r>
          </a:p>
        </p:txBody>
      </p:sp>
      <p:sp>
        <p:nvSpPr>
          <p:cNvPr id="11" name="Text Box 6">
            <a:extLst>
              <a:ext uri="{FF2B5EF4-FFF2-40B4-BE49-F238E27FC236}">
                <a16:creationId xmlns:a16="http://schemas.microsoft.com/office/drawing/2014/main" id="{A6FFF84E-60C7-1714-560C-E1ADFDA8E9E1}"/>
              </a:ext>
            </a:extLst>
          </p:cNvPr>
          <p:cNvSpPr txBox="1">
            <a:spLocks noChangeArrowheads="1"/>
          </p:cNvSpPr>
          <p:nvPr/>
        </p:nvSpPr>
        <p:spPr bwMode="auto">
          <a:xfrm>
            <a:off x="7130675" y="1341438"/>
            <a:ext cx="2427844" cy="400110"/>
          </a:xfrm>
          <a:prstGeom prst="rect">
            <a:avLst/>
          </a:prstGeom>
          <a:noFill/>
          <a:ln w="12700">
            <a:noFill/>
            <a:miter lim="800000"/>
            <a:headEnd/>
            <a:tailEnd/>
          </a:ln>
        </p:spPr>
        <p:txBody>
          <a:bodyPr wrap="none">
            <a:spAutoFit/>
          </a:bodyPr>
          <a:lstStyle/>
          <a:p>
            <a:pPr defTabSz="762000">
              <a:defRPr/>
            </a:pPr>
            <a:r>
              <a:rPr lang="hu-HU" sz="2000" b="1" dirty="0"/>
              <a:t>Számítógépes grafika</a:t>
            </a:r>
          </a:p>
        </p:txBody>
      </p:sp>
      <p:sp>
        <p:nvSpPr>
          <p:cNvPr id="12" name="Text Box 8">
            <a:extLst>
              <a:ext uri="{FF2B5EF4-FFF2-40B4-BE49-F238E27FC236}">
                <a16:creationId xmlns:a16="http://schemas.microsoft.com/office/drawing/2014/main" id="{F32BAAF5-5B0B-F32A-DDD0-EF3485061DC1}"/>
              </a:ext>
            </a:extLst>
          </p:cNvPr>
          <p:cNvSpPr txBox="1">
            <a:spLocks noChangeArrowheads="1"/>
          </p:cNvSpPr>
          <p:nvPr/>
        </p:nvSpPr>
        <p:spPr bwMode="auto">
          <a:xfrm>
            <a:off x="830818" y="3473450"/>
            <a:ext cx="10117795" cy="400050"/>
          </a:xfrm>
          <a:prstGeom prst="rect">
            <a:avLst/>
          </a:prstGeom>
          <a:noFill/>
          <a:ln w="9525">
            <a:noFill/>
            <a:miter lim="800000"/>
            <a:headEnd/>
            <a:tailEnd/>
          </a:ln>
          <a:effectLst/>
        </p:spPr>
        <p:txBody>
          <a:bodyPr wrap="square">
            <a:spAutoFit/>
          </a:bodyPr>
          <a:lstStyle/>
          <a:p>
            <a:pPr>
              <a:defRPr/>
            </a:pPr>
            <a:r>
              <a:rPr lang="hu-HU" sz="2000" b="1" dirty="0"/>
              <a:t>Relációs adatbázis</a:t>
            </a:r>
            <a:r>
              <a:rPr lang="hu-HU" sz="2000" dirty="0"/>
              <a:t>: több táblázat együttese (korlátozásokat, kapcsolatokat is tárol)</a:t>
            </a:r>
          </a:p>
        </p:txBody>
      </p:sp>
      <p:sp>
        <p:nvSpPr>
          <p:cNvPr id="13" name="Text Box 9">
            <a:extLst>
              <a:ext uri="{FF2B5EF4-FFF2-40B4-BE49-F238E27FC236}">
                <a16:creationId xmlns:a16="http://schemas.microsoft.com/office/drawing/2014/main" id="{B2D1AEB3-D00D-4AE4-1533-906FFC978C99}"/>
              </a:ext>
            </a:extLst>
          </p:cNvPr>
          <p:cNvSpPr txBox="1">
            <a:spLocks noChangeArrowheads="1"/>
          </p:cNvSpPr>
          <p:nvPr/>
        </p:nvSpPr>
        <p:spPr bwMode="auto">
          <a:xfrm>
            <a:off x="830818" y="4805363"/>
            <a:ext cx="9374373" cy="708025"/>
          </a:xfrm>
          <a:prstGeom prst="rect">
            <a:avLst/>
          </a:prstGeom>
          <a:noFill/>
          <a:ln w="9525">
            <a:noFill/>
            <a:miter lim="800000"/>
            <a:headEnd/>
            <a:tailEnd/>
          </a:ln>
          <a:effectLst/>
        </p:spPr>
        <p:txBody>
          <a:bodyPr wrap="square">
            <a:spAutoFit/>
          </a:bodyPr>
          <a:lstStyle/>
          <a:p>
            <a:pPr>
              <a:defRPr/>
            </a:pPr>
            <a:r>
              <a:rPr lang="hu-HU" sz="2000" b="1" dirty="0"/>
              <a:t>Kulcs:</a:t>
            </a:r>
            <a:r>
              <a:rPr lang="hu-HU" sz="2000" dirty="0"/>
              <a:t> a táblázat egy sorát egyértelműen azonosítja, egy vagy több oszlop</a:t>
            </a:r>
          </a:p>
          <a:p>
            <a:pPr>
              <a:defRPr/>
            </a:pPr>
            <a:r>
              <a:rPr lang="hu-HU" sz="2000" dirty="0"/>
              <a:t>	Lehet </a:t>
            </a:r>
            <a:r>
              <a:rPr lang="hu-HU" sz="2000" b="1" dirty="0"/>
              <a:t>elsődleges kulcs </a:t>
            </a:r>
            <a:r>
              <a:rPr lang="hu-HU" sz="2000" dirty="0"/>
              <a:t>vagy </a:t>
            </a:r>
            <a:r>
              <a:rPr lang="hu-HU" sz="2000" b="1" dirty="0"/>
              <a:t>idegen kulcs</a:t>
            </a:r>
          </a:p>
        </p:txBody>
      </p:sp>
      <p:sp>
        <p:nvSpPr>
          <p:cNvPr id="14" name="Text Box 10">
            <a:extLst>
              <a:ext uri="{FF2B5EF4-FFF2-40B4-BE49-F238E27FC236}">
                <a16:creationId xmlns:a16="http://schemas.microsoft.com/office/drawing/2014/main" id="{2BDF6B10-106C-7FE6-F2A1-F7A7FCB342E2}"/>
              </a:ext>
            </a:extLst>
          </p:cNvPr>
          <p:cNvSpPr txBox="1">
            <a:spLocks noChangeArrowheads="1"/>
          </p:cNvSpPr>
          <p:nvPr/>
        </p:nvSpPr>
        <p:spPr bwMode="auto">
          <a:xfrm>
            <a:off x="830818" y="3987800"/>
            <a:ext cx="10034387" cy="400110"/>
          </a:xfrm>
          <a:prstGeom prst="rect">
            <a:avLst/>
          </a:prstGeom>
          <a:noFill/>
          <a:ln w="9525">
            <a:noFill/>
            <a:miter lim="800000"/>
            <a:headEnd/>
            <a:tailEnd/>
          </a:ln>
          <a:effectLst/>
        </p:spPr>
        <p:txBody>
          <a:bodyPr wrap="square">
            <a:spAutoFit/>
          </a:bodyPr>
          <a:lstStyle/>
          <a:p>
            <a:pPr>
              <a:defRPr/>
            </a:pPr>
            <a:r>
              <a:rPr lang="hu-HU" sz="2000" b="1" dirty="0"/>
              <a:t>Mező:</a:t>
            </a:r>
            <a:r>
              <a:rPr lang="hu-HU" sz="2000" dirty="0"/>
              <a:t> numerikus, szöveges, dátum vagy multimédia (kép, hang, stb.) adatokat tartalmazhat</a:t>
            </a:r>
          </a:p>
        </p:txBody>
      </p:sp>
      <p:sp>
        <p:nvSpPr>
          <p:cNvPr id="15" name="Text Box 11">
            <a:extLst>
              <a:ext uri="{FF2B5EF4-FFF2-40B4-BE49-F238E27FC236}">
                <a16:creationId xmlns:a16="http://schemas.microsoft.com/office/drawing/2014/main" id="{B55115FB-D1E3-2D87-6041-72F6EB02402E}"/>
              </a:ext>
            </a:extLst>
          </p:cNvPr>
          <p:cNvSpPr txBox="1">
            <a:spLocks noChangeArrowheads="1"/>
          </p:cNvSpPr>
          <p:nvPr/>
        </p:nvSpPr>
        <p:spPr bwMode="auto">
          <a:xfrm>
            <a:off x="830818" y="5621338"/>
            <a:ext cx="6944652" cy="400050"/>
          </a:xfrm>
          <a:prstGeom prst="rect">
            <a:avLst/>
          </a:prstGeom>
          <a:noFill/>
          <a:ln w="9525">
            <a:noFill/>
            <a:miter lim="800000"/>
            <a:headEnd/>
            <a:tailEnd/>
          </a:ln>
          <a:effectLst/>
        </p:spPr>
        <p:txBody>
          <a:bodyPr wrap="square">
            <a:spAutoFit/>
          </a:bodyPr>
          <a:lstStyle/>
          <a:p>
            <a:pPr>
              <a:defRPr/>
            </a:pPr>
            <a:r>
              <a:rPr lang="hu-HU" sz="2000" b="1" dirty="0"/>
              <a:t>Redundancia:</a:t>
            </a:r>
            <a:r>
              <a:rPr lang="hu-HU" sz="2000" dirty="0"/>
              <a:t> ugyanannak a ténynek többszöri tárolása</a:t>
            </a:r>
          </a:p>
        </p:txBody>
      </p:sp>
      <p:graphicFrame>
        <p:nvGraphicFramePr>
          <p:cNvPr id="16" name="Object 15">
            <a:extLst>
              <a:ext uri="{FF2B5EF4-FFF2-40B4-BE49-F238E27FC236}">
                <a16:creationId xmlns:a16="http://schemas.microsoft.com/office/drawing/2014/main" id="{ECEB2676-AA5B-E27F-C51F-A1BA8A6C308A}"/>
              </a:ext>
            </a:extLst>
          </p:cNvPr>
          <p:cNvGraphicFramePr>
            <a:graphicFrameLocks noChangeAspect="1"/>
          </p:cNvGraphicFramePr>
          <p:nvPr>
            <p:extLst>
              <p:ext uri="{D42A27DB-BD31-4B8C-83A1-F6EECF244321}">
                <p14:modId xmlns:p14="http://schemas.microsoft.com/office/powerpoint/2010/main" val="4198862867"/>
              </p:ext>
            </p:extLst>
          </p:nvPr>
        </p:nvGraphicFramePr>
        <p:xfrm>
          <a:off x="376613" y="1917700"/>
          <a:ext cx="6355881" cy="1231900"/>
        </p:xfrm>
        <a:graphic>
          <a:graphicData uri="http://schemas.openxmlformats.org/presentationml/2006/ole">
            <mc:AlternateContent xmlns:mc="http://schemas.openxmlformats.org/markup-compatibility/2006">
              <mc:Choice xmlns:v="urn:schemas-microsoft-com:vml" Requires="v">
                <p:oleObj spid="_x0000_s3074" name="Document" r:id="rId3" imgW="6143367" imgH="1086771" progId="Word.Document.8">
                  <p:embed/>
                </p:oleObj>
              </mc:Choice>
              <mc:Fallback>
                <p:oleObj name="Document" r:id="rId3" imgW="6143367" imgH="1086771" progId="Word.Document.8">
                  <p:embed/>
                  <p:pic>
                    <p:nvPicPr>
                      <p:cNvPr id="41999" name="Object 15">
                        <a:extLst>
                          <a:ext uri="{FF2B5EF4-FFF2-40B4-BE49-F238E27FC236}">
                            <a16:creationId xmlns:a16="http://schemas.microsoft.com/office/drawing/2014/main" id="{77E9E952-4D49-867C-CB6D-C606221B6C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613" y="1917700"/>
                        <a:ext cx="6355881" cy="1231900"/>
                      </a:xfrm>
                      <a:prstGeom prst="rect">
                        <a:avLst/>
                      </a:prstGeom>
                      <a:solidFill>
                        <a:schemeClr val="tx1">
                          <a:lumMod val="95000"/>
                        </a:schemeClr>
                      </a:solidFill>
                      <a:ln>
                        <a:noFill/>
                      </a:ln>
                      <a:effectLst/>
                    </p:spPr>
                  </p:pic>
                </p:oleObj>
              </mc:Fallback>
            </mc:AlternateContent>
          </a:graphicData>
        </a:graphic>
      </p:graphicFrame>
      <p:sp>
        <p:nvSpPr>
          <p:cNvPr id="17" name="Line 18">
            <a:extLst>
              <a:ext uri="{FF2B5EF4-FFF2-40B4-BE49-F238E27FC236}">
                <a16:creationId xmlns:a16="http://schemas.microsoft.com/office/drawing/2014/main" id="{A82F915F-8F5E-C496-18B4-2989F2BAD937}"/>
              </a:ext>
            </a:extLst>
          </p:cNvPr>
          <p:cNvSpPr>
            <a:spLocks noChangeShapeType="1"/>
          </p:cNvSpPr>
          <p:nvPr/>
        </p:nvSpPr>
        <p:spPr bwMode="auto">
          <a:xfrm flipH="1">
            <a:off x="4970088" y="1052513"/>
            <a:ext cx="576262" cy="288925"/>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18" name="Line 19">
            <a:extLst>
              <a:ext uri="{FF2B5EF4-FFF2-40B4-BE49-F238E27FC236}">
                <a16:creationId xmlns:a16="http://schemas.microsoft.com/office/drawing/2014/main" id="{EB78C70D-FAB5-C226-50AA-A9BB09722CE4}"/>
              </a:ext>
            </a:extLst>
          </p:cNvPr>
          <p:cNvSpPr>
            <a:spLocks noChangeShapeType="1"/>
          </p:cNvSpPr>
          <p:nvPr/>
        </p:nvSpPr>
        <p:spPr bwMode="auto">
          <a:xfrm>
            <a:off x="6627438" y="1052513"/>
            <a:ext cx="503237" cy="288925"/>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grpSp>
        <p:nvGrpSpPr>
          <p:cNvPr id="19" name="Group 23">
            <a:extLst>
              <a:ext uri="{FF2B5EF4-FFF2-40B4-BE49-F238E27FC236}">
                <a16:creationId xmlns:a16="http://schemas.microsoft.com/office/drawing/2014/main" id="{E8E3DE71-474C-D16A-4D45-E3D1862A9A84}"/>
              </a:ext>
            </a:extLst>
          </p:cNvPr>
          <p:cNvGrpSpPr>
            <a:grpSpLocks/>
          </p:cNvGrpSpPr>
          <p:nvPr/>
        </p:nvGrpSpPr>
        <p:grpSpPr bwMode="auto">
          <a:xfrm>
            <a:off x="7484875" y="1844676"/>
            <a:ext cx="1930400" cy="1314451"/>
            <a:chOff x="4455" y="1176"/>
            <a:chExt cx="1216" cy="828"/>
          </a:xfrm>
        </p:grpSpPr>
        <p:sp>
          <p:nvSpPr>
            <p:cNvPr id="20" name="Text Box 20">
              <a:extLst>
                <a:ext uri="{FF2B5EF4-FFF2-40B4-BE49-F238E27FC236}">
                  <a16:creationId xmlns:a16="http://schemas.microsoft.com/office/drawing/2014/main" id="{7F0ADFE5-8294-2F20-FC2A-1A1000B31646}"/>
                </a:ext>
              </a:extLst>
            </p:cNvPr>
            <p:cNvSpPr txBox="1">
              <a:spLocks noChangeArrowheads="1"/>
            </p:cNvSpPr>
            <p:nvPr/>
          </p:nvSpPr>
          <p:spPr bwMode="auto">
            <a:xfrm>
              <a:off x="4455" y="1176"/>
              <a:ext cx="1216" cy="252"/>
            </a:xfrm>
            <a:prstGeom prst="rect">
              <a:avLst/>
            </a:prstGeom>
            <a:noFill/>
            <a:ln w="12700">
              <a:solidFill>
                <a:schemeClr val="tx1"/>
              </a:solidFill>
              <a:miter lim="800000"/>
              <a:headEnd/>
              <a:tailEnd/>
            </a:ln>
          </p:spPr>
          <p:txBody>
            <a:bodyPr wrap="none">
              <a:spAutoFit/>
            </a:bodyPr>
            <a:lstStyle/>
            <a:p>
              <a:pPr>
                <a:defRPr/>
              </a:pPr>
              <a:r>
                <a:rPr lang="hu-HU" sz="2000" dirty="0"/>
                <a:t>Numerikus leírás</a:t>
              </a:r>
            </a:p>
          </p:txBody>
        </p:sp>
        <p:sp>
          <p:nvSpPr>
            <p:cNvPr id="21" name="Line 21">
              <a:extLst>
                <a:ext uri="{FF2B5EF4-FFF2-40B4-BE49-F238E27FC236}">
                  <a16:creationId xmlns:a16="http://schemas.microsoft.com/office/drawing/2014/main" id="{CD70772C-E0A4-D878-206C-6A720737C881}"/>
                </a:ext>
              </a:extLst>
            </p:cNvPr>
            <p:cNvSpPr>
              <a:spLocks noChangeShapeType="1"/>
            </p:cNvSpPr>
            <p:nvPr/>
          </p:nvSpPr>
          <p:spPr bwMode="auto">
            <a:xfrm>
              <a:off x="5063" y="1434"/>
              <a:ext cx="0" cy="27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sz="2000"/>
            </a:p>
          </p:txBody>
        </p:sp>
        <p:sp>
          <p:nvSpPr>
            <p:cNvPr id="22" name="Text Box 22">
              <a:extLst>
                <a:ext uri="{FF2B5EF4-FFF2-40B4-BE49-F238E27FC236}">
                  <a16:creationId xmlns:a16="http://schemas.microsoft.com/office/drawing/2014/main" id="{527F238D-B9CB-479C-895A-AAC5E3CFF12A}"/>
                </a:ext>
              </a:extLst>
            </p:cNvPr>
            <p:cNvSpPr txBox="1">
              <a:spLocks noChangeArrowheads="1"/>
            </p:cNvSpPr>
            <p:nvPr/>
          </p:nvSpPr>
          <p:spPr bwMode="auto">
            <a:xfrm>
              <a:off x="4771" y="1752"/>
              <a:ext cx="584" cy="252"/>
            </a:xfrm>
            <a:prstGeom prst="rect">
              <a:avLst/>
            </a:prstGeom>
            <a:noFill/>
            <a:ln w="12700">
              <a:solidFill>
                <a:schemeClr val="tx1"/>
              </a:solidFill>
              <a:miter lim="800000"/>
              <a:headEnd/>
              <a:tailEnd/>
            </a:ln>
          </p:spPr>
          <p:txBody>
            <a:bodyPr wrap="none">
              <a:spAutoFit/>
            </a:bodyPr>
            <a:lstStyle/>
            <a:p>
              <a:pPr>
                <a:defRPr/>
              </a:pPr>
              <a:r>
                <a:rPr lang="hu-HU" sz="2000" dirty="0"/>
                <a:t>Grafika</a:t>
              </a:r>
            </a:p>
          </p:txBody>
        </p:sp>
      </p:grpSp>
    </p:spTree>
    <p:extLst>
      <p:ext uri="{BB962C8B-B14F-4D97-AF65-F5344CB8AC3E}">
        <p14:creationId xmlns:p14="http://schemas.microsoft.com/office/powerpoint/2010/main" val="749413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D7712-084E-8AC9-0A58-8D215B551CEE}"/>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6C8755CE-E0AC-7960-746B-314FADCF605E}"/>
              </a:ext>
            </a:extLst>
          </p:cNvPr>
          <p:cNvSpPr txBox="1">
            <a:spLocks/>
          </p:cNvSpPr>
          <p:nvPr/>
        </p:nvSpPr>
        <p:spPr>
          <a:xfrm>
            <a:off x="588963" y="0"/>
            <a:ext cx="11231562" cy="1143000"/>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A geoinformatikai rendszerek építőkövei</a:t>
            </a:r>
          </a:p>
        </p:txBody>
      </p:sp>
      <p:grpSp>
        <p:nvGrpSpPr>
          <p:cNvPr id="5" name="Csoportba foglalás 17">
            <a:extLst>
              <a:ext uri="{FF2B5EF4-FFF2-40B4-BE49-F238E27FC236}">
                <a16:creationId xmlns:a16="http://schemas.microsoft.com/office/drawing/2014/main" id="{4B128234-1F75-41E3-AF07-0BF28C99FDBA}"/>
              </a:ext>
            </a:extLst>
          </p:cNvPr>
          <p:cNvGrpSpPr>
            <a:grpSpLocks/>
          </p:cNvGrpSpPr>
          <p:nvPr/>
        </p:nvGrpSpPr>
        <p:grpSpPr bwMode="auto">
          <a:xfrm>
            <a:off x="1990725" y="2308225"/>
            <a:ext cx="3744912" cy="400050"/>
            <a:chOff x="611560" y="2636912"/>
            <a:chExt cx="3744416" cy="400680"/>
          </a:xfrm>
        </p:grpSpPr>
        <p:sp>
          <p:nvSpPr>
            <p:cNvPr id="6" name="Téglalap 5">
              <a:extLst>
                <a:ext uri="{FF2B5EF4-FFF2-40B4-BE49-F238E27FC236}">
                  <a16:creationId xmlns:a16="http://schemas.microsoft.com/office/drawing/2014/main" id="{86B1F636-90DC-9400-96D5-2CFA9031B949}"/>
                </a:ext>
              </a:extLst>
            </p:cNvPr>
            <p:cNvSpPr/>
            <p:nvPr/>
          </p:nvSpPr>
          <p:spPr>
            <a:xfrm>
              <a:off x="611560" y="2636912"/>
              <a:ext cx="3601560" cy="360931"/>
            </a:xfrm>
            <a:prstGeom prst="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p>
          </p:txBody>
        </p:sp>
        <p:sp>
          <p:nvSpPr>
            <p:cNvPr id="7" name="Text Box 5">
              <a:extLst>
                <a:ext uri="{FF2B5EF4-FFF2-40B4-BE49-F238E27FC236}">
                  <a16:creationId xmlns:a16="http://schemas.microsoft.com/office/drawing/2014/main" id="{AB83CB14-FE20-4445-791F-5BBDB160E174}"/>
                </a:ext>
              </a:extLst>
            </p:cNvPr>
            <p:cNvSpPr txBox="1">
              <a:spLocks noChangeArrowheads="1"/>
            </p:cNvSpPr>
            <p:nvPr/>
          </p:nvSpPr>
          <p:spPr bwMode="auto">
            <a:xfrm>
              <a:off x="2316309" y="2636912"/>
              <a:ext cx="2039667" cy="400680"/>
            </a:xfrm>
            <a:prstGeom prst="rect">
              <a:avLst/>
            </a:prstGeom>
            <a:noFill/>
            <a:ln w="12700">
              <a:noFill/>
              <a:miter lim="800000"/>
              <a:headEnd/>
              <a:tailEnd/>
            </a:ln>
          </p:spPr>
          <p:txBody>
            <a:bodyPr>
              <a:spAutoFit/>
            </a:bodyPr>
            <a:lstStyle/>
            <a:p>
              <a:pPr defTabSz="762000">
                <a:defRPr/>
              </a:pPr>
              <a:r>
                <a:rPr lang="hu-HU" sz="2000" b="1" dirty="0">
                  <a:solidFill>
                    <a:schemeClr val="accent2">
                      <a:lumMod val="75000"/>
                    </a:schemeClr>
                  </a:solidFill>
                  <a:latin typeface="+mn-lt"/>
                </a:rPr>
                <a:t>Elsődleges kulcs</a:t>
              </a:r>
            </a:p>
          </p:txBody>
        </p:sp>
      </p:grpSp>
      <p:grpSp>
        <p:nvGrpSpPr>
          <p:cNvPr id="11" name="Csoportba foglalás 19">
            <a:extLst>
              <a:ext uri="{FF2B5EF4-FFF2-40B4-BE49-F238E27FC236}">
                <a16:creationId xmlns:a16="http://schemas.microsoft.com/office/drawing/2014/main" id="{5C6D253B-9C0D-CA0E-63D8-967F8B9919D7}"/>
              </a:ext>
            </a:extLst>
          </p:cNvPr>
          <p:cNvGrpSpPr>
            <a:grpSpLocks/>
          </p:cNvGrpSpPr>
          <p:nvPr/>
        </p:nvGrpSpPr>
        <p:grpSpPr bwMode="auto">
          <a:xfrm>
            <a:off x="6311900" y="4189366"/>
            <a:ext cx="4319587" cy="400050"/>
            <a:chOff x="4716016" y="4509120"/>
            <a:chExt cx="4320480" cy="400680"/>
          </a:xfrm>
        </p:grpSpPr>
        <p:sp>
          <p:nvSpPr>
            <p:cNvPr id="19" name="Téglalap 18">
              <a:extLst>
                <a:ext uri="{FF2B5EF4-FFF2-40B4-BE49-F238E27FC236}">
                  <a16:creationId xmlns:a16="http://schemas.microsoft.com/office/drawing/2014/main" id="{DF50A236-F3B1-DD27-8A98-1BB07AC0423A}"/>
                </a:ext>
              </a:extLst>
            </p:cNvPr>
            <p:cNvSpPr/>
            <p:nvPr/>
          </p:nvSpPr>
          <p:spPr>
            <a:xfrm>
              <a:off x="4716016" y="4509120"/>
              <a:ext cx="4249028" cy="360929"/>
            </a:xfrm>
            <a:prstGeom prst="rect">
              <a:avLst/>
            </a:prstGeom>
            <a:solidFill>
              <a:srgbClr val="92D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p>
          </p:txBody>
        </p:sp>
        <p:sp>
          <p:nvSpPr>
            <p:cNvPr id="20" name="Text Box 5">
              <a:extLst>
                <a:ext uri="{FF2B5EF4-FFF2-40B4-BE49-F238E27FC236}">
                  <a16:creationId xmlns:a16="http://schemas.microsoft.com/office/drawing/2014/main" id="{FD2734CC-4A06-B74F-A578-A062098397AC}"/>
                </a:ext>
              </a:extLst>
            </p:cNvPr>
            <p:cNvSpPr txBox="1">
              <a:spLocks noChangeArrowheads="1"/>
            </p:cNvSpPr>
            <p:nvPr/>
          </p:nvSpPr>
          <p:spPr bwMode="auto">
            <a:xfrm>
              <a:off x="7283534" y="4509120"/>
              <a:ext cx="1752962" cy="400680"/>
            </a:xfrm>
            <a:prstGeom prst="rect">
              <a:avLst/>
            </a:prstGeom>
            <a:noFill/>
            <a:ln w="12700">
              <a:noFill/>
              <a:miter lim="800000"/>
              <a:headEnd/>
              <a:tailEnd/>
            </a:ln>
          </p:spPr>
          <p:txBody>
            <a:bodyPr>
              <a:spAutoFit/>
            </a:bodyPr>
            <a:lstStyle/>
            <a:p>
              <a:pPr defTabSz="762000">
                <a:defRPr/>
              </a:pPr>
              <a:r>
                <a:rPr lang="hu-HU" sz="2000" b="1" dirty="0">
                  <a:solidFill>
                    <a:srgbClr val="003300"/>
                  </a:solidFill>
                  <a:latin typeface="+mn-lt"/>
                </a:rPr>
                <a:t>Idegen kulcs</a:t>
              </a:r>
            </a:p>
          </p:txBody>
        </p:sp>
      </p:grpSp>
      <p:sp>
        <p:nvSpPr>
          <p:cNvPr id="21" name="Téglalap 20">
            <a:extLst>
              <a:ext uri="{FF2B5EF4-FFF2-40B4-BE49-F238E27FC236}">
                <a16:creationId xmlns:a16="http://schemas.microsoft.com/office/drawing/2014/main" id="{B30F2AC5-D4AC-F211-B7BE-A2450701007A}"/>
              </a:ext>
            </a:extLst>
          </p:cNvPr>
          <p:cNvSpPr/>
          <p:nvPr/>
        </p:nvSpPr>
        <p:spPr>
          <a:xfrm>
            <a:off x="2063750" y="1700213"/>
            <a:ext cx="4032250" cy="3478212"/>
          </a:xfrm>
          <a:prstGeom prst="rect">
            <a:avLst/>
          </a:prstGeom>
          <a:ln w="12700">
            <a:solidFill>
              <a:schemeClr val="tx1">
                <a:lumMod val="65000"/>
                <a:lumOff val="35000"/>
              </a:schemeClr>
            </a:solidFill>
          </a:ln>
        </p:spPr>
        <p:txBody>
          <a:bodyPr>
            <a:spAutoFit/>
          </a:bodyPr>
          <a:lstStyle/>
          <a:p>
            <a:pPr>
              <a:defRPr/>
            </a:pPr>
            <a:r>
              <a:rPr lang="hu-HU" sz="2000" b="1" dirty="0">
                <a:latin typeface="+mn-lt"/>
              </a:rPr>
              <a:t>Mezők az ingatlanok adattáblájában</a:t>
            </a:r>
          </a:p>
          <a:p>
            <a:pPr>
              <a:defRPr/>
            </a:pPr>
            <a:endParaRPr lang="hu-HU" sz="2000" dirty="0">
              <a:latin typeface="+mn-lt"/>
            </a:endParaRPr>
          </a:p>
          <a:p>
            <a:pPr>
              <a:defRPr/>
            </a:pPr>
            <a:r>
              <a:rPr lang="hu-HU" sz="2000" b="1" dirty="0">
                <a:solidFill>
                  <a:srgbClr val="FF0000"/>
                </a:solidFill>
                <a:latin typeface="+mn-lt"/>
              </a:rPr>
              <a:t>Helyrajzi szám</a:t>
            </a:r>
          </a:p>
          <a:p>
            <a:pPr>
              <a:defRPr/>
            </a:pPr>
            <a:r>
              <a:rPr lang="hu-HU" sz="2000" dirty="0">
                <a:latin typeface="+mn-lt"/>
              </a:rPr>
              <a:t>Irányító szám</a:t>
            </a:r>
          </a:p>
          <a:p>
            <a:pPr>
              <a:defRPr/>
            </a:pPr>
            <a:r>
              <a:rPr lang="hu-HU" sz="2000" dirty="0">
                <a:latin typeface="+mn-lt"/>
              </a:rPr>
              <a:t>Település</a:t>
            </a:r>
          </a:p>
          <a:p>
            <a:pPr>
              <a:defRPr/>
            </a:pPr>
            <a:r>
              <a:rPr lang="hu-HU" sz="2000" dirty="0">
                <a:latin typeface="+mn-lt"/>
              </a:rPr>
              <a:t>Utca</a:t>
            </a:r>
          </a:p>
          <a:p>
            <a:pPr>
              <a:defRPr/>
            </a:pPr>
            <a:r>
              <a:rPr lang="hu-HU" sz="2000" dirty="0">
                <a:latin typeface="+mn-lt"/>
              </a:rPr>
              <a:t>Házszám</a:t>
            </a:r>
          </a:p>
          <a:p>
            <a:pPr>
              <a:defRPr/>
            </a:pPr>
            <a:r>
              <a:rPr lang="hu-HU" sz="2000" dirty="0">
                <a:latin typeface="+mn-lt"/>
              </a:rPr>
              <a:t>Terület</a:t>
            </a:r>
          </a:p>
          <a:p>
            <a:pPr>
              <a:defRPr/>
            </a:pPr>
            <a:r>
              <a:rPr lang="hu-HU" sz="2000" dirty="0">
                <a:latin typeface="+mn-lt"/>
              </a:rPr>
              <a:t>Művelési ág</a:t>
            </a:r>
          </a:p>
          <a:p>
            <a:pPr>
              <a:defRPr/>
            </a:pPr>
            <a:r>
              <a:rPr lang="hu-HU" sz="2000" dirty="0">
                <a:latin typeface="+mn-lt"/>
              </a:rPr>
              <a:t>Építési övezeti besorolás</a:t>
            </a:r>
          </a:p>
          <a:p>
            <a:pPr>
              <a:defRPr/>
            </a:pPr>
            <a:r>
              <a:rPr lang="hu-HU" sz="2000" dirty="0">
                <a:latin typeface="+mn-lt"/>
              </a:rPr>
              <a:t>Jelzálog (ha van)</a:t>
            </a:r>
            <a:endParaRPr lang="hu-HU" sz="2000" dirty="0"/>
          </a:p>
        </p:txBody>
      </p:sp>
      <p:grpSp>
        <p:nvGrpSpPr>
          <p:cNvPr id="22" name="Csoportba foglalás 18">
            <a:extLst>
              <a:ext uri="{FF2B5EF4-FFF2-40B4-BE49-F238E27FC236}">
                <a16:creationId xmlns:a16="http://schemas.microsoft.com/office/drawing/2014/main" id="{1C372795-FBD0-F7DC-257A-C713C91D1757}"/>
              </a:ext>
            </a:extLst>
          </p:cNvPr>
          <p:cNvGrpSpPr>
            <a:grpSpLocks/>
          </p:cNvGrpSpPr>
          <p:nvPr/>
        </p:nvGrpSpPr>
        <p:grpSpPr bwMode="auto">
          <a:xfrm>
            <a:off x="6311900" y="2308692"/>
            <a:ext cx="4319587" cy="399583"/>
            <a:chOff x="4716016" y="2636912"/>
            <a:chExt cx="4320480" cy="400680"/>
          </a:xfrm>
        </p:grpSpPr>
        <p:sp>
          <p:nvSpPr>
            <p:cNvPr id="23" name="Téglalap 22">
              <a:extLst>
                <a:ext uri="{FF2B5EF4-FFF2-40B4-BE49-F238E27FC236}">
                  <a16:creationId xmlns:a16="http://schemas.microsoft.com/office/drawing/2014/main" id="{2C01E25C-0F10-764D-9D81-A5DA92FEDF87}"/>
                </a:ext>
              </a:extLst>
            </p:cNvPr>
            <p:cNvSpPr/>
            <p:nvPr/>
          </p:nvSpPr>
          <p:spPr>
            <a:xfrm>
              <a:off x="4716016" y="2636912"/>
              <a:ext cx="4249028" cy="360931"/>
            </a:xfrm>
            <a:prstGeom prst="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a:p>
          </p:txBody>
        </p:sp>
        <p:sp>
          <p:nvSpPr>
            <p:cNvPr id="24" name="Text Box 5">
              <a:extLst>
                <a:ext uri="{FF2B5EF4-FFF2-40B4-BE49-F238E27FC236}">
                  <a16:creationId xmlns:a16="http://schemas.microsoft.com/office/drawing/2014/main" id="{E513D425-3807-C654-76C0-8DF9453CEEBB}"/>
                </a:ext>
              </a:extLst>
            </p:cNvPr>
            <p:cNvSpPr txBox="1">
              <a:spLocks noChangeArrowheads="1"/>
            </p:cNvSpPr>
            <p:nvPr/>
          </p:nvSpPr>
          <p:spPr bwMode="auto">
            <a:xfrm>
              <a:off x="7140629" y="2636912"/>
              <a:ext cx="1895867" cy="400680"/>
            </a:xfrm>
            <a:prstGeom prst="rect">
              <a:avLst/>
            </a:prstGeom>
            <a:noFill/>
            <a:ln w="12700">
              <a:noFill/>
              <a:miter lim="800000"/>
              <a:headEnd/>
              <a:tailEnd/>
            </a:ln>
          </p:spPr>
          <p:txBody>
            <a:bodyPr>
              <a:spAutoFit/>
            </a:bodyPr>
            <a:lstStyle/>
            <a:p>
              <a:pPr defTabSz="762000">
                <a:defRPr/>
              </a:pPr>
              <a:r>
                <a:rPr lang="hu-HU" sz="2000" b="1" dirty="0">
                  <a:solidFill>
                    <a:schemeClr val="accent2">
                      <a:lumMod val="75000"/>
                    </a:schemeClr>
                  </a:solidFill>
                  <a:latin typeface="+mn-lt"/>
                </a:rPr>
                <a:t>Elsődleges kulcs</a:t>
              </a:r>
            </a:p>
          </p:txBody>
        </p:sp>
      </p:grpSp>
      <p:sp>
        <p:nvSpPr>
          <p:cNvPr id="25" name="Rectangle 3">
            <a:extLst>
              <a:ext uri="{FF2B5EF4-FFF2-40B4-BE49-F238E27FC236}">
                <a16:creationId xmlns:a16="http://schemas.microsoft.com/office/drawing/2014/main" id="{0A8F3A89-4CEC-30D8-BB01-0ED992145EA3}"/>
              </a:ext>
            </a:extLst>
          </p:cNvPr>
          <p:cNvSpPr>
            <a:spLocks noChangeArrowheads="1"/>
          </p:cNvSpPr>
          <p:nvPr/>
        </p:nvSpPr>
        <p:spPr bwMode="auto">
          <a:xfrm>
            <a:off x="6383337" y="1700213"/>
            <a:ext cx="4176713" cy="3478212"/>
          </a:xfrm>
          <a:prstGeom prst="rect">
            <a:avLst/>
          </a:prstGeom>
          <a:noFill/>
          <a:ln w="12700" cap="flat" cmpd="sng">
            <a:solidFill>
              <a:schemeClr val="tx1">
                <a:lumMod val="65000"/>
                <a:lumOff val="35000"/>
              </a:schemeClr>
            </a:solidFill>
            <a:prstDash val="solid"/>
            <a:miter lim="800000"/>
            <a:headEnd/>
            <a:tailEnd/>
          </a:ln>
          <a:effectLst/>
        </p:spPr>
        <p:txBody>
          <a:bodyPr anchor="ctr">
            <a:spAutoFit/>
          </a:bodyPr>
          <a:lstStyle/>
          <a:p>
            <a:pPr>
              <a:defRPr/>
            </a:pPr>
            <a:r>
              <a:rPr lang="hu-HU" sz="2000" b="1" dirty="0">
                <a:latin typeface="+mn-lt"/>
                <a:ea typeface="Calibri" pitchFamily="34" charset="0"/>
                <a:cs typeface="Times New Roman" pitchFamily="18" charset="0"/>
              </a:rPr>
              <a:t>Mezők a tulajdonosok adattáblájában</a:t>
            </a:r>
          </a:p>
          <a:p>
            <a:pPr>
              <a:defRPr/>
            </a:pPr>
            <a:endParaRPr lang="hu-HU" sz="2000" dirty="0">
              <a:latin typeface="+mn-lt"/>
            </a:endParaRPr>
          </a:p>
          <a:p>
            <a:pPr>
              <a:defRPr/>
            </a:pPr>
            <a:r>
              <a:rPr lang="hu-HU" sz="2000" b="1" dirty="0">
                <a:solidFill>
                  <a:srgbClr val="FF0000"/>
                </a:solidFill>
                <a:latin typeface="+mn-lt"/>
                <a:ea typeface="Calibri" pitchFamily="34" charset="0"/>
                <a:cs typeface="Times New Roman" pitchFamily="18" charset="0"/>
              </a:rPr>
              <a:t>Tulajd. családneve</a:t>
            </a:r>
            <a:endParaRPr lang="hu-HU" sz="2000" b="1" dirty="0">
              <a:solidFill>
                <a:srgbClr val="FF0000"/>
              </a:solidFill>
              <a:latin typeface="+mn-lt"/>
            </a:endParaRPr>
          </a:p>
          <a:p>
            <a:pPr>
              <a:defRPr/>
            </a:pPr>
            <a:r>
              <a:rPr lang="hu-HU" sz="2000" dirty="0">
                <a:latin typeface="+mn-lt"/>
                <a:ea typeface="Calibri" pitchFamily="34" charset="0"/>
                <a:cs typeface="Times New Roman" pitchFamily="18" charset="0"/>
              </a:rPr>
              <a:t>Tulajdonos keresztneve</a:t>
            </a:r>
            <a:endParaRPr lang="hu-HU" sz="2000" dirty="0">
              <a:latin typeface="+mn-lt"/>
            </a:endParaRPr>
          </a:p>
          <a:p>
            <a:pPr>
              <a:defRPr/>
            </a:pPr>
            <a:r>
              <a:rPr lang="hu-HU" sz="2000" dirty="0">
                <a:latin typeface="+mn-lt"/>
                <a:ea typeface="Calibri" pitchFamily="34" charset="0"/>
                <a:cs typeface="Times New Roman" pitchFamily="18" charset="0"/>
              </a:rPr>
              <a:t>Irányító szám</a:t>
            </a:r>
            <a:endParaRPr lang="hu-HU" sz="2000" dirty="0">
              <a:latin typeface="+mn-lt"/>
            </a:endParaRPr>
          </a:p>
          <a:p>
            <a:pPr>
              <a:defRPr/>
            </a:pPr>
            <a:r>
              <a:rPr lang="hu-HU" sz="2000" dirty="0">
                <a:latin typeface="+mn-lt"/>
                <a:ea typeface="Calibri" pitchFamily="34" charset="0"/>
                <a:cs typeface="Times New Roman" pitchFamily="18" charset="0"/>
              </a:rPr>
              <a:t>Település</a:t>
            </a:r>
            <a:endParaRPr lang="hu-HU" sz="2000" dirty="0">
              <a:latin typeface="+mn-lt"/>
            </a:endParaRPr>
          </a:p>
          <a:p>
            <a:pPr>
              <a:defRPr/>
            </a:pPr>
            <a:r>
              <a:rPr lang="hu-HU" sz="2000" dirty="0">
                <a:latin typeface="+mn-lt"/>
                <a:ea typeface="Calibri" pitchFamily="34" charset="0"/>
                <a:cs typeface="Times New Roman" pitchFamily="18" charset="0"/>
              </a:rPr>
              <a:t>Utca</a:t>
            </a:r>
            <a:endParaRPr lang="hu-HU" sz="2000" dirty="0">
              <a:latin typeface="+mn-lt"/>
            </a:endParaRPr>
          </a:p>
          <a:p>
            <a:pPr>
              <a:defRPr/>
            </a:pPr>
            <a:r>
              <a:rPr lang="hu-HU" sz="2000" dirty="0">
                <a:latin typeface="+mn-lt"/>
                <a:ea typeface="Calibri" pitchFamily="34" charset="0"/>
                <a:cs typeface="Times New Roman" pitchFamily="18" charset="0"/>
              </a:rPr>
              <a:t>Házszám</a:t>
            </a:r>
          </a:p>
          <a:p>
            <a:pPr>
              <a:defRPr/>
            </a:pPr>
            <a:r>
              <a:rPr lang="hu-HU" sz="2000" dirty="0">
                <a:latin typeface="+mj-lt"/>
                <a:ea typeface="Calibri" pitchFamily="34" charset="0"/>
                <a:cs typeface="Times New Roman" pitchFamily="18" charset="0"/>
              </a:rPr>
              <a:t>Helyrajzi szám</a:t>
            </a:r>
            <a:endParaRPr lang="hu-HU" sz="2000" dirty="0">
              <a:latin typeface="+mj-lt"/>
            </a:endParaRPr>
          </a:p>
          <a:p>
            <a:pPr>
              <a:defRPr/>
            </a:pPr>
            <a:r>
              <a:rPr lang="hu-HU" sz="2000" dirty="0">
                <a:latin typeface="+mn-lt"/>
                <a:ea typeface="Calibri" pitchFamily="34" charset="0"/>
                <a:cs typeface="Times New Roman" pitchFamily="18" charset="0"/>
              </a:rPr>
              <a:t>E-mail cím</a:t>
            </a:r>
            <a:endParaRPr lang="hu-HU" sz="2000" dirty="0">
              <a:latin typeface="+mn-lt"/>
            </a:endParaRPr>
          </a:p>
          <a:p>
            <a:pPr>
              <a:defRPr/>
            </a:pPr>
            <a:r>
              <a:rPr lang="hu-HU" sz="2000" dirty="0">
                <a:latin typeface="+mn-lt"/>
                <a:ea typeface="Calibri" pitchFamily="34" charset="0"/>
                <a:cs typeface="Times New Roman" pitchFamily="18" charset="0"/>
              </a:rPr>
              <a:t>Telefonszám</a:t>
            </a:r>
            <a:endParaRPr lang="hu-HU" sz="2000" dirty="0">
              <a:latin typeface="+mn-lt"/>
            </a:endParaRPr>
          </a:p>
        </p:txBody>
      </p:sp>
      <p:sp>
        <p:nvSpPr>
          <p:cNvPr id="26" name="Szövegdoboz 25">
            <a:extLst>
              <a:ext uri="{FF2B5EF4-FFF2-40B4-BE49-F238E27FC236}">
                <a16:creationId xmlns:a16="http://schemas.microsoft.com/office/drawing/2014/main" id="{FAE896AA-0C6D-B662-547D-65D6211D1E3F}"/>
              </a:ext>
            </a:extLst>
          </p:cNvPr>
          <p:cNvSpPr txBox="1"/>
          <p:nvPr/>
        </p:nvSpPr>
        <p:spPr>
          <a:xfrm>
            <a:off x="2279650" y="5661025"/>
            <a:ext cx="7272337" cy="400050"/>
          </a:xfrm>
          <a:prstGeom prst="rect">
            <a:avLst/>
          </a:prstGeom>
          <a:noFill/>
        </p:spPr>
        <p:txBody>
          <a:bodyPr>
            <a:spAutoFit/>
          </a:bodyPr>
          <a:lstStyle/>
          <a:p>
            <a:pPr>
              <a:defRPr/>
            </a:pPr>
            <a:r>
              <a:rPr lang="hu-HU" sz="2000" b="1" dirty="0"/>
              <a:t>Automatikusan generált elsődleges kulcs: OBJ_ID</a:t>
            </a:r>
          </a:p>
        </p:txBody>
      </p:sp>
    </p:spTree>
    <p:extLst>
      <p:ext uri="{BB962C8B-B14F-4D97-AF65-F5344CB8AC3E}">
        <p14:creationId xmlns:p14="http://schemas.microsoft.com/office/powerpoint/2010/main" val="41125563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5F915-9D7D-292C-9EE6-A6A3A9B15BE4}"/>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E1856715-A857-0489-F09E-BA4118D75BFD}"/>
              </a:ext>
            </a:extLst>
          </p:cNvPr>
          <p:cNvSpPr txBox="1">
            <a:spLocks/>
          </p:cNvSpPr>
          <p:nvPr/>
        </p:nvSpPr>
        <p:spPr>
          <a:xfrm>
            <a:off x="588963" y="0"/>
            <a:ext cx="11231562"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Relációs adatbázis</a:t>
            </a:r>
          </a:p>
        </p:txBody>
      </p:sp>
      <p:pic>
        <p:nvPicPr>
          <p:cNvPr id="201" name="Kép 200">
            <a:extLst>
              <a:ext uri="{FF2B5EF4-FFF2-40B4-BE49-F238E27FC236}">
                <a16:creationId xmlns:a16="http://schemas.microsoft.com/office/drawing/2014/main" id="{3E30CBB0-F707-E270-CA8F-2CEA65FAD0E8}"/>
              </a:ext>
            </a:extLst>
          </p:cNvPr>
          <p:cNvPicPr>
            <a:picLocks noChangeAspect="1"/>
          </p:cNvPicPr>
          <p:nvPr/>
        </p:nvPicPr>
        <p:blipFill>
          <a:blip r:embed="rId2"/>
          <a:stretch>
            <a:fillRect/>
          </a:stretch>
        </p:blipFill>
        <p:spPr>
          <a:xfrm>
            <a:off x="2165580" y="1070721"/>
            <a:ext cx="8078327" cy="5715798"/>
          </a:xfrm>
          <a:prstGeom prst="rect">
            <a:avLst/>
          </a:prstGeom>
        </p:spPr>
      </p:pic>
    </p:spTree>
    <p:extLst>
      <p:ext uri="{BB962C8B-B14F-4D97-AF65-F5344CB8AC3E}">
        <p14:creationId xmlns:p14="http://schemas.microsoft.com/office/powerpoint/2010/main" val="2863774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16F5D-C681-8875-A31F-7B3D80193E1B}"/>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B41BAB24-6F47-6AFF-4475-43191F0C4603}"/>
              </a:ext>
            </a:extLst>
          </p:cNvPr>
          <p:cNvSpPr txBox="1">
            <a:spLocks/>
          </p:cNvSpPr>
          <p:nvPr/>
        </p:nvSpPr>
        <p:spPr>
          <a:xfrm>
            <a:off x="588963" y="0"/>
            <a:ext cx="11231562"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Grafikus és leíró adatok kapcsolata</a:t>
            </a:r>
          </a:p>
        </p:txBody>
      </p:sp>
      <p:grpSp>
        <p:nvGrpSpPr>
          <p:cNvPr id="2" name="Group 1027">
            <a:extLst>
              <a:ext uri="{FF2B5EF4-FFF2-40B4-BE49-F238E27FC236}">
                <a16:creationId xmlns:a16="http://schemas.microsoft.com/office/drawing/2014/main" id="{E381A14D-AF26-3B35-8816-B4F23671D1B0}"/>
              </a:ext>
            </a:extLst>
          </p:cNvPr>
          <p:cNvGrpSpPr>
            <a:grpSpLocks/>
          </p:cNvGrpSpPr>
          <p:nvPr/>
        </p:nvGrpSpPr>
        <p:grpSpPr bwMode="auto">
          <a:xfrm>
            <a:off x="3291681" y="1368052"/>
            <a:ext cx="5608637" cy="2263775"/>
            <a:chOff x="912" y="1008"/>
            <a:chExt cx="3533" cy="1426"/>
          </a:xfrm>
        </p:grpSpPr>
        <p:graphicFrame>
          <p:nvGraphicFramePr>
            <p:cNvPr id="3" name="Object 1024">
              <a:extLst>
                <a:ext uri="{FF2B5EF4-FFF2-40B4-BE49-F238E27FC236}">
                  <a16:creationId xmlns:a16="http://schemas.microsoft.com/office/drawing/2014/main" id="{8A29AE56-E5E9-5FA4-037A-C223185C755B}"/>
                </a:ext>
              </a:extLst>
            </p:cNvPr>
            <p:cNvGraphicFramePr>
              <a:graphicFrameLocks noChangeAspect="1"/>
            </p:cNvGraphicFramePr>
            <p:nvPr/>
          </p:nvGraphicFramePr>
          <p:xfrm>
            <a:off x="912" y="1008"/>
            <a:ext cx="3533" cy="1426"/>
          </p:xfrm>
          <a:graphic>
            <a:graphicData uri="http://schemas.openxmlformats.org/presentationml/2006/ole">
              <mc:AlternateContent xmlns:mc="http://schemas.openxmlformats.org/markup-compatibility/2006">
                <mc:Choice xmlns:v="urn:schemas-microsoft-com:vml" Requires="v">
                  <p:oleObj spid="_x0000_s4098" name="Bitmap Image" r:id="rId3" imgW="5608806" imgH="2263336" progId="Paint.Picture">
                    <p:embed/>
                  </p:oleObj>
                </mc:Choice>
                <mc:Fallback>
                  <p:oleObj name="Bitmap Image" r:id="rId3" imgW="5608806" imgH="2263336" progId="Paint.Picture">
                    <p:embed/>
                    <p:pic>
                      <p:nvPicPr>
                        <p:cNvPr id="25622" name="Object 1024">
                          <a:extLst>
                            <a:ext uri="{FF2B5EF4-FFF2-40B4-BE49-F238E27FC236}">
                              <a16:creationId xmlns:a16="http://schemas.microsoft.com/office/drawing/2014/main" id="{3127F770-5622-B7FB-915E-BB06C34A8F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 y="1008"/>
                          <a:ext cx="3533" cy="1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Line 1029">
              <a:extLst>
                <a:ext uri="{FF2B5EF4-FFF2-40B4-BE49-F238E27FC236}">
                  <a16:creationId xmlns:a16="http://schemas.microsoft.com/office/drawing/2014/main" id="{62048761-2028-7A8D-610A-7DDD97F65DC6}"/>
                </a:ext>
              </a:extLst>
            </p:cNvPr>
            <p:cNvSpPr>
              <a:spLocks noChangeShapeType="1"/>
            </p:cNvSpPr>
            <p:nvPr/>
          </p:nvSpPr>
          <p:spPr bwMode="auto">
            <a:xfrm>
              <a:off x="1344" y="1680"/>
              <a:ext cx="1824" cy="0"/>
            </a:xfrm>
            <a:prstGeom prst="line">
              <a:avLst/>
            </a:prstGeom>
            <a:noFill/>
            <a:ln w="76200">
              <a:solidFill>
                <a:srgbClr val="FF0000"/>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hu-HU"/>
            </a:p>
          </p:txBody>
        </p:sp>
      </p:grpSp>
      <p:sp>
        <p:nvSpPr>
          <p:cNvPr id="5" name="Text Box 1030">
            <a:extLst>
              <a:ext uri="{FF2B5EF4-FFF2-40B4-BE49-F238E27FC236}">
                <a16:creationId xmlns:a16="http://schemas.microsoft.com/office/drawing/2014/main" id="{D3ACD256-8E29-BEA9-D929-2B52AE6DA751}"/>
              </a:ext>
            </a:extLst>
          </p:cNvPr>
          <p:cNvSpPr txBox="1">
            <a:spLocks noChangeArrowheads="1"/>
          </p:cNvSpPr>
          <p:nvPr/>
        </p:nvSpPr>
        <p:spPr bwMode="auto">
          <a:xfrm>
            <a:off x="3067843" y="4693865"/>
            <a:ext cx="30527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hu-HU" altLang="hu-HU" sz="2000"/>
              <a:t>Grafikus adatok </a:t>
            </a:r>
            <a:r>
              <a:rPr lang="en-US" altLang="hu-HU" sz="2000"/>
              <a:t>+ a</a:t>
            </a:r>
            <a:r>
              <a:rPr lang="hu-HU" altLang="hu-HU" sz="2000"/>
              <a:t>zonosító</a:t>
            </a:r>
          </a:p>
        </p:txBody>
      </p:sp>
      <p:sp>
        <p:nvSpPr>
          <p:cNvPr id="6" name="Text Box 1031">
            <a:extLst>
              <a:ext uri="{FF2B5EF4-FFF2-40B4-BE49-F238E27FC236}">
                <a16:creationId xmlns:a16="http://schemas.microsoft.com/office/drawing/2014/main" id="{81F5947D-A9F6-BE20-7CF4-D8DC277CFBD9}"/>
              </a:ext>
            </a:extLst>
          </p:cNvPr>
          <p:cNvSpPr txBox="1">
            <a:spLocks noChangeArrowheads="1"/>
          </p:cNvSpPr>
          <p:nvPr/>
        </p:nvSpPr>
        <p:spPr bwMode="auto">
          <a:xfrm>
            <a:off x="6893718" y="4679577"/>
            <a:ext cx="2709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hu-HU" altLang="hu-HU" sz="2000"/>
              <a:t>Leíró adatok + azonosító</a:t>
            </a:r>
          </a:p>
        </p:txBody>
      </p:sp>
      <p:grpSp>
        <p:nvGrpSpPr>
          <p:cNvPr id="7" name="Group 1032">
            <a:extLst>
              <a:ext uri="{FF2B5EF4-FFF2-40B4-BE49-F238E27FC236}">
                <a16:creationId xmlns:a16="http://schemas.microsoft.com/office/drawing/2014/main" id="{080196F0-64E8-EC86-4241-FCA0AC7AC862}"/>
              </a:ext>
            </a:extLst>
          </p:cNvPr>
          <p:cNvGrpSpPr>
            <a:grpSpLocks/>
          </p:cNvGrpSpPr>
          <p:nvPr/>
        </p:nvGrpSpPr>
        <p:grpSpPr bwMode="auto">
          <a:xfrm>
            <a:off x="3067843" y="4527177"/>
            <a:ext cx="5605463" cy="2057400"/>
            <a:chOff x="134" y="2880"/>
            <a:chExt cx="3531" cy="1296"/>
          </a:xfrm>
        </p:grpSpPr>
        <p:sp>
          <p:nvSpPr>
            <p:cNvPr id="9" name="Line 1033">
              <a:extLst>
                <a:ext uri="{FF2B5EF4-FFF2-40B4-BE49-F238E27FC236}">
                  <a16:creationId xmlns:a16="http://schemas.microsoft.com/office/drawing/2014/main" id="{4A1906F6-76D8-7B82-9498-6BE10EFC9786}"/>
                </a:ext>
              </a:extLst>
            </p:cNvPr>
            <p:cNvSpPr>
              <a:spLocks noChangeShapeType="1"/>
            </p:cNvSpPr>
            <p:nvPr/>
          </p:nvSpPr>
          <p:spPr bwMode="auto">
            <a:xfrm>
              <a:off x="1824" y="3504"/>
              <a:ext cx="720" cy="0"/>
            </a:xfrm>
            <a:prstGeom prst="line">
              <a:avLst/>
            </a:prstGeom>
            <a:noFill/>
            <a:ln w="63500">
              <a:solidFill>
                <a:srgbClr val="FF0000"/>
              </a:solidFill>
              <a:round/>
              <a:headEnd type="triangle" w="lg" len="lg"/>
              <a:tailEnd type="triangle" w="lg" len="lg"/>
            </a:ln>
            <a:extLst>
              <a:ext uri="{909E8E84-426E-40DD-AFC4-6F175D3DCCD1}">
                <a14:hiddenFill xmlns:a14="http://schemas.microsoft.com/office/drawing/2010/main">
                  <a:noFill/>
                </a14:hiddenFill>
              </a:ext>
            </a:extLst>
          </p:spPr>
          <p:txBody>
            <a:bodyPr wrap="none" anchor="ctr"/>
            <a:lstStyle/>
            <a:p>
              <a:endParaRPr lang="hu-HU"/>
            </a:p>
          </p:txBody>
        </p:sp>
        <p:sp>
          <p:nvSpPr>
            <p:cNvPr id="10" name="Freeform 1034">
              <a:extLst>
                <a:ext uri="{FF2B5EF4-FFF2-40B4-BE49-F238E27FC236}">
                  <a16:creationId xmlns:a16="http://schemas.microsoft.com/office/drawing/2014/main" id="{2950FC6B-4487-E264-69B7-B60F9A9D4A6C}"/>
                </a:ext>
              </a:extLst>
            </p:cNvPr>
            <p:cNvSpPr>
              <a:spLocks/>
            </p:cNvSpPr>
            <p:nvPr/>
          </p:nvSpPr>
          <p:spPr bwMode="auto">
            <a:xfrm>
              <a:off x="192" y="3600"/>
              <a:ext cx="816" cy="576"/>
            </a:xfrm>
            <a:custGeom>
              <a:avLst/>
              <a:gdLst>
                <a:gd name="T0" fmla="*/ 288 w 816"/>
                <a:gd name="T1" fmla="*/ 0 h 576"/>
                <a:gd name="T2" fmla="*/ 0 w 816"/>
                <a:gd name="T3" fmla="*/ 288 h 576"/>
                <a:gd name="T4" fmla="*/ 432 w 816"/>
                <a:gd name="T5" fmla="*/ 576 h 576"/>
                <a:gd name="T6" fmla="*/ 816 w 816"/>
                <a:gd name="T7" fmla="*/ 384 h 576"/>
                <a:gd name="T8" fmla="*/ 288 w 816"/>
                <a:gd name="T9" fmla="*/ 0 h 576"/>
                <a:gd name="T10" fmla="*/ 0 60000 65536"/>
                <a:gd name="T11" fmla="*/ 0 60000 65536"/>
                <a:gd name="T12" fmla="*/ 0 60000 65536"/>
                <a:gd name="T13" fmla="*/ 0 60000 65536"/>
                <a:gd name="T14" fmla="*/ 0 60000 65536"/>
                <a:gd name="T15" fmla="*/ 0 w 816"/>
                <a:gd name="T16" fmla="*/ 0 h 576"/>
                <a:gd name="T17" fmla="*/ 816 w 816"/>
                <a:gd name="T18" fmla="*/ 576 h 576"/>
              </a:gdLst>
              <a:ahLst/>
              <a:cxnLst>
                <a:cxn ang="T10">
                  <a:pos x="T0" y="T1"/>
                </a:cxn>
                <a:cxn ang="T11">
                  <a:pos x="T2" y="T3"/>
                </a:cxn>
                <a:cxn ang="T12">
                  <a:pos x="T4" y="T5"/>
                </a:cxn>
                <a:cxn ang="T13">
                  <a:pos x="T6" y="T7"/>
                </a:cxn>
                <a:cxn ang="T14">
                  <a:pos x="T8" y="T9"/>
                </a:cxn>
              </a:cxnLst>
              <a:rect l="T15" t="T16" r="T17" b="T18"/>
              <a:pathLst>
                <a:path w="816" h="576">
                  <a:moveTo>
                    <a:pt x="288" y="0"/>
                  </a:moveTo>
                  <a:lnTo>
                    <a:pt x="0" y="288"/>
                  </a:lnTo>
                  <a:lnTo>
                    <a:pt x="432" y="576"/>
                  </a:lnTo>
                  <a:lnTo>
                    <a:pt x="816" y="384"/>
                  </a:lnTo>
                  <a:lnTo>
                    <a:pt x="288" y="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11" name="Text Box 1035">
              <a:extLst>
                <a:ext uri="{FF2B5EF4-FFF2-40B4-BE49-F238E27FC236}">
                  <a16:creationId xmlns:a16="http://schemas.microsoft.com/office/drawing/2014/main" id="{4601F314-9C99-4354-C47A-53AB8FAC4F65}"/>
                </a:ext>
              </a:extLst>
            </p:cNvPr>
            <p:cNvSpPr txBox="1">
              <a:spLocks noChangeArrowheads="1"/>
            </p:cNvSpPr>
            <p:nvPr/>
          </p:nvSpPr>
          <p:spPr bwMode="auto">
            <a:xfrm>
              <a:off x="1584" y="3408"/>
              <a:ext cx="2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hu-HU" altLang="hu-HU" sz="1400">
                  <a:latin typeface="Times New Roman" panose="02020603050405020304" pitchFamily="18" charset="0"/>
                </a:rPr>
                <a:t>12</a:t>
              </a:r>
            </a:p>
          </p:txBody>
        </p:sp>
        <p:sp>
          <p:nvSpPr>
            <p:cNvPr id="12" name="Text Box 1036">
              <a:extLst>
                <a:ext uri="{FF2B5EF4-FFF2-40B4-BE49-F238E27FC236}">
                  <a16:creationId xmlns:a16="http://schemas.microsoft.com/office/drawing/2014/main" id="{ACDB5409-EDD9-1662-7938-3F36AAD30CB7}"/>
                </a:ext>
              </a:extLst>
            </p:cNvPr>
            <p:cNvSpPr txBox="1">
              <a:spLocks noChangeArrowheads="1"/>
            </p:cNvSpPr>
            <p:nvPr/>
          </p:nvSpPr>
          <p:spPr bwMode="auto">
            <a:xfrm>
              <a:off x="134" y="3415"/>
              <a:ext cx="121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hu-HU" altLang="hu-HU" sz="1400">
                  <a:latin typeface="Times New Roman" panose="02020603050405020304" pitchFamily="18" charset="0"/>
                </a:rPr>
                <a:t>x1,y1</a:t>
              </a:r>
              <a:r>
                <a:rPr lang="en-US" altLang="hu-HU" sz="1400">
                  <a:latin typeface="Times New Roman" panose="02020603050405020304" pitchFamily="18" charset="0"/>
                </a:rPr>
                <a:t>;x2,y2;x3,y3;x4,y4</a:t>
              </a:r>
              <a:endParaRPr lang="hu-HU" altLang="hu-HU" sz="1400">
                <a:latin typeface="Times New Roman" panose="02020603050405020304" pitchFamily="18" charset="0"/>
              </a:endParaRPr>
            </a:p>
          </p:txBody>
        </p:sp>
        <p:sp>
          <p:nvSpPr>
            <p:cNvPr id="13" name="Text Box 1037">
              <a:extLst>
                <a:ext uri="{FF2B5EF4-FFF2-40B4-BE49-F238E27FC236}">
                  <a16:creationId xmlns:a16="http://schemas.microsoft.com/office/drawing/2014/main" id="{FE642945-4861-A363-BC9A-B090EB7744FD}"/>
                </a:ext>
              </a:extLst>
            </p:cNvPr>
            <p:cNvSpPr txBox="1">
              <a:spLocks noChangeArrowheads="1"/>
            </p:cNvSpPr>
            <p:nvPr/>
          </p:nvSpPr>
          <p:spPr bwMode="auto">
            <a:xfrm>
              <a:off x="2582" y="3367"/>
              <a:ext cx="108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hu-HU" altLang="hu-HU" sz="1400">
                  <a:latin typeface="Times New Roman" panose="02020603050405020304" pitchFamily="18" charset="0"/>
                </a:rPr>
                <a:t>12      4563/2         L4</a:t>
              </a:r>
            </a:p>
          </p:txBody>
        </p:sp>
        <p:sp>
          <p:nvSpPr>
            <p:cNvPr id="14" name="Rectangle 1038">
              <a:extLst>
                <a:ext uri="{FF2B5EF4-FFF2-40B4-BE49-F238E27FC236}">
                  <a16:creationId xmlns:a16="http://schemas.microsoft.com/office/drawing/2014/main" id="{9E89B381-9A16-6C39-48D6-F7A44412E0E4}"/>
                </a:ext>
              </a:extLst>
            </p:cNvPr>
            <p:cNvSpPr>
              <a:spLocks noChangeArrowheads="1"/>
            </p:cNvSpPr>
            <p:nvPr/>
          </p:nvSpPr>
          <p:spPr bwMode="auto">
            <a:xfrm>
              <a:off x="2592" y="3360"/>
              <a:ext cx="1056" cy="2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hu-HU" altLang="hu-HU" sz="2400">
                <a:latin typeface="Times New Roman" panose="02020603050405020304" pitchFamily="18" charset="0"/>
              </a:endParaRPr>
            </a:p>
          </p:txBody>
        </p:sp>
        <p:sp>
          <p:nvSpPr>
            <p:cNvPr id="15" name="Line 1039">
              <a:extLst>
                <a:ext uri="{FF2B5EF4-FFF2-40B4-BE49-F238E27FC236}">
                  <a16:creationId xmlns:a16="http://schemas.microsoft.com/office/drawing/2014/main" id="{3A88A605-3E4A-B11B-9DA3-49BAEF7F2BC8}"/>
                </a:ext>
              </a:extLst>
            </p:cNvPr>
            <p:cNvSpPr>
              <a:spLocks noChangeShapeType="1"/>
            </p:cNvSpPr>
            <p:nvPr/>
          </p:nvSpPr>
          <p:spPr bwMode="auto">
            <a:xfrm>
              <a:off x="2832" y="336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u-HU"/>
            </a:p>
          </p:txBody>
        </p:sp>
        <p:sp>
          <p:nvSpPr>
            <p:cNvPr id="16" name="Line 1040">
              <a:extLst>
                <a:ext uri="{FF2B5EF4-FFF2-40B4-BE49-F238E27FC236}">
                  <a16:creationId xmlns:a16="http://schemas.microsoft.com/office/drawing/2014/main" id="{6DA01BDF-A93A-163E-E970-C3B623CE22CE}"/>
                </a:ext>
              </a:extLst>
            </p:cNvPr>
            <p:cNvSpPr>
              <a:spLocks noChangeShapeType="1"/>
            </p:cNvSpPr>
            <p:nvPr/>
          </p:nvSpPr>
          <p:spPr bwMode="auto">
            <a:xfrm>
              <a:off x="3360" y="3360"/>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u-HU"/>
            </a:p>
          </p:txBody>
        </p:sp>
        <p:sp>
          <p:nvSpPr>
            <p:cNvPr id="17" name="Oval 1041">
              <a:extLst>
                <a:ext uri="{FF2B5EF4-FFF2-40B4-BE49-F238E27FC236}">
                  <a16:creationId xmlns:a16="http://schemas.microsoft.com/office/drawing/2014/main" id="{8F733E1D-C39C-978E-A40F-1C0EB877E338}"/>
                </a:ext>
              </a:extLst>
            </p:cNvPr>
            <p:cNvSpPr>
              <a:spLocks noChangeArrowheads="1"/>
            </p:cNvSpPr>
            <p:nvPr/>
          </p:nvSpPr>
          <p:spPr bwMode="auto">
            <a:xfrm>
              <a:off x="1536" y="3312"/>
              <a:ext cx="288" cy="336"/>
            </a:xfrm>
            <a:prstGeom prst="ellipse">
              <a:avLst/>
            </a:prstGeom>
            <a:noFill/>
            <a:ln w="635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hu-HU" altLang="hu-HU" sz="2400">
                <a:latin typeface="Times New Roman" panose="02020603050405020304" pitchFamily="18" charset="0"/>
              </a:endParaRPr>
            </a:p>
          </p:txBody>
        </p:sp>
        <p:sp>
          <p:nvSpPr>
            <p:cNvPr id="18" name="Oval 1042">
              <a:extLst>
                <a:ext uri="{FF2B5EF4-FFF2-40B4-BE49-F238E27FC236}">
                  <a16:creationId xmlns:a16="http://schemas.microsoft.com/office/drawing/2014/main" id="{CE50809C-5F97-3F59-3359-4552E2773C32}"/>
                </a:ext>
              </a:extLst>
            </p:cNvPr>
            <p:cNvSpPr>
              <a:spLocks noChangeArrowheads="1"/>
            </p:cNvSpPr>
            <p:nvPr/>
          </p:nvSpPr>
          <p:spPr bwMode="auto">
            <a:xfrm>
              <a:off x="2544" y="3312"/>
              <a:ext cx="288" cy="336"/>
            </a:xfrm>
            <a:prstGeom prst="ellipse">
              <a:avLst/>
            </a:prstGeom>
            <a:noFill/>
            <a:ln w="635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hu-HU" altLang="hu-HU" sz="2400">
                <a:latin typeface="Times New Roman" panose="02020603050405020304" pitchFamily="18" charset="0"/>
              </a:endParaRPr>
            </a:p>
          </p:txBody>
        </p:sp>
        <p:sp>
          <p:nvSpPr>
            <p:cNvPr id="19" name="Line 1043">
              <a:extLst>
                <a:ext uri="{FF2B5EF4-FFF2-40B4-BE49-F238E27FC236}">
                  <a16:creationId xmlns:a16="http://schemas.microsoft.com/office/drawing/2014/main" id="{EE88B2CC-82B9-F706-5402-97034776B030}"/>
                </a:ext>
              </a:extLst>
            </p:cNvPr>
            <p:cNvSpPr>
              <a:spLocks noChangeShapeType="1"/>
            </p:cNvSpPr>
            <p:nvPr/>
          </p:nvSpPr>
          <p:spPr bwMode="auto">
            <a:xfrm>
              <a:off x="2208" y="2880"/>
              <a:ext cx="0" cy="12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hu-HU"/>
            </a:p>
          </p:txBody>
        </p:sp>
      </p:grpSp>
      <p:sp>
        <p:nvSpPr>
          <p:cNvPr id="20" name="Text Box 1044">
            <a:extLst>
              <a:ext uri="{FF2B5EF4-FFF2-40B4-BE49-F238E27FC236}">
                <a16:creationId xmlns:a16="http://schemas.microsoft.com/office/drawing/2014/main" id="{F9ACD2D5-5D92-0E29-F702-8CE68EE7D244}"/>
              </a:ext>
            </a:extLst>
          </p:cNvPr>
          <p:cNvSpPr txBox="1">
            <a:spLocks noChangeArrowheads="1"/>
          </p:cNvSpPr>
          <p:nvPr/>
        </p:nvSpPr>
        <p:spPr bwMode="auto">
          <a:xfrm>
            <a:off x="6588918" y="4146177"/>
            <a:ext cx="2493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hu-HU" altLang="hu-HU" sz="2400" b="1"/>
              <a:t>Relációs adatbázis</a:t>
            </a:r>
          </a:p>
        </p:txBody>
      </p:sp>
      <p:sp>
        <p:nvSpPr>
          <p:cNvPr id="21" name="Text Box 1045">
            <a:extLst>
              <a:ext uri="{FF2B5EF4-FFF2-40B4-BE49-F238E27FC236}">
                <a16:creationId xmlns:a16="http://schemas.microsoft.com/office/drawing/2014/main" id="{026CE55B-31CD-0BDA-14F4-D3F17D1E3D88}"/>
              </a:ext>
            </a:extLst>
          </p:cNvPr>
          <p:cNvSpPr txBox="1">
            <a:spLocks noChangeArrowheads="1"/>
          </p:cNvSpPr>
          <p:nvPr/>
        </p:nvSpPr>
        <p:spPr bwMode="auto">
          <a:xfrm>
            <a:off x="3312318" y="4146177"/>
            <a:ext cx="2511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hu-HU" altLang="hu-HU" sz="2400" b="1"/>
              <a:t>Grafikus adatbázis</a:t>
            </a:r>
          </a:p>
        </p:txBody>
      </p:sp>
    </p:spTree>
    <p:extLst>
      <p:ext uri="{BB962C8B-B14F-4D97-AF65-F5344CB8AC3E}">
        <p14:creationId xmlns:p14="http://schemas.microsoft.com/office/powerpoint/2010/main" val="1964503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ím 1">
            <a:extLst>
              <a:ext uri="{FF2B5EF4-FFF2-40B4-BE49-F238E27FC236}">
                <a16:creationId xmlns:a16="http://schemas.microsoft.com/office/drawing/2014/main" id="{FECAEB0C-D6FB-BF35-9B3F-A2179A7FC704}"/>
              </a:ext>
            </a:extLst>
          </p:cNvPr>
          <p:cNvSpPr txBox="1">
            <a:spLocks/>
          </p:cNvSpPr>
          <p:nvPr/>
        </p:nvSpPr>
        <p:spPr>
          <a:xfrm>
            <a:off x="1981200" y="0"/>
            <a:ext cx="82296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A félév menete</a:t>
            </a:r>
            <a:endParaRPr lang="en-US" altLang="en-US" b="1" dirty="0"/>
          </a:p>
        </p:txBody>
      </p:sp>
      <p:sp>
        <p:nvSpPr>
          <p:cNvPr id="9" name="Tartalom helye 2">
            <a:extLst>
              <a:ext uri="{FF2B5EF4-FFF2-40B4-BE49-F238E27FC236}">
                <a16:creationId xmlns:a16="http://schemas.microsoft.com/office/drawing/2014/main" id="{C0D33305-037A-95D8-D51B-0160B43183A0}"/>
              </a:ext>
            </a:extLst>
          </p:cNvPr>
          <p:cNvSpPr txBox="1">
            <a:spLocks/>
          </p:cNvSpPr>
          <p:nvPr/>
        </p:nvSpPr>
        <p:spPr>
          <a:xfrm>
            <a:off x="457199" y="1143000"/>
            <a:ext cx="11546541" cy="398481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defRPr/>
            </a:pPr>
            <a:r>
              <a:rPr lang="hu-HU" dirty="0"/>
              <a:t>1-3. óra: GIS alapok, </a:t>
            </a:r>
            <a:r>
              <a:rPr lang="hu-HU" dirty="0" err="1"/>
              <a:t>ArcGIS</a:t>
            </a:r>
            <a:r>
              <a:rPr lang="hu-HU" dirty="0"/>
              <a:t> online, </a:t>
            </a:r>
            <a:r>
              <a:rPr lang="hu-HU" dirty="0" err="1"/>
              <a:t>ArcGIS</a:t>
            </a:r>
            <a:r>
              <a:rPr lang="hu-HU" dirty="0"/>
              <a:t> Pro alapok – bevezetés az ESRI „másvilágába”</a:t>
            </a:r>
          </a:p>
          <a:p>
            <a:pPr marL="800100" lvl="1" indent="-342900" algn="l">
              <a:buFont typeface="Arial" panose="020B0604020202020204" pitchFamily="34" charset="0"/>
              <a:buChar char="•"/>
              <a:defRPr/>
            </a:pPr>
            <a:r>
              <a:rPr lang="hu-HU" sz="2200" dirty="0"/>
              <a:t>Alapfogalmak átismétlése</a:t>
            </a:r>
          </a:p>
          <a:p>
            <a:pPr marL="800100" lvl="1" indent="-342900" algn="l">
              <a:buFont typeface="Arial" panose="020B0604020202020204" pitchFamily="34" charset="0"/>
              <a:buChar char="•"/>
              <a:defRPr/>
            </a:pPr>
            <a:r>
              <a:rPr lang="hu-HU" sz="2200" dirty="0" err="1"/>
              <a:t>ArcGIS</a:t>
            </a:r>
            <a:r>
              <a:rPr lang="hu-HU" sz="2200" dirty="0"/>
              <a:t> online áttekintése, online publikálási lehetőségek, elemzések</a:t>
            </a:r>
          </a:p>
          <a:p>
            <a:pPr marL="800100" lvl="1" indent="-342900" algn="l">
              <a:buFont typeface="Arial" panose="020B0604020202020204" pitchFamily="34" charset="0"/>
              <a:buChar char="•"/>
              <a:defRPr/>
            </a:pPr>
            <a:r>
              <a:rPr lang="hu-HU" sz="2200" dirty="0" err="1"/>
              <a:t>ArcGIS</a:t>
            </a:r>
            <a:r>
              <a:rPr lang="hu-HU" sz="2200" dirty="0"/>
              <a:t> Pro </a:t>
            </a:r>
            <a:r>
              <a:rPr lang="hu-HU" sz="2200" dirty="0" err="1"/>
              <a:t>vs</a:t>
            </a:r>
            <a:r>
              <a:rPr lang="hu-HU" sz="2200" dirty="0"/>
              <a:t>. </a:t>
            </a:r>
            <a:r>
              <a:rPr lang="hu-HU" sz="2200" dirty="0" err="1"/>
              <a:t>ArcMap</a:t>
            </a:r>
            <a:r>
              <a:rPr lang="hu-HU" sz="2200" dirty="0"/>
              <a:t> </a:t>
            </a:r>
            <a:r>
              <a:rPr lang="hu-HU" sz="2200" dirty="0" err="1"/>
              <a:t>vs</a:t>
            </a:r>
            <a:r>
              <a:rPr lang="hu-HU" sz="2200" dirty="0"/>
              <a:t>. </a:t>
            </a:r>
            <a:r>
              <a:rPr lang="hu-HU" sz="2200" dirty="0" err="1"/>
              <a:t>ArcCatalog</a:t>
            </a:r>
            <a:r>
              <a:rPr lang="hu-HU" sz="2200" dirty="0"/>
              <a:t> </a:t>
            </a:r>
            <a:r>
              <a:rPr lang="hu-HU" sz="2200" dirty="0" err="1"/>
              <a:t>vs</a:t>
            </a:r>
            <a:r>
              <a:rPr lang="hu-HU" sz="2200" dirty="0"/>
              <a:t>. minden más</a:t>
            </a:r>
          </a:p>
          <a:p>
            <a:pPr marL="0" lvl="1" algn="l">
              <a:defRPr/>
            </a:pPr>
            <a:r>
              <a:rPr lang="hu-HU" sz="2400" dirty="0"/>
              <a:t>4-6. óra: </a:t>
            </a:r>
            <a:r>
              <a:rPr lang="hu-HU" sz="2400" dirty="0" err="1"/>
              <a:t>Georeferálás</a:t>
            </a:r>
            <a:r>
              <a:rPr lang="hu-HU" sz="2400" dirty="0"/>
              <a:t> és vektoros térinformatika</a:t>
            </a:r>
          </a:p>
          <a:p>
            <a:pPr marL="800100" lvl="2" indent="-342900" algn="l">
              <a:buFont typeface="Arial" panose="020B0604020202020204" pitchFamily="34" charset="0"/>
              <a:buChar char="•"/>
              <a:defRPr/>
            </a:pPr>
            <a:r>
              <a:rPr lang="hu-HU" sz="2200" dirty="0"/>
              <a:t>Digitalizálás és </a:t>
            </a:r>
            <a:r>
              <a:rPr lang="hu-HU" sz="2200" dirty="0" err="1"/>
              <a:t>geoadatbázis</a:t>
            </a:r>
            <a:r>
              <a:rPr lang="hu-HU" sz="2200" dirty="0"/>
              <a:t>-építés, vektoros elemzési módszerek</a:t>
            </a:r>
          </a:p>
          <a:p>
            <a:pPr marL="0" lvl="1" algn="l">
              <a:defRPr/>
            </a:pPr>
            <a:r>
              <a:rPr lang="hu-HU" sz="2400" dirty="0"/>
              <a:t>7-9. óra: Raszteres térinformatika</a:t>
            </a:r>
          </a:p>
          <a:p>
            <a:pPr marL="806450" lvl="1" indent="-268288" algn="l">
              <a:buFont typeface="Arial" panose="020B0604020202020204" pitchFamily="34" charset="0"/>
              <a:buChar char="•"/>
              <a:defRPr/>
            </a:pPr>
            <a:r>
              <a:rPr lang="hu-HU" sz="2200" dirty="0"/>
              <a:t>Képmanipulálás, földtudományos elemzési módok (</a:t>
            </a:r>
            <a:r>
              <a:rPr lang="hu-HU" sz="2200" dirty="0" err="1"/>
              <a:t>Temgeo</a:t>
            </a:r>
            <a:r>
              <a:rPr lang="hu-HU" sz="2200" dirty="0"/>
              <a:t> GY)</a:t>
            </a:r>
          </a:p>
          <a:p>
            <a:pPr marL="0" lvl="1" algn="l">
              <a:defRPr/>
            </a:pPr>
            <a:r>
              <a:rPr lang="hu-HU" sz="2400" dirty="0"/>
              <a:t>10-12. óra: </a:t>
            </a:r>
            <a:r>
              <a:rPr lang="hu-HU" sz="2400" dirty="0" err="1"/>
              <a:t>ArcPy</a:t>
            </a:r>
            <a:r>
              <a:rPr lang="hu-HU" sz="2400" dirty="0"/>
              <a:t>, 3D, </a:t>
            </a:r>
            <a:r>
              <a:rPr lang="hu-HU" sz="2400" dirty="0" err="1"/>
              <a:t>ModelBuilder</a:t>
            </a:r>
            <a:endParaRPr lang="hu-HU" sz="2400" dirty="0"/>
          </a:p>
          <a:p>
            <a:pPr marL="0" lvl="1" algn="l">
              <a:defRPr/>
            </a:pPr>
            <a:r>
              <a:rPr lang="hu-HU" sz="2400" dirty="0"/>
              <a:t>13. óra: Gyakorlati ZH </a:t>
            </a:r>
            <a:r>
              <a:rPr lang="hu-HU" sz="2400" dirty="0">
                <a:sym typeface="Wingdings" panose="05000000000000000000" pitchFamily="2" charset="2"/>
              </a:rPr>
              <a:t> időpontja és az </a:t>
            </a:r>
            <a:r>
              <a:rPr lang="hu-HU" sz="2400" b="1" u="sng" dirty="0">
                <a:sym typeface="Wingdings" panose="05000000000000000000" pitchFamily="2" charset="2"/>
              </a:rPr>
              <a:t>utolsó</a:t>
            </a:r>
            <a:r>
              <a:rPr lang="hu-HU" sz="2400" dirty="0">
                <a:sym typeface="Wingdings" panose="05000000000000000000" pitchFamily="2" charset="2"/>
              </a:rPr>
              <a:t> beadandó határideje</a:t>
            </a:r>
            <a:endParaRPr lang="hu-HU" sz="2400" dirty="0"/>
          </a:p>
        </p:txBody>
      </p:sp>
      <p:sp>
        <p:nvSpPr>
          <p:cNvPr id="10" name="Szövegdoboz 3">
            <a:extLst>
              <a:ext uri="{FF2B5EF4-FFF2-40B4-BE49-F238E27FC236}">
                <a16:creationId xmlns:a16="http://schemas.microsoft.com/office/drawing/2014/main" id="{8BD533A1-E1E1-BD0A-2C67-2EB8A2E08C9F}"/>
              </a:ext>
            </a:extLst>
          </p:cNvPr>
          <p:cNvSpPr txBox="1">
            <a:spLocks noChangeArrowheads="1"/>
          </p:cNvSpPr>
          <p:nvPr/>
        </p:nvSpPr>
        <p:spPr bwMode="auto">
          <a:xfrm>
            <a:off x="539750" y="5031699"/>
            <a:ext cx="880147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hu-HU" altLang="en-US" dirty="0"/>
              <a:t>Felszerelés: jegyzetfüzet + írószerszám</a:t>
            </a:r>
          </a:p>
          <a:p>
            <a:r>
              <a:rPr lang="hu-HU" altLang="en-US" dirty="0"/>
              <a:t>Hiányzás: 3-nál több érvénytelen gyakorlatot eredményez! </a:t>
            </a:r>
          </a:p>
          <a:p>
            <a:r>
              <a:rPr lang="hu-HU" altLang="en-US" dirty="0"/>
              <a:t>Házi feladatok: plusz pontokat lehet szerezni velük. </a:t>
            </a:r>
            <a:r>
              <a:rPr lang="hu-HU" altLang="en-US" dirty="0" err="1"/>
              <a:t>Canvas</a:t>
            </a:r>
            <a:r>
              <a:rPr lang="hu-HU" altLang="en-US" dirty="0"/>
              <a:t>!</a:t>
            </a:r>
          </a:p>
          <a:p>
            <a:r>
              <a:rPr lang="hu-HU" altLang="en-US" dirty="0"/>
              <a:t>Félévközi beadandók: 4 darab, egyenként min. 40%-</a:t>
            </a:r>
            <a:r>
              <a:rPr lang="hu-HU" altLang="en-US" dirty="0" err="1"/>
              <a:t>ra</a:t>
            </a:r>
            <a:r>
              <a:rPr lang="hu-HU" altLang="en-US" dirty="0"/>
              <a:t> kell teljesíteni. </a:t>
            </a:r>
            <a:r>
              <a:rPr lang="hu-HU" altLang="en-US" dirty="0" err="1"/>
              <a:t>Canvas</a:t>
            </a:r>
            <a:r>
              <a:rPr lang="hu-HU" altLang="en-US" dirty="0"/>
              <a:t>!</a:t>
            </a:r>
          </a:p>
          <a:p>
            <a:r>
              <a:rPr lang="hu-HU" altLang="en-US" dirty="0"/>
              <a:t>GY: ZH + a beadandók százalékának számtani közepe adja az osztályzatot.</a:t>
            </a:r>
          </a:p>
          <a:p>
            <a:r>
              <a:rPr lang="hu-HU" altLang="en-US" dirty="0"/>
              <a:t>EA: szóbeli vizsga (tételsor pár héten belül).</a:t>
            </a:r>
          </a:p>
        </p:txBody>
      </p:sp>
      <p:graphicFrame>
        <p:nvGraphicFramePr>
          <p:cNvPr id="11" name="Táblázat 10">
            <a:extLst>
              <a:ext uri="{FF2B5EF4-FFF2-40B4-BE49-F238E27FC236}">
                <a16:creationId xmlns:a16="http://schemas.microsoft.com/office/drawing/2014/main" id="{5281A844-4CCB-BA07-54AF-C629B5A62CBF}"/>
              </a:ext>
            </a:extLst>
          </p:cNvPr>
          <p:cNvGraphicFramePr>
            <a:graphicFrameLocks noGrp="1"/>
          </p:cNvGraphicFramePr>
          <p:nvPr>
            <p:extLst>
              <p:ext uri="{D42A27DB-BD31-4B8C-83A1-F6EECF244321}">
                <p14:modId xmlns:p14="http://schemas.microsoft.com/office/powerpoint/2010/main" val="2138137024"/>
              </p:ext>
            </p:extLst>
          </p:nvPr>
        </p:nvGraphicFramePr>
        <p:xfrm>
          <a:off x="9987242" y="5127812"/>
          <a:ext cx="1828800" cy="1562100"/>
        </p:xfrm>
        <a:graphic>
          <a:graphicData uri="http://schemas.openxmlformats.org/drawingml/2006/table">
            <a:tbl>
              <a:tblPr/>
              <a:tblGrid>
                <a:gridCol w="1036842">
                  <a:extLst>
                    <a:ext uri="{9D8B030D-6E8A-4147-A177-3AD203B41FA5}">
                      <a16:colId xmlns:a16="http://schemas.microsoft.com/office/drawing/2014/main" val="20000"/>
                    </a:ext>
                  </a:extLst>
                </a:gridCol>
                <a:gridCol w="791958">
                  <a:extLst>
                    <a:ext uri="{9D8B030D-6E8A-4147-A177-3AD203B41FA5}">
                      <a16:colId xmlns:a16="http://schemas.microsoft.com/office/drawing/2014/main" val="20001"/>
                    </a:ext>
                  </a:extLst>
                </a:gridCol>
              </a:tblGrid>
              <a:tr h="259374">
                <a:tc>
                  <a:txBody>
                    <a:bodyPr/>
                    <a:lstStyle/>
                    <a:p>
                      <a:pPr algn="l" rtl="0" fontAlgn="b"/>
                      <a:r>
                        <a:rPr lang="hu-HU" dirty="0">
                          <a:effectLst/>
                          <a:latin typeface="Arial"/>
                        </a:rPr>
                        <a:t>90</a:t>
                      </a:r>
                      <a:r>
                        <a:rPr lang="en-US" dirty="0">
                          <a:effectLst/>
                          <a:latin typeface="Arial"/>
                        </a:rPr>
                        <a:t>-</a:t>
                      </a:r>
                      <a:r>
                        <a:rPr lang="hu-HU" dirty="0">
                          <a:effectLst/>
                          <a:latin typeface="Arial"/>
                        </a:rPr>
                        <a:t>100%</a:t>
                      </a:r>
                      <a:endParaRPr lang="en-US" dirty="0">
                        <a:effectLst/>
                        <a:latin typeface="Arial"/>
                      </a:endParaRPr>
                    </a:p>
                  </a:txBody>
                  <a:tcPr marL="28570" marR="28570"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l" rtl="0" fontAlgn="b"/>
                      <a:r>
                        <a:rPr lang="hu-HU" dirty="0">
                          <a:effectLst/>
                          <a:latin typeface="Arial"/>
                        </a:rPr>
                        <a:t> 5</a:t>
                      </a:r>
                      <a:endParaRPr lang="en-US" dirty="0">
                        <a:effectLst/>
                        <a:latin typeface="Arial"/>
                      </a:endParaRPr>
                    </a:p>
                  </a:txBody>
                  <a:tcPr marL="28570" marR="28570"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0"/>
                  </a:ext>
                </a:extLst>
              </a:tr>
              <a:tr h="259374">
                <a:tc>
                  <a:txBody>
                    <a:bodyPr/>
                    <a:lstStyle/>
                    <a:p>
                      <a:pPr algn="l" rtl="0" fontAlgn="b"/>
                      <a:r>
                        <a:rPr lang="hu-HU" dirty="0">
                          <a:effectLst/>
                          <a:latin typeface="Arial"/>
                        </a:rPr>
                        <a:t>75</a:t>
                      </a:r>
                      <a:r>
                        <a:rPr lang="en-US" dirty="0">
                          <a:effectLst/>
                          <a:latin typeface="Arial"/>
                        </a:rPr>
                        <a:t>-</a:t>
                      </a:r>
                      <a:r>
                        <a:rPr lang="hu-HU" dirty="0">
                          <a:effectLst/>
                          <a:latin typeface="Arial"/>
                        </a:rPr>
                        <a:t>89%</a:t>
                      </a:r>
                      <a:endParaRPr lang="en-US" dirty="0">
                        <a:effectLst/>
                        <a:latin typeface="Arial"/>
                      </a:endParaRPr>
                    </a:p>
                  </a:txBody>
                  <a:tcPr marL="28570" marR="28570"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l" rtl="0" fontAlgn="b"/>
                      <a:r>
                        <a:rPr lang="hu-HU" dirty="0">
                          <a:effectLst/>
                          <a:latin typeface="Arial"/>
                        </a:rPr>
                        <a:t>4</a:t>
                      </a:r>
                      <a:endParaRPr lang="en-US" dirty="0">
                        <a:effectLst/>
                        <a:latin typeface="Arial"/>
                      </a:endParaRPr>
                    </a:p>
                  </a:txBody>
                  <a:tcPr marL="28570" marR="28570"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1"/>
                  </a:ext>
                </a:extLst>
              </a:tr>
              <a:tr h="259374">
                <a:tc>
                  <a:txBody>
                    <a:bodyPr/>
                    <a:lstStyle/>
                    <a:p>
                      <a:pPr algn="l" rtl="0" fontAlgn="b"/>
                      <a:r>
                        <a:rPr lang="en-US" dirty="0">
                          <a:effectLst/>
                          <a:latin typeface="Arial"/>
                        </a:rPr>
                        <a:t>6</a:t>
                      </a:r>
                      <a:r>
                        <a:rPr lang="hu-HU" dirty="0">
                          <a:effectLst/>
                          <a:latin typeface="Arial"/>
                        </a:rPr>
                        <a:t>0</a:t>
                      </a:r>
                      <a:r>
                        <a:rPr lang="en-US" dirty="0">
                          <a:effectLst/>
                          <a:latin typeface="Arial"/>
                        </a:rPr>
                        <a:t>-7</a:t>
                      </a:r>
                      <a:r>
                        <a:rPr lang="hu-HU" dirty="0">
                          <a:effectLst/>
                          <a:latin typeface="Arial"/>
                        </a:rPr>
                        <a:t>4%</a:t>
                      </a:r>
                      <a:endParaRPr lang="en-US" dirty="0">
                        <a:effectLst/>
                        <a:latin typeface="Arial"/>
                      </a:endParaRPr>
                    </a:p>
                  </a:txBody>
                  <a:tcPr marL="28570" marR="28570"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l" rtl="0" fontAlgn="b"/>
                      <a:r>
                        <a:rPr lang="hu-HU" dirty="0">
                          <a:effectLst/>
                          <a:latin typeface="Arial"/>
                        </a:rPr>
                        <a:t>3</a:t>
                      </a:r>
                      <a:endParaRPr lang="en-US" dirty="0">
                        <a:effectLst/>
                        <a:latin typeface="Arial"/>
                      </a:endParaRPr>
                    </a:p>
                  </a:txBody>
                  <a:tcPr marL="28570" marR="28570"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2"/>
                  </a:ext>
                </a:extLst>
              </a:tr>
              <a:tr h="259374">
                <a:tc>
                  <a:txBody>
                    <a:bodyPr/>
                    <a:lstStyle/>
                    <a:p>
                      <a:pPr algn="l" rtl="0" fontAlgn="b"/>
                      <a:r>
                        <a:rPr lang="en-US" dirty="0">
                          <a:effectLst/>
                          <a:latin typeface="Arial"/>
                        </a:rPr>
                        <a:t>5</a:t>
                      </a:r>
                      <a:r>
                        <a:rPr lang="hu-HU" dirty="0">
                          <a:effectLst/>
                          <a:latin typeface="Arial"/>
                        </a:rPr>
                        <a:t>0</a:t>
                      </a:r>
                      <a:r>
                        <a:rPr lang="en-US" dirty="0">
                          <a:effectLst/>
                          <a:latin typeface="Arial"/>
                        </a:rPr>
                        <a:t>-</a:t>
                      </a:r>
                      <a:r>
                        <a:rPr lang="hu-HU" dirty="0">
                          <a:effectLst/>
                          <a:latin typeface="Arial"/>
                        </a:rPr>
                        <a:t>59%</a:t>
                      </a:r>
                      <a:endParaRPr lang="en-US" dirty="0">
                        <a:effectLst/>
                        <a:latin typeface="Arial"/>
                      </a:endParaRPr>
                    </a:p>
                  </a:txBody>
                  <a:tcPr marL="28570" marR="28570"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l" rtl="0" fontAlgn="b"/>
                      <a:r>
                        <a:rPr lang="hu-HU" dirty="0">
                          <a:effectLst/>
                          <a:latin typeface="Arial"/>
                        </a:rPr>
                        <a:t>2</a:t>
                      </a:r>
                      <a:endParaRPr lang="en-US" dirty="0">
                        <a:effectLst/>
                        <a:latin typeface="Arial"/>
                      </a:endParaRPr>
                    </a:p>
                  </a:txBody>
                  <a:tcPr marL="28570" marR="28570"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3"/>
                  </a:ext>
                </a:extLst>
              </a:tr>
              <a:tr h="259374">
                <a:tc>
                  <a:txBody>
                    <a:bodyPr/>
                    <a:lstStyle/>
                    <a:p>
                      <a:pPr algn="l" rtl="0" fontAlgn="b"/>
                      <a:r>
                        <a:rPr lang="hu-HU" dirty="0">
                          <a:effectLst/>
                          <a:latin typeface="Arial"/>
                        </a:rPr>
                        <a:t>0</a:t>
                      </a:r>
                      <a:r>
                        <a:rPr lang="en-US" dirty="0">
                          <a:effectLst/>
                          <a:latin typeface="Arial"/>
                        </a:rPr>
                        <a:t>-</a:t>
                      </a:r>
                      <a:r>
                        <a:rPr lang="hu-HU" dirty="0">
                          <a:effectLst/>
                          <a:latin typeface="Arial"/>
                        </a:rPr>
                        <a:t>49%</a:t>
                      </a:r>
                      <a:endParaRPr lang="en-US" dirty="0">
                        <a:effectLst/>
                        <a:latin typeface="Arial"/>
                      </a:endParaRPr>
                    </a:p>
                  </a:txBody>
                  <a:tcPr marL="28570" marR="28570"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l" rtl="0" fontAlgn="b"/>
                      <a:r>
                        <a:rPr lang="hu-HU" dirty="0">
                          <a:effectLst/>
                          <a:latin typeface="Arial"/>
                        </a:rPr>
                        <a:t>1</a:t>
                      </a:r>
                      <a:endParaRPr lang="en-US" dirty="0">
                        <a:effectLst/>
                        <a:latin typeface="Arial"/>
                      </a:endParaRPr>
                    </a:p>
                  </a:txBody>
                  <a:tcPr marL="28570" marR="28570"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2176065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CB0E2-577E-71A0-1146-0C9E5E616039}"/>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27C743CF-F5AF-0591-2E80-23CAC7958C83}"/>
              </a:ext>
            </a:extLst>
          </p:cNvPr>
          <p:cNvSpPr txBox="1">
            <a:spLocks/>
          </p:cNvSpPr>
          <p:nvPr/>
        </p:nvSpPr>
        <p:spPr>
          <a:xfrm>
            <a:off x="588963" y="0"/>
            <a:ext cx="11231562"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Rendezés, indexelés</a:t>
            </a:r>
          </a:p>
        </p:txBody>
      </p:sp>
      <p:sp>
        <p:nvSpPr>
          <p:cNvPr id="22" name="Téglalap 21">
            <a:extLst>
              <a:ext uri="{FF2B5EF4-FFF2-40B4-BE49-F238E27FC236}">
                <a16:creationId xmlns:a16="http://schemas.microsoft.com/office/drawing/2014/main" id="{FCF04AA5-DD46-A6A0-506C-9EF705900F4D}"/>
              </a:ext>
            </a:extLst>
          </p:cNvPr>
          <p:cNvSpPr>
            <a:spLocks noChangeArrowheads="1"/>
          </p:cNvSpPr>
          <p:nvPr/>
        </p:nvSpPr>
        <p:spPr bwMode="auto">
          <a:xfrm>
            <a:off x="564776" y="1557338"/>
            <a:ext cx="11062447" cy="2677656"/>
          </a:xfrm>
          <a:prstGeom prst="rect">
            <a:avLst/>
          </a:prstGeom>
          <a:noFill/>
          <a:ln w="9525">
            <a:noFill/>
            <a:miter lim="800000"/>
            <a:headEnd/>
            <a:tailEnd/>
          </a:ln>
        </p:spPr>
        <p:txBody>
          <a:bodyPr wrap="square">
            <a:spAutoFit/>
          </a:bodyPr>
          <a:lstStyle/>
          <a:p>
            <a:pPr algn="just" defTabSz="1209675">
              <a:spcBef>
                <a:spcPct val="0"/>
              </a:spcBef>
              <a:buFontTx/>
              <a:buNone/>
              <a:tabLst>
                <a:tab pos="2420938" algn="l"/>
              </a:tabLst>
            </a:pPr>
            <a:r>
              <a:rPr lang="hu-HU" altLang="hu-HU" sz="2800" dirty="0"/>
              <a:t>A legtöbb esetben a táblák rekordjainak sorrendjét a rekordok rögzítésének a sorrendje határozza meg. Ez alapvetően erőforrásigényessé teszi a mezőkben való keresést, hiszen a fájlok fizikai struktúrája nem szükségszerűen egyezik meg logikai struktúrájukkal. Mivel a keresések során az utóbbi megközelítést használjuk, </a:t>
            </a:r>
            <a:r>
              <a:rPr lang="hu-HU" altLang="hu-HU" sz="2800" b="1" dirty="0"/>
              <a:t>indexet</a:t>
            </a:r>
            <a:r>
              <a:rPr lang="hu-HU" altLang="hu-HU" sz="2800" dirty="0"/>
              <a:t> alkalmazva könnyedén rendezhetjük az adatbázis vagy adattábla tartalmát egy adott mező szerint.</a:t>
            </a:r>
          </a:p>
        </p:txBody>
      </p:sp>
    </p:spTree>
    <p:extLst>
      <p:ext uri="{BB962C8B-B14F-4D97-AF65-F5344CB8AC3E}">
        <p14:creationId xmlns:p14="http://schemas.microsoft.com/office/powerpoint/2010/main" val="41266567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4DE02-50D3-58C3-9E29-5C67F4877EFE}"/>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F3F2B049-74AC-8174-1E1A-E320439C5F4D}"/>
              </a:ext>
            </a:extLst>
          </p:cNvPr>
          <p:cNvSpPr txBox="1">
            <a:spLocks/>
          </p:cNvSpPr>
          <p:nvPr/>
        </p:nvSpPr>
        <p:spPr>
          <a:xfrm>
            <a:off x="588963" y="0"/>
            <a:ext cx="11231562"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Szülőtábla, gyermektábla</a:t>
            </a:r>
          </a:p>
        </p:txBody>
      </p:sp>
      <p:sp>
        <p:nvSpPr>
          <p:cNvPr id="22" name="Téglalap 21">
            <a:extLst>
              <a:ext uri="{FF2B5EF4-FFF2-40B4-BE49-F238E27FC236}">
                <a16:creationId xmlns:a16="http://schemas.microsoft.com/office/drawing/2014/main" id="{61136F4D-56DA-C696-2FAA-1ED556ED3047}"/>
              </a:ext>
            </a:extLst>
          </p:cNvPr>
          <p:cNvSpPr>
            <a:spLocks noChangeArrowheads="1"/>
          </p:cNvSpPr>
          <p:nvPr/>
        </p:nvSpPr>
        <p:spPr bwMode="auto">
          <a:xfrm>
            <a:off x="564776" y="1557338"/>
            <a:ext cx="11062447" cy="2246769"/>
          </a:xfrm>
          <a:prstGeom prst="rect">
            <a:avLst/>
          </a:prstGeom>
          <a:noFill/>
          <a:ln w="9525">
            <a:noFill/>
            <a:miter lim="800000"/>
            <a:headEnd/>
            <a:tailEnd/>
          </a:ln>
        </p:spPr>
        <p:txBody>
          <a:bodyPr wrap="square">
            <a:spAutoFit/>
          </a:bodyPr>
          <a:lstStyle/>
          <a:p>
            <a:pPr algn="just" defTabSz="1209675">
              <a:spcBef>
                <a:spcPct val="0"/>
              </a:spcBef>
              <a:buFontTx/>
              <a:buNone/>
              <a:tabLst>
                <a:tab pos="2420938" algn="l"/>
              </a:tabLst>
            </a:pPr>
            <a:r>
              <a:rPr lang="hu-HU" altLang="hu-HU" sz="2800" b="1" dirty="0"/>
              <a:t>Szülőtábla</a:t>
            </a:r>
            <a:r>
              <a:rPr lang="hu-HU" altLang="hu-HU" sz="2800" dirty="0"/>
              <a:t>: a szülőtáblák adatai függetlenek, a tábla adatai önállóan is teljesértékűek. Azért hozzák őket létre, hogy elkerüljék a redundanciát.</a:t>
            </a:r>
          </a:p>
          <a:p>
            <a:pPr algn="just" defTabSz="1209675">
              <a:spcBef>
                <a:spcPct val="0"/>
              </a:spcBef>
              <a:buFontTx/>
              <a:buNone/>
              <a:tabLst>
                <a:tab pos="2420938" algn="l"/>
              </a:tabLst>
            </a:pPr>
            <a:endParaRPr lang="hu-HU" altLang="hu-HU" sz="2800" dirty="0"/>
          </a:p>
          <a:p>
            <a:pPr algn="just" defTabSz="1209675">
              <a:spcBef>
                <a:spcPct val="0"/>
              </a:spcBef>
              <a:buFontTx/>
              <a:buNone/>
              <a:tabLst>
                <a:tab pos="2420938" algn="l"/>
              </a:tabLst>
            </a:pPr>
            <a:r>
              <a:rPr lang="hu-HU" altLang="hu-HU" sz="2800" b="1" dirty="0"/>
              <a:t>Gyermektábla</a:t>
            </a:r>
            <a:r>
              <a:rPr lang="hu-HU" altLang="hu-HU" sz="2800" dirty="0"/>
              <a:t>: adatai függenek a szülőtábla adataitól, azaz a szülőtábla valamely idegen kulcsa megtalálható benne elsődleges kulcsként.</a:t>
            </a:r>
          </a:p>
        </p:txBody>
      </p:sp>
    </p:spTree>
    <p:extLst>
      <p:ext uri="{BB962C8B-B14F-4D97-AF65-F5344CB8AC3E}">
        <p14:creationId xmlns:p14="http://schemas.microsoft.com/office/powerpoint/2010/main" val="41633011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FA927-FD0F-F8B9-4ABD-0CE373600355}"/>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7EF39F4E-EC58-19C7-1D30-4A5A5667B348}"/>
              </a:ext>
            </a:extLst>
          </p:cNvPr>
          <p:cNvSpPr txBox="1">
            <a:spLocks/>
          </p:cNvSpPr>
          <p:nvPr/>
        </p:nvSpPr>
        <p:spPr>
          <a:xfrm>
            <a:off x="588963" y="0"/>
            <a:ext cx="11231562"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Táblák összekapcsolása</a:t>
            </a:r>
          </a:p>
        </p:txBody>
      </p:sp>
      <p:sp>
        <p:nvSpPr>
          <p:cNvPr id="22" name="Téglalap 21">
            <a:extLst>
              <a:ext uri="{FF2B5EF4-FFF2-40B4-BE49-F238E27FC236}">
                <a16:creationId xmlns:a16="http://schemas.microsoft.com/office/drawing/2014/main" id="{4058D3A2-36ED-9AB6-CDA1-0B729C3713BA}"/>
              </a:ext>
            </a:extLst>
          </p:cNvPr>
          <p:cNvSpPr>
            <a:spLocks noChangeArrowheads="1"/>
          </p:cNvSpPr>
          <p:nvPr/>
        </p:nvSpPr>
        <p:spPr bwMode="auto">
          <a:xfrm>
            <a:off x="564776" y="1557338"/>
            <a:ext cx="11062447" cy="1815882"/>
          </a:xfrm>
          <a:prstGeom prst="rect">
            <a:avLst/>
          </a:prstGeom>
          <a:noFill/>
          <a:ln w="9525">
            <a:noFill/>
            <a:miter lim="800000"/>
            <a:headEnd/>
            <a:tailEnd/>
          </a:ln>
        </p:spPr>
        <p:txBody>
          <a:bodyPr wrap="square">
            <a:spAutoFit/>
          </a:bodyPr>
          <a:lstStyle/>
          <a:p>
            <a:pPr algn="just" defTabSz="1209675">
              <a:spcBef>
                <a:spcPct val="0"/>
              </a:spcBef>
              <a:buFontTx/>
              <a:buNone/>
              <a:tabLst>
                <a:tab pos="2420938" algn="l"/>
              </a:tabLst>
            </a:pPr>
            <a:r>
              <a:rPr lang="hu-HU" altLang="hu-HU" sz="2800" dirty="0"/>
              <a:t>Az adatbázisok lekérdezésekor legtöbb esetben egyszerre több táblából kérünk adatot. Ezt többtáblás lekérdezésnek vagy összekapcsolásnak (</a:t>
            </a:r>
            <a:r>
              <a:rPr lang="hu-HU" altLang="hu-HU" sz="2800" dirty="0" err="1"/>
              <a:t>join</a:t>
            </a:r>
            <a:r>
              <a:rPr lang="hu-HU" altLang="hu-HU" sz="2800" dirty="0"/>
              <a:t>) hívjuk. Három típusa létezik a kapcsolatban résztvevő </a:t>
            </a:r>
            <a:r>
              <a:rPr lang="hu-HU" altLang="hu-HU" sz="2800" dirty="0" err="1"/>
              <a:t>egyedek</a:t>
            </a:r>
            <a:r>
              <a:rPr lang="hu-HU" altLang="hu-HU" sz="2800" dirty="0"/>
              <a:t> száma szerint</a:t>
            </a:r>
          </a:p>
        </p:txBody>
      </p:sp>
    </p:spTree>
    <p:extLst>
      <p:ext uri="{BB962C8B-B14F-4D97-AF65-F5344CB8AC3E}">
        <p14:creationId xmlns:p14="http://schemas.microsoft.com/office/powerpoint/2010/main" val="4152465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76E55-7267-F10E-865A-419B71077847}"/>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D53399A4-79DD-1B8D-3988-5728037156DA}"/>
              </a:ext>
            </a:extLst>
          </p:cNvPr>
          <p:cNvSpPr txBox="1">
            <a:spLocks/>
          </p:cNvSpPr>
          <p:nvPr/>
        </p:nvSpPr>
        <p:spPr>
          <a:xfrm>
            <a:off x="588963" y="0"/>
            <a:ext cx="11231562"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1 : 1 összekapcsolás</a:t>
            </a:r>
          </a:p>
        </p:txBody>
      </p:sp>
      <p:sp>
        <p:nvSpPr>
          <p:cNvPr id="22" name="Téglalap 21">
            <a:extLst>
              <a:ext uri="{FF2B5EF4-FFF2-40B4-BE49-F238E27FC236}">
                <a16:creationId xmlns:a16="http://schemas.microsoft.com/office/drawing/2014/main" id="{117701A4-D09B-8643-89E0-583926516DE5}"/>
              </a:ext>
            </a:extLst>
          </p:cNvPr>
          <p:cNvSpPr>
            <a:spLocks noChangeArrowheads="1"/>
          </p:cNvSpPr>
          <p:nvPr/>
        </p:nvSpPr>
        <p:spPr bwMode="auto">
          <a:xfrm>
            <a:off x="564776" y="1557338"/>
            <a:ext cx="11062447" cy="1384995"/>
          </a:xfrm>
          <a:prstGeom prst="rect">
            <a:avLst/>
          </a:prstGeom>
          <a:noFill/>
          <a:ln w="9525">
            <a:noFill/>
            <a:miter lim="800000"/>
            <a:headEnd/>
            <a:tailEnd/>
          </a:ln>
        </p:spPr>
        <p:txBody>
          <a:bodyPr wrap="square">
            <a:spAutoFit/>
          </a:bodyPr>
          <a:lstStyle/>
          <a:p>
            <a:pPr algn="just" defTabSz="1209675">
              <a:spcBef>
                <a:spcPct val="0"/>
              </a:spcBef>
              <a:buFontTx/>
              <a:buNone/>
              <a:tabLst>
                <a:tab pos="2420938" algn="l"/>
              </a:tabLst>
            </a:pPr>
            <a:r>
              <a:rPr lang="hu-HU" altLang="hu-HU" sz="2800" dirty="0"/>
              <a:t>Ha a gyermektábla legfeljebb egy rekordja kapcsolódik a szülőtábla egy rekordjához. Ritkán fordul elő, hiszen ebben az esetben nehezen indokolható, hogy miért tároljuk az adatokat külön táblában.</a:t>
            </a:r>
          </a:p>
        </p:txBody>
      </p:sp>
      <p:pic>
        <p:nvPicPr>
          <p:cNvPr id="3" name="Kép 2">
            <a:extLst>
              <a:ext uri="{FF2B5EF4-FFF2-40B4-BE49-F238E27FC236}">
                <a16:creationId xmlns:a16="http://schemas.microsoft.com/office/drawing/2014/main" id="{61490A3A-69A2-6873-31A3-914F27A40E39}"/>
              </a:ext>
            </a:extLst>
          </p:cNvPr>
          <p:cNvPicPr>
            <a:picLocks noChangeAspect="1"/>
          </p:cNvPicPr>
          <p:nvPr/>
        </p:nvPicPr>
        <p:blipFill>
          <a:blip r:embed="rId2"/>
          <a:stretch>
            <a:fillRect/>
          </a:stretch>
        </p:blipFill>
        <p:spPr>
          <a:xfrm>
            <a:off x="3512674" y="3539053"/>
            <a:ext cx="5166652" cy="2626078"/>
          </a:xfrm>
          <a:prstGeom prst="rect">
            <a:avLst/>
          </a:prstGeom>
        </p:spPr>
      </p:pic>
    </p:spTree>
    <p:extLst>
      <p:ext uri="{BB962C8B-B14F-4D97-AF65-F5344CB8AC3E}">
        <p14:creationId xmlns:p14="http://schemas.microsoft.com/office/powerpoint/2010/main" val="23227196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35D1B-5FC5-1E81-057E-EAFE7267472B}"/>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E657986B-6586-904D-4474-A2EA913D14A3}"/>
              </a:ext>
            </a:extLst>
          </p:cNvPr>
          <p:cNvSpPr txBox="1">
            <a:spLocks/>
          </p:cNvSpPr>
          <p:nvPr/>
        </p:nvSpPr>
        <p:spPr>
          <a:xfrm>
            <a:off x="588963" y="0"/>
            <a:ext cx="11231562"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1 : n összekapcsolás</a:t>
            </a:r>
          </a:p>
        </p:txBody>
      </p:sp>
      <p:sp>
        <p:nvSpPr>
          <p:cNvPr id="22" name="Téglalap 21">
            <a:extLst>
              <a:ext uri="{FF2B5EF4-FFF2-40B4-BE49-F238E27FC236}">
                <a16:creationId xmlns:a16="http://schemas.microsoft.com/office/drawing/2014/main" id="{3340E677-AE03-FF5F-CB4E-A71667F1A908}"/>
              </a:ext>
            </a:extLst>
          </p:cNvPr>
          <p:cNvSpPr>
            <a:spLocks noChangeArrowheads="1"/>
          </p:cNvSpPr>
          <p:nvPr/>
        </p:nvSpPr>
        <p:spPr bwMode="auto">
          <a:xfrm>
            <a:off x="564776" y="1557338"/>
            <a:ext cx="11062447" cy="954107"/>
          </a:xfrm>
          <a:prstGeom prst="rect">
            <a:avLst/>
          </a:prstGeom>
          <a:noFill/>
          <a:ln w="9525">
            <a:noFill/>
            <a:miter lim="800000"/>
            <a:headEnd/>
            <a:tailEnd/>
          </a:ln>
        </p:spPr>
        <p:txBody>
          <a:bodyPr wrap="square">
            <a:spAutoFit/>
          </a:bodyPr>
          <a:lstStyle/>
          <a:p>
            <a:pPr algn="just" defTabSz="1209675">
              <a:spcBef>
                <a:spcPct val="0"/>
              </a:spcBef>
              <a:buFontTx/>
              <a:buNone/>
              <a:tabLst>
                <a:tab pos="2420938" algn="l"/>
              </a:tabLst>
            </a:pPr>
            <a:r>
              <a:rPr lang="hu-HU" altLang="hu-HU" sz="2800" dirty="0"/>
              <a:t>A gyermektáblából több rekord tartozik a szülőtábla egy rekordjához. Ez a leggyakrabban használt összekapcsolási mód.</a:t>
            </a:r>
          </a:p>
        </p:txBody>
      </p:sp>
      <p:pic>
        <p:nvPicPr>
          <p:cNvPr id="4" name="Kép 3">
            <a:extLst>
              <a:ext uri="{FF2B5EF4-FFF2-40B4-BE49-F238E27FC236}">
                <a16:creationId xmlns:a16="http://schemas.microsoft.com/office/drawing/2014/main" id="{B699B036-DDE2-7ABA-E324-32BBD3C6BBDD}"/>
              </a:ext>
            </a:extLst>
          </p:cNvPr>
          <p:cNvPicPr>
            <a:picLocks noChangeAspect="1"/>
          </p:cNvPicPr>
          <p:nvPr/>
        </p:nvPicPr>
        <p:blipFill>
          <a:blip r:embed="rId2"/>
          <a:stretch>
            <a:fillRect/>
          </a:stretch>
        </p:blipFill>
        <p:spPr>
          <a:xfrm>
            <a:off x="3439920" y="3238107"/>
            <a:ext cx="5312158" cy="2738488"/>
          </a:xfrm>
          <a:prstGeom prst="rect">
            <a:avLst/>
          </a:prstGeom>
        </p:spPr>
      </p:pic>
    </p:spTree>
    <p:extLst>
      <p:ext uri="{BB962C8B-B14F-4D97-AF65-F5344CB8AC3E}">
        <p14:creationId xmlns:p14="http://schemas.microsoft.com/office/powerpoint/2010/main" val="16987960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E536F-AC76-1FBB-AD93-692809CD3719}"/>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63D58654-B46E-E04B-03DE-DC8228CA70F9}"/>
              </a:ext>
            </a:extLst>
          </p:cNvPr>
          <p:cNvSpPr txBox="1">
            <a:spLocks/>
          </p:cNvSpPr>
          <p:nvPr/>
        </p:nvSpPr>
        <p:spPr>
          <a:xfrm>
            <a:off x="588963" y="0"/>
            <a:ext cx="11231562"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m : n összekapcsolás</a:t>
            </a:r>
          </a:p>
        </p:txBody>
      </p:sp>
      <p:sp>
        <p:nvSpPr>
          <p:cNvPr id="22" name="Téglalap 21">
            <a:extLst>
              <a:ext uri="{FF2B5EF4-FFF2-40B4-BE49-F238E27FC236}">
                <a16:creationId xmlns:a16="http://schemas.microsoft.com/office/drawing/2014/main" id="{75D998CC-5B63-D76F-7E6A-BD0027340934}"/>
              </a:ext>
            </a:extLst>
          </p:cNvPr>
          <p:cNvSpPr>
            <a:spLocks noChangeArrowheads="1"/>
          </p:cNvSpPr>
          <p:nvPr/>
        </p:nvSpPr>
        <p:spPr bwMode="auto">
          <a:xfrm>
            <a:off x="564776" y="1557338"/>
            <a:ext cx="11062447" cy="1384995"/>
          </a:xfrm>
          <a:prstGeom prst="rect">
            <a:avLst/>
          </a:prstGeom>
          <a:noFill/>
          <a:ln w="9525">
            <a:noFill/>
            <a:miter lim="800000"/>
            <a:headEnd/>
            <a:tailEnd/>
          </a:ln>
        </p:spPr>
        <p:txBody>
          <a:bodyPr wrap="square">
            <a:spAutoFit/>
          </a:bodyPr>
          <a:lstStyle/>
          <a:p>
            <a:pPr algn="just" defTabSz="1209675">
              <a:spcBef>
                <a:spcPct val="0"/>
              </a:spcBef>
              <a:buFontTx/>
              <a:buNone/>
              <a:tabLst>
                <a:tab pos="2420938" algn="l"/>
              </a:tabLst>
            </a:pPr>
            <a:r>
              <a:rPr lang="hu-HU" altLang="hu-HU" sz="2800" dirty="0"/>
              <a:t>A gyermektábla több rekordjához a szülőtábla több rekordja is tartozhat. Nem alapulhat a táblák elsődleges kulcsain. Szükség van hozzá egy kapcsolótáblára, ami 1 : n kapcsolatban áll mindkét táblával.</a:t>
            </a:r>
          </a:p>
        </p:txBody>
      </p:sp>
      <p:pic>
        <p:nvPicPr>
          <p:cNvPr id="3" name="Kép 2">
            <a:extLst>
              <a:ext uri="{FF2B5EF4-FFF2-40B4-BE49-F238E27FC236}">
                <a16:creationId xmlns:a16="http://schemas.microsoft.com/office/drawing/2014/main" id="{50C62253-80D3-B71B-FF2E-8B8B3688EA84}"/>
              </a:ext>
            </a:extLst>
          </p:cNvPr>
          <p:cNvPicPr>
            <a:picLocks noChangeAspect="1"/>
          </p:cNvPicPr>
          <p:nvPr/>
        </p:nvPicPr>
        <p:blipFill>
          <a:blip r:embed="rId2"/>
          <a:stretch>
            <a:fillRect/>
          </a:stretch>
        </p:blipFill>
        <p:spPr>
          <a:xfrm>
            <a:off x="3054284" y="3356671"/>
            <a:ext cx="6083430" cy="2914140"/>
          </a:xfrm>
          <a:prstGeom prst="rect">
            <a:avLst/>
          </a:prstGeom>
        </p:spPr>
      </p:pic>
    </p:spTree>
    <p:extLst>
      <p:ext uri="{BB962C8B-B14F-4D97-AF65-F5344CB8AC3E}">
        <p14:creationId xmlns:p14="http://schemas.microsoft.com/office/powerpoint/2010/main" val="16680284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033DD-7CD2-CF99-0292-72A28DF57C6A}"/>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07726792-D0E1-0E25-06B0-264EE1BB30D3}"/>
              </a:ext>
            </a:extLst>
          </p:cNvPr>
          <p:cNvSpPr txBox="1">
            <a:spLocks/>
          </p:cNvSpPr>
          <p:nvPr/>
        </p:nvSpPr>
        <p:spPr>
          <a:xfrm>
            <a:off x="588963" y="0"/>
            <a:ext cx="11231562"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Címnyilvántartások</a:t>
            </a:r>
          </a:p>
        </p:txBody>
      </p:sp>
      <p:sp>
        <p:nvSpPr>
          <p:cNvPr id="22" name="Text Box 5">
            <a:extLst>
              <a:ext uri="{FF2B5EF4-FFF2-40B4-BE49-F238E27FC236}">
                <a16:creationId xmlns:a16="http://schemas.microsoft.com/office/drawing/2014/main" id="{E83F276E-B66F-12EC-4EEA-F432AB32C3D0}"/>
              </a:ext>
            </a:extLst>
          </p:cNvPr>
          <p:cNvSpPr txBox="1">
            <a:spLocks noChangeArrowheads="1"/>
          </p:cNvSpPr>
          <p:nvPr/>
        </p:nvSpPr>
        <p:spPr bwMode="auto">
          <a:xfrm>
            <a:off x="609600" y="1676400"/>
            <a:ext cx="7795276" cy="461665"/>
          </a:xfrm>
          <a:prstGeom prst="rect">
            <a:avLst/>
          </a:prstGeom>
          <a:noFill/>
          <a:ln w="9525">
            <a:noFill/>
            <a:miter lim="800000"/>
            <a:headEnd/>
            <a:tailEnd/>
          </a:ln>
        </p:spPr>
        <p:txBody>
          <a:bodyPr wrap="none">
            <a:spAutoFit/>
          </a:bodyPr>
          <a:lstStyle/>
          <a:p>
            <a:pPr>
              <a:defRPr/>
            </a:pPr>
            <a:r>
              <a:rPr lang="hu-HU" sz="2400" dirty="0"/>
              <a:t>Kapcsolat a térkép és az alfanumerikus nyilvántartások között</a:t>
            </a:r>
          </a:p>
        </p:txBody>
      </p:sp>
      <p:sp>
        <p:nvSpPr>
          <p:cNvPr id="23" name="Text Box 6">
            <a:extLst>
              <a:ext uri="{FF2B5EF4-FFF2-40B4-BE49-F238E27FC236}">
                <a16:creationId xmlns:a16="http://schemas.microsoft.com/office/drawing/2014/main" id="{42762361-2942-5330-C23B-EDA92194C7FE}"/>
              </a:ext>
            </a:extLst>
          </p:cNvPr>
          <p:cNvSpPr txBox="1">
            <a:spLocks noChangeArrowheads="1"/>
          </p:cNvSpPr>
          <p:nvPr/>
        </p:nvSpPr>
        <p:spPr bwMode="auto">
          <a:xfrm>
            <a:off x="609600" y="2743200"/>
            <a:ext cx="2611292" cy="461665"/>
          </a:xfrm>
          <a:prstGeom prst="rect">
            <a:avLst/>
          </a:prstGeom>
          <a:noFill/>
          <a:ln w="9525">
            <a:noFill/>
            <a:miter lim="800000"/>
            <a:headEnd/>
            <a:tailEnd/>
          </a:ln>
        </p:spPr>
        <p:txBody>
          <a:bodyPr wrap="none">
            <a:spAutoFit/>
          </a:bodyPr>
          <a:lstStyle/>
          <a:p>
            <a:pPr>
              <a:buFontTx/>
              <a:buChar char="•"/>
              <a:defRPr/>
            </a:pPr>
            <a:r>
              <a:rPr lang="hu-HU" sz="2400" dirty="0"/>
              <a:t> Utcatengelyekkel</a:t>
            </a:r>
          </a:p>
        </p:txBody>
      </p:sp>
      <p:sp>
        <p:nvSpPr>
          <p:cNvPr id="24" name="Text Box 7">
            <a:extLst>
              <a:ext uri="{FF2B5EF4-FFF2-40B4-BE49-F238E27FC236}">
                <a16:creationId xmlns:a16="http://schemas.microsoft.com/office/drawing/2014/main" id="{E1F3ACF1-E371-8A91-CF4E-40CF8F41E138}"/>
              </a:ext>
            </a:extLst>
          </p:cNvPr>
          <p:cNvSpPr txBox="1">
            <a:spLocks noChangeArrowheads="1"/>
          </p:cNvSpPr>
          <p:nvPr/>
        </p:nvSpPr>
        <p:spPr bwMode="auto">
          <a:xfrm>
            <a:off x="609600" y="3733800"/>
            <a:ext cx="2176237" cy="461665"/>
          </a:xfrm>
          <a:prstGeom prst="rect">
            <a:avLst/>
          </a:prstGeom>
          <a:noFill/>
          <a:ln w="9525">
            <a:noFill/>
            <a:miter lim="800000"/>
            <a:headEnd/>
            <a:tailEnd/>
          </a:ln>
        </p:spPr>
        <p:txBody>
          <a:bodyPr wrap="none">
            <a:spAutoFit/>
          </a:bodyPr>
          <a:lstStyle/>
          <a:p>
            <a:pPr>
              <a:buFontTx/>
              <a:buChar char="•"/>
              <a:defRPr/>
            </a:pPr>
            <a:r>
              <a:rPr lang="hu-HU" sz="2400" dirty="0"/>
              <a:t> Címpontfelhő</a:t>
            </a:r>
          </a:p>
        </p:txBody>
      </p:sp>
      <p:sp>
        <p:nvSpPr>
          <p:cNvPr id="25" name="Text Box 8">
            <a:extLst>
              <a:ext uri="{FF2B5EF4-FFF2-40B4-BE49-F238E27FC236}">
                <a16:creationId xmlns:a16="http://schemas.microsoft.com/office/drawing/2014/main" id="{5E9FC169-F9E9-6C1D-981F-93C2FE2241C7}"/>
              </a:ext>
            </a:extLst>
          </p:cNvPr>
          <p:cNvSpPr txBox="1">
            <a:spLocks noChangeArrowheads="1"/>
          </p:cNvSpPr>
          <p:nvPr/>
        </p:nvSpPr>
        <p:spPr bwMode="auto">
          <a:xfrm>
            <a:off x="609600" y="4724400"/>
            <a:ext cx="2830262" cy="461665"/>
          </a:xfrm>
          <a:prstGeom prst="rect">
            <a:avLst/>
          </a:prstGeom>
          <a:noFill/>
          <a:ln w="9525">
            <a:noFill/>
            <a:miter lim="800000"/>
            <a:headEnd/>
            <a:tailEnd/>
          </a:ln>
        </p:spPr>
        <p:txBody>
          <a:bodyPr wrap="none">
            <a:spAutoFit/>
          </a:bodyPr>
          <a:lstStyle/>
          <a:p>
            <a:pPr>
              <a:buFontTx/>
              <a:buChar char="•"/>
              <a:defRPr/>
            </a:pPr>
            <a:r>
              <a:rPr lang="hu-HU" sz="2400" dirty="0"/>
              <a:t> </a:t>
            </a:r>
            <a:r>
              <a:rPr lang="hu-HU" sz="2400" dirty="0" err="1"/>
              <a:t>HRSZ-cím</a:t>
            </a:r>
            <a:r>
              <a:rPr lang="hu-HU" sz="2400" dirty="0"/>
              <a:t> kapcsolat</a:t>
            </a:r>
          </a:p>
        </p:txBody>
      </p:sp>
      <p:graphicFrame>
        <p:nvGraphicFramePr>
          <p:cNvPr id="26" name="Object 1024">
            <a:extLst>
              <a:ext uri="{FF2B5EF4-FFF2-40B4-BE49-F238E27FC236}">
                <a16:creationId xmlns:a16="http://schemas.microsoft.com/office/drawing/2014/main" id="{889228D2-747A-47A9-4A10-BAE5D8AC5E09}"/>
              </a:ext>
            </a:extLst>
          </p:cNvPr>
          <p:cNvGraphicFramePr>
            <a:graphicFrameLocks noChangeAspect="1"/>
          </p:cNvGraphicFramePr>
          <p:nvPr/>
        </p:nvGraphicFramePr>
        <p:xfrm>
          <a:off x="3505200" y="2286000"/>
          <a:ext cx="4375150" cy="3406775"/>
        </p:xfrm>
        <a:graphic>
          <a:graphicData uri="http://schemas.openxmlformats.org/presentationml/2006/ole">
            <mc:AlternateContent xmlns:mc="http://schemas.openxmlformats.org/markup-compatibility/2006">
              <mc:Choice xmlns:v="urn:schemas-microsoft-com:vml" Requires="v">
                <p:oleObj spid="_x0000_s5122" name="Bitmap Image" r:id="rId3" imgW="4374259" imgH="3406435" progId="Paint.Picture">
                  <p:embed/>
                </p:oleObj>
              </mc:Choice>
              <mc:Fallback>
                <p:oleObj name="Bitmap Image" r:id="rId3" imgW="4374259" imgH="3406435" progId="Paint.Picture">
                  <p:embed/>
                  <p:pic>
                    <p:nvPicPr>
                      <p:cNvPr id="89088" name="Object 1024">
                        <a:extLst>
                          <a:ext uri="{FF2B5EF4-FFF2-40B4-BE49-F238E27FC236}">
                            <a16:creationId xmlns:a16="http://schemas.microsoft.com/office/drawing/2014/main" id="{E8D730F9-3189-D91C-3D63-71A7A6B33E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2286000"/>
                        <a:ext cx="4375150" cy="340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7" name="Object 1025">
            <a:extLst>
              <a:ext uri="{FF2B5EF4-FFF2-40B4-BE49-F238E27FC236}">
                <a16:creationId xmlns:a16="http://schemas.microsoft.com/office/drawing/2014/main" id="{5A536446-DCAD-EA6E-5526-3CE7C2380835}"/>
              </a:ext>
            </a:extLst>
          </p:cNvPr>
          <p:cNvGraphicFramePr>
            <a:graphicFrameLocks noChangeAspect="1"/>
          </p:cNvGraphicFramePr>
          <p:nvPr>
            <p:extLst>
              <p:ext uri="{D42A27DB-BD31-4B8C-83A1-F6EECF244321}">
                <p14:modId xmlns:p14="http://schemas.microsoft.com/office/powerpoint/2010/main" val="1915442423"/>
              </p:ext>
            </p:extLst>
          </p:nvPr>
        </p:nvGraphicFramePr>
        <p:xfrm>
          <a:off x="5347447" y="2700591"/>
          <a:ext cx="4481513" cy="3300413"/>
        </p:xfrm>
        <a:graphic>
          <a:graphicData uri="http://schemas.openxmlformats.org/presentationml/2006/ole">
            <mc:AlternateContent xmlns:mc="http://schemas.openxmlformats.org/markup-compatibility/2006">
              <mc:Choice xmlns:v="urn:schemas-microsoft-com:vml" Requires="v">
                <p:oleObj spid="_x0000_s5123" name="Bitmap Image" r:id="rId5" imgW="4480948" imgH="3299746" progId="Paint.Picture">
                  <p:embed/>
                </p:oleObj>
              </mc:Choice>
              <mc:Fallback>
                <p:oleObj name="Bitmap Image" r:id="rId5" imgW="4480948" imgH="3299746" progId="Paint.Picture">
                  <p:embed/>
                  <p:pic>
                    <p:nvPicPr>
                      <p:cNvPr id="89089" name="Object 1025">
                        <a:extLst>
                          <a:ext uri="{FF2B5EF4-FFF2-40B4-BE49-F238E27FC236}">
                            <a16:creationId xmlns:a16="http://schemas.microsoft.com/office/drawing/2014/main" id="{89F3624E-DA20-535E-D0AA-A367F1554B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7447" y="2700591"/>
                        <a:ext cx="4481513" cy="330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8" name="Object 1026">
            <a:extLst>
              <a:ext uri="{FF2B5EF4-FFF2-40B4-BE49-F238E27FC236}">
                <a16:creationId xmlns:a16="http://schemas.microsoft.com/office/drawing/2014/main" id="{F8DEC8F2-BC60-B6FA-2A18-45C317BB5B9D}"/>
              </a:ext>
            </a:extLst>
          </p:cNvPr>
          <p:cNvGraphicFramePr>
            <a:graphicFrameLocks noChangeAspect="1"/>
          </p:cNvGraphicFramePr>
          <p:nvPr>
            <p:extLst>
              <p:ext uri="{D42A27DB-BD31-4B8C-83A1-F6EECF244321}">
                <p14:modId xmlns:p14="http://schemas.microsoft.com/office/powerpoint/2010/main" val="269652727"/>
              </p:ext>
            </p:extLst>
          </p:nvPr>
        </p:nvGraphicFramePr>
        <p:xfrm>
          <a:off x="8404876" y="3048000"/>
          <a:ext cx="3360738" cy="3559175"/>
        </p:xfrm>
        <a:graphic>
          <a:graphicData uri="http://schemas.openxmlformats.org/presentationml/2006/ole">
            <mc:AlternateContent xmlns:mc="http://schemas.openxmlformats.org/markup-compatibility/2006">
              <mc:Choice xmlns:v="urn:schemas-microsoft-com:vml" Requires="v">
                <p:oleObj spid="_x0000_s5124" name="Bitmap Image" r:id="rId7" imgW="3360711" imgH="3558848" progId="Paint.Picture">
                  <p:embed/>
                </p:oleObj>
              </mc:Choice>
              <mc:Fallback>
                <p:oleObj name="Bitmap Image" r:id="rId7" imgW="3360711" imgH="3558848" progId="Paint.Picture">
                  <p:embed/>
                  <p:pic>
                    <p:nvPicPr>
                      <p:cNvPr id="89090" name="Object 1026">
                        <a:extLst>
                          <a:ext uri="{FF2B5EF4-FFF2-40B4-BE49-F238E27FC236}">
                            <a16:creationId xmlns:a16="http://schemas.microsoft.com/office/drawing/2014/main" id="{ACD16960-F3C4-E940-7EC6-75ADF7A352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04876" y="3048000"/>
                        <a:ext cx="3360738" cy="355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7112211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F32B7-C708-BF18-3F11-6A9C9FE81BA7}"/>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A448E018-F3CD-8536-CD89-9922A70F3E10}"/>
              </a:ext>
            </a:extLst>
          </p:cNvPr>
          <p:cNvSpPr txBox="1">
            <a:spLocks/>
          </p:cNvSpPr>
          <p:nvPr/>
        </p:nvSpPr>
        <p:spPr>
          <a:xfrm>
            <a:off x="588963" y="0"/>
            <a:ext cx="11231562"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Az adatok osztályozása</a:t>
            </a:r>
          </a:p>
        </p:txBody>
      </p:sp>
      <p:sp>
        <p:nvSpPr>
          <p:cNvPr id="2" name="Rectangle 3">
            <a:extLst>
              <a:ext uri="{FF2B5EF4-FFF2-40B4-BE49-F238E27FC236}">
                <a16:creationId xmlns:a16="http://schemas.microsoft.com/office/drawing/2014/main" id="{9EE750C1-88D5-D67F-6A14-144C2386F413}"/>
              </a:ext>
            </a:extLst>
          </p:cNvPr>
          <p:cNvSpPr txBox="1">
            <a:spLocks noChangeArrowheads="1"/>
          </p:cNvSpPr>
          <p:nvPr/>
        </p:nvSpPr>
        <p:spPr>
          <a:xfrm>
            <a:off x="2360613" y="2257332"/>
            <a:ext cx="4176712" cy="352742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u-HU" altLang="hu-HU"/>
              <a:t>Szűrhetőség</a:t>
            </a:r>
          </a:p>
          <a:p>
            <a:endParaRPr lang="hu-HU" altLang="hu-HU" b="1"/>
          </a:p>
          <a:p>
            <a:r>
              <a:rPr lang="hu-HU" altLang="hu-HU"/>
              <a:t>Összehasonlíthatóság</a:t>
            </a:r>
          </a:p>
          <a:p>
            <a:endParaRPr lang="hu-HU" altLang="hu-HU"/>
          </a:p>
          <a:p>
            <a:r>
              <a:rPr lang="hu-HU" altLang="hu-HU"/>
              <a:t>Közösrész-képzés</a:t>
            </a:r>
          </a:p>
          <a:p>
            <a:pPr>
              <a:buFont typeface="Arial" panose="020B0604020202020204" pitchFamily="34" charset="0"/>
              <a:buNone/>
            </a:pPr>
            <a:endParaRPr lang="hu-HU" altLang="hu-HU"/>
          </a:p>
          <a:p>
            <a:r>
              <a:rPr lang="hu-HU" altLang="hu-HU"/>
              <a:t>Összeadhatóság</a:t>
            </a:r>
          </a:p>
        </p:txBody>
      </p:sp>
      <p:sp>
        <p:nvSpPr>
          <p:cNvPr id="3" name="Oval 4">
            <a:extLst>
              <a:ext uri="{FF2B5EF4-FFF2-40B4-BE49-F238E27FC236}">
                <a16:creationId xmlns:a16="http://schemas.microsoft.com/office/drawing/2014/main" id="{2ADE122A-4A9A-2662-10E3-BE455026B0B6}"/>
              </a:ext>
            </a:extLst>
          </p:cNvPr>
          <p:cNvSpPr>
            <a:spLocks noChangeArrowheads="1"/>
          </p:cNvSpPr>
          <p:nvPr/>
        </p:nvSpPr>
        <p:spPr bwMode="auto">
          <a:xfrm>
            <a:off x="7543800" y="4417919"/>
            <a:ext cx="1008063" cy="504825"/>
          </a:xfrm>
          <a:prstGeom prst="ellipse">
            <a:avLst/>
          </a:prstGeom>
          <a:solidFill>
            <a:srgbClr val="FFFF00"/>
          </a:solidFill>
          <a:ln w="9525">
            <a:solidFill>
              <a:schemeClr val="bg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hu-HU" altLang="hu-HU" sz="2400" i="1">
              <a:latin typeface="Times New Roman" panose="02020603050405020304" pitchFamily="18" charset="0"/>
            </a:endParaRPr>
          </a:p>
        </p:txBody>
      </p:sp>
      <p:sp>
        <p:nvSpPr>
          <p:cNvPr id="4" name="Oval 5">
            <a:extLst>
              <a:ext uri="{FF2B5EF4-FFF2-40B4-BE49-F238E27FC236}">
                <a16:creationId xmlns:a16="http://schemas.microsoft.com/office/drawing/2014/main" id="{EE5F466F-5E12-B330-0114-75F36013497E}"/>
              </a:ext>
            </a:extLst>
          </p:cNvPr>
          <p:cNvSpPr>
            <a:spLocks noChangeArrowheads="1"/>
          </p:cNvSpPr>
          <p:nvPr/>
        </p:nvSpPr>
        <p:spPr bwMode="auto">
          <a:xfrm>
            <a:off x="8264525" y="4344894"/>
            <a:ext cx="1225550" cy="576263"/>
          </a:xfrm>
          <a:prstGeom prst="ellipse">
            <a:avLst/>
          </a:prstGeom>
          <a:solidFill>
            <a:schemeClr val="hlink"/>
          </a:solidFill>
          <a:ln w="9525">
            <a:solidFill>
              <a:schemeClr val="bg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hu-HU" altLang="hu-HU" sz="2400" i="1">
              <a:latin typeface="Times New Roman" panose="02020603050405020304" pitchFamily="18" charset="0"/>
            </a:endParaRPr>
          </a:p>
        </p:txBody>
      </p:sp>
      <p:sp>
        <p:nvSpPr>
          <p:cNvPr id="5" name="Oval 6">
            <a:extLst>
              <a:ext uri="{FF2B5EF4-FFF2-40B4-BE49-F238E27FC236}">
                <a16:creationId xmlns:a16="http://schemas.microsoft.com/office/drawing/2014/main" id="{5F959630-AC3F-DB1A-6B5D-788BE6F394C1}"/>
              </a:ext>
            </a:extLst>
          </p:cNvPr>
          <p:cNvSpPr>
            <a:spLocks noChangeArrowheads="1"/>
          </p:cNvSpPr>
          <p:nvPr/>
        </p:nvSpPr>
        <p:spPr bwMode="auto">
          <a:xfrm>
            <a:off x="8264525" y="4489357"/>
            <a:ext cx="217488" cy="358775"/>
          </a:xfrm>
          <a:prstGeom prst="ellipse">
            <a:avLst/>
          </a:prstGeom>
          <a:solidFill>
            <a:srgbClr val="FF9900"/>
          </a:solidFill>
          <a:ln w="9525">
            <a:solidFill>
              <a:schemeClr val="bg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hu-HU" altLang="hu-HU" sz="2400" i="1">
              <a:latin typeface="Times New Roman" panose="02020603050405020304" pitchFamily="18" charset="0"/>
            </a:endParaRPr>
          </a:p>
        </p:txBody>
      </p:sp>
      <p:sp>
        <p:nvSpPr>
          <p:cNvPr id="6" name="Oval 7">
            <a:extLst>
              <a:ext uri="{FF2B5EF4-FFF2-40B4-BE49-F238E27FC236}">
                <a16:creationId xmlns:a16="http://schemas.microsoft.com/office/drawing/2014/main" id="{9A3832C0-6BCF-85B5-E5A1-745E03B92752}"/>
              </a:ext>
            </a:extLst>
          </p:cNvPr>
          <p:cNvSpPr>
            <a:spLocks noChangeArrowheads="1"/>
          </p:cNvSpPr>
          <p:nvPr/>
        </p:nvSpPr>
        <p:spPr bwMode="auto">
          <a:xfrm>
            <a:off x="6680200" y="5497419"/>
            <a:ext cx="792163" cy="504825"/>
          </a:xfrm>
          <a:prstGeom prst="ellipse">
            <a:avLst/>
          </a:prstGeom>
          <a:solidFill>
            <a:srgbClr val="FFFF00"/>
          </a:solidFill>
          <a:ln w="9525">
            <a:solidFill>
              <a:schemeClr val="bg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hu-HU" altLang="hu-HU" sz="2400" i="1">
              <a:latin typeface="Times New Roman" panose="02020603050405020304" pitchFamily="18" charset="0"/>
            </a:endParaRPr>
          </a:p>
        </p:txBody>
      </p:sp>
      <p:sp>
        <p:nvSpPr>
          <p:cNvPr id="7" name="Oval 8">
            <a:extLst>
              <a:ext uri="{FF2B5EF4-FFF2-40B4-BE49-F238E27FC236}">
                <a16:creationId xmlns:a16="http://schemas.microsoft.com/office/drawing/2014/main" id="{A251D1C3-8C69-311B-948F-DE677B6A63DE}"/>
              </a:ext>
            </a:extLst>
          </p:cNvPr>
          <p:cNvSpPr>
            <a:spLocks noChangeArrowheads="1"/>
          </p:cNvSpPr>
          <p:nvPr/>
        </p:nvSpPr>
        <p:spPr bwMode="auto">
          <a:xfrm>
            <a:off x="7904163" y="5425982"/>
            <a:ext cx="935037" cy="577850"/>
          </a:xfrm>
          <a:prstGeom prst="ellipse">
            <a:avLst/>
          </a:prstGeom>
          <a:solidFill>
            <a:schemeClr val="hlink"/>
          </a:solidFill>
          <a:ln w="9525">
            <a:solidFill>
              <a:schemeClr val="bg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hu-HU" altLang="hu-HU" sz="2400" i="1">
              <a:latin typeface="Times New Roman" panose="02020603050405020304" pitchFamily="18" charset="0"/>
            </a:endParaRPr>
          </a:p>
        </p:txBody>
      </p:sp>
      <p:sp>
        <p:nvSpPr>
          <p:cNvPr id="9" name="Oval 9">
            <a:extLst>
              <a:ext uri="{FF2B5EF4-FFF2-40B4-BE49-F238E27FC236}">
                <a16:creationId xmlns:a16="http://schemas.microsoft.com/office/drawing/2014/main" id="{C655E23B-21C7-81AB-8700-BCD9D8703F1B}"/>
              </a:ext>
            </a:extLst>
          </p:cNvPr>
          <p:cNvSpPr>
            <a:spLocks noChangeArrowheads="1"/>
          </p:cNvSpPr>
          <p:nvPr/>
        </p:nvSpPr>
        <p:spPr bwMode="auto">
          <a:xfrm>
            <a:off x="9417050" y="5352957"/>
            <a:ext cx="1008063" cy="720725"/>
          </a:xfrm>
          <a:prstGeom prst="ellipse">
            <a:avLst/>
          </a:prstGeom>
          <a:solidFill>
            <a:srgbClr val="FF9900"/>
          </a:solidFill>
          <a:ln w="9525">
            <a:solidFill>
              <a:schemeClr val="bg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hu-HU" altLang="hu-HU" sz="2400" i="1">
              <a:latin typeface="Times New Roman" panose="02020603050405020304" pitchFamily="18" charset="0"/>
            </a:endParaRPr>
          </a:p>
        </p:txBody>
      </p:sp>
      <p:sp>
        <p:nvSpPr>
          <p:cNvPr id="10" name="Text Box 10">
            <a:extLst>
              <a:ext uri="{FF2B5EF4-FFF2-40B4-BE49-F238E27FC236}">
                <a16:creationId xmlns:a16="http://schemas.microsoft.com/office/drawing/2014/main" id="{5B64C446-1192-1998-3AA2-23B69903A8FA}"/>
              </a:ext>
            </a:extLst>
          </p:cNvPr>
          <p:cNvSpPr txBox="1">
            <a:spLocks noChangeArrowheads="1"/>
          </p:cNvSpPr>
          <p:nvPr/>
        </p:nvSpPr>
        <p:spPr bwMode="auto">
          <a:xfrm>
            <a:off x="7472363" y="5425982"/>
            <a:ext cx="4222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hu-HU" altLang="hu-HU" b="1">
                <a:latin typeface="Arial" panose="020B0604020202020204" pitchFamily="34" charset="0"/>
              </a:rPr>
              <a:t>+</a:t>
            </a:r>
          </a:p>
        </p:txBody>
      </p:sp>
      <p:sp>
        <p:nvSpPr>
          <p:cNvPr id="11" name="Text Box 11">
            <a:extLst>
              <a:ext uri="{FF2B5EF4-FFF2-40B4-BE49-F238E27FC236}">
                <a16:creationId xmlns:a16="http://schemas.microsoft.com/office/drawing/2014/main" id="{C5009808-E381-31F4-870F-22D16CD60F2B}"/>
              </a:ext>
            </a:extLst>
          </p:cNvPr>
          <p:cNvSpPr txBox="1">
            <a:spLocks noChangeArrowheads="1"/>
          </p:cNvSpPr>
          <p:nvPr/>
        </p:nvSpPr>
        <p:spPr bwMode="auto">
          <a:xfrm>
            <a:off x="8912225" y="5425982"/>
            <a:ext cx="4222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hu-HU" altLang="hu-HU" b="1">
                <a:latin typeface="Arial" panose="020B0604020202020204" pitchFamily="34" charset="0"/>
              </a:rPr>
              <a:t>=</a:t>
            </a:r>
          </a:p>
        </p:txBody>
      </p:sp>
      <p:sp>
        <p:nvSpPr>
          <p:cNvPr id="12" name="Rectangle 13">
            <a:extLst>
              <a:ext uri="{FF2B5EF4-FFF2-40B4-BE49-F238E27FC236}">
                <a16:creationId xmlns:a16="http://schemas.microsoft.com/office/drawing/2014/main" id="{46D32D5E-A356-5E33-2162-4DDFE89BBFAC}"/>
              </a:ext>
            </a:extLst>
          </p:cNvPr>
          <p:cNvSpPr>
            <a:spLocks noChangeArrowheads="1"/>
          </p:cNvSpPr>
          <p:nvPr/>
        </p:nvSpPr>
        <p:spPr bwMode="auto">
          <a:xfrm>
            <a:off x="7472363" y="3273332"/>
            <a:ext cx="504825" cy="576262"/>
          </a:xfrm>
          <a:prstGeom prst="rect">
            <a:avLst/>
          </a:prstGeom>
          <a:solidFill>
            <a:srgbClr val="006600"/>
          </a:solidFill>
          <a:ln w="9525">
            <a:solidFill>
              <a:schemeClr val="bg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hu-HU" altLang="hu-HU" sz="2400" i="1">
              <a:latin typeface="Times New Roman" panose="02020603050405020304" pitchFamily="18" charset="0"/>
            </a:endParaRPr>
          </a:p>
        </p:txBody>
      </p:sp>
      <p:sp>
        <p:nvSpPr>
          <p:cNvPr id="13" name="Rectangle 14">
            <a:extLst>
              <a:ext uri="{FF2B5EF4-FFF2-40B4-BE49-F238E27FC236}">
                <a16:creationId xmlns:a16="http://schemas.microsoft.com/office/drawing/2014/main" id="{C8990D35-1252-A110-CEC7-FDD5A596A450}"/>
              </a:ext>
            </a:extLst>
          </p:cNvPr>
          <p:cNvSpPr>
            <a:spLocks noChangeArrowheads="1"/>
          </p:cNvSpPr>
          <p:nvPr/>
        </p:nvSpPr>
        <p:spPr bwMode="auto">
          <a:xfrm>
            <a:off x="8707438" y="3273332"/>
            <a:ext cx="636587" cy="576262"/>
          </a:xfrm>
          <a:prstGeom prst="rect">
            <a:avLst/>
          </a:prstGeom>
          <a:solidFill>
            <a:srgbClr val="FFFF00"/>
          </a:solidFill>
          <a:ln w="9525">
            <a:solidFill>
              <a:schemeClr val="bg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hu-HU" altLang="hu-HU" sz="2400" i="1">
              <a:latin typeface="Times New Roman" panose="02020603050405020304" pitchFamily="18" charset="0"/>
            </a:endParaRPr>
          </a:p>
        </p:txBody>
      </p:sp>
      <p:sp>
        <p:nvSpPr>
          <p:cNvPr id="14" name="Text Box 15">
            <a:extLst>
              <a:ext uri="{FF2B5EF4-FFF2-40B4-BE49-F238E27FC236}">
                <a16:creationId xmlns:a16="http://schemas.microsoft.com/office/drawing/2014/main" id="{DD0C713D-40AF-71C7-4B54-FA2C379CDA8D}"/>
              </a:ext>
            </a:extLst>
          </p:cNvPr>
          <p:cNvSpPr txBox="1">
            <a:spLocks noChangeArrowheads="1"/>
          </p:cNvSpPr>
          <p:nvPr/>
        </p:nvSpPr>
        <p:spPr bwMode="auto">
          <a:xfrm>
            <a:off x="8158163" y="3273332"/>
            <a:ext cx="4222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hu-HU" altLang="hu-HU">
                <a:latin typeface="Arial" panose="020B0604020202020204" pitchFamily="34" charset="0"/>
              </a:rPr>
              <a:t>=</a:t>
            </a:r>
          </a:p>
        </p:txBody>
      </p:sp>
      <p:sp>
        <p:nvSpPr>
          <p:cNvPr id="15" name="Rectangle 16">
            <a:extLst>
              <a:ext uri="{FF2B5EF4-FFF2-40B4-BE49-F238E27FC236}">
                <a16:creationId xmlns:a16="http://schemas.microsoft.com/office/drawing/2014/main" id="{7FE837A9-593E-5B87-63BF-0F2C9098CE2D}"/>
              </a:ext>
            </a:extLst>
          </p:cNvPr>
          <p:cNvSpPr>
            <a:spLocks noChangeArrowheads="1"/>
          </p:cNvSpPr>
          <p:nvPr/>
        </p:nvSpPr>
        <p:spPr bwMode="auto">
          <a:xfrm>
            <a:off x="7391400" y="2220819"/>
            <a:ext cx="647700" cy="647700"/>
          </a:xfrm>
          <a:prstGeom prst="rect">
            <a:avLst/>
          </a:prstGeom>
          <a:solidFill>
            <a:srgbClr val="660033"/>
          </a:solidFill>
          <a:ln w="9525">
            <a:solidFill>
              <a:schemeClr val="bg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hu-HU" altLang="hu-HU" sz="2400" i="1">
              <a:latin typeface="Times New Roman" panose="02020603050405020304" pitchFamily="18" charset="0"/>
            </a:endParaRPr>
          </a:p>
        </p:txBody>
      </p:sp>
      <p:sp>
        <p:nvSpPr>
          <p:cNvPr id="16" name="Oval 17">
            <a:extLst>
              <a:ext uri="{FF2B5EF4-FFF2-40B4-BE49-F238E27FC236}">
                <a16:creationId xmlns:a16="http://schemas.microsoft.com/office/drawing/2014/main" id="{7DB021B8-3BBA-BA4A-7714-1B1915B1A7A6}"/>
              </a:ext>
            </a:extLst>
          </p:cNvPr>
          <p:cNvSpPr>
            <a:spLocks noChangeArrowheads="1"/>
          </p:cNvSpPr>
          <p:nvPr/>
        </p:nvSpPr>
        <p:spPr bwMode="auto">
          <a:xfrm>
            <a:off x="8624888" y="2404969"/>
            <a:ext cx="647700" cy="360363"/>
          </a:xfrm>
          <a:prstGeom prst="ellipse">
            <a:avLst/>
          </a:prstGeom>
          <a:solidFill>
            <a:srgbClr val="FF9900"/>
          </a:solidFill>
          <a:ln w="9525">
            <a:solidFill>
              <a:schemeClr val="bg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hu-HU" altLang="hu-HU" sz="2400" i="1">
              <a:latin typeface="Times New Roman" panose="02020603050405020304" pitchFamily="18" charset="0"/>
            </a:endParaRPr>
          </a:p>
        </p:txBody>
      </p:sp>
      <p:sp>
        <p:nvSpPr>
          <p:cNvPr id="17" name="AutoShape 18">
            <a:extLst>
              <a:ext uri="{FF2B5EF4-FFF2-40B4-BE49-F238E27FC236}">
                <a16:creationId xmlns:a16="http://schemas.microsoft.com/office/drawing/2014/main" id="{75B8A326-55E2-BEAC-0007-D483DC0AD405}"/>
              </a:ext>
            </a:extLst>
          </p:cNvPr>
          <p:cNvSpPr>
            <a:spLocks noChangeArrowheads="1"/>
          </p:cNvSpPr>
          <p:nvPr/>
        </p:nvSpPr>
        <p:spPr bwMode="auto">
          <a:xfrm>
            <a:off x="8124825" y="2544669"/>
            <a:ext cx="431800" cy="196850"/>
          </a:xfrm>
          <a:prstGeom prst="rightArrow">
            <a:avLst>
              <a:gd name="adj1" fmla="val 50000"/>
              <a:gd name="adj2" fmla="val 54839"/>
            </a:avLst>
          </a:prstGeom>
          <a:solidFill>
            <a:srgbClr val="FFFFFF"/>
          </a:solidFill>
          <a:ln w="9525">
            <a:solidFill>
              <a:schemeClr val="bg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hu-HU" altLang="hu-HU" sz="2400" i="1">
              <a:latin typeface="Times New Roman" panose="02020603050405020304" pitchFamily="18" charset="0"/>
            </a:endParaRPr>
          </a:p>
        </p:txBody>
      </p:sp>
    </p:spTree>
    <p:extLst>
      <p:ext uri="{BB962C8B-B14F-4D97-AF65-F5344CB8AC3E}">
        <p14:creationId xmlns:p14="http://schemas.microsoft.com/office/powerpoint/2010/main" val="41592525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BA93C-9249-813D-3443-6FCBAD4443BC}"/>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99435308-1C73-C253-0CA8-369493FB8B5A}"/>
              </a:ext>
            </a:extLst>
          </p:cNvPr>
          <p:cNvSpPr txBox="1">
            <a:spLocks/>
          </p:cNvSpPr>
          <p:nvPr/>
        </p:nvSpPr>
        <p:spPr>
          <a:xfrm>
            <a:off x="588963" y="0"/>
            <a:ext cx="11231562"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Térbeli reláció</a:t>
            </a:r>
          </a:p>
        </p:txBody>
      </p:sp>
      <p:pic>
        <p:nvPicPr>
          <p:cNvPr id="18" name="Picture 4" descr="Data%20Themes%20as%20Layers">
            <a:extLst>
              <a:ext uri="{FF2B5EF4-FFF2-40B4-BE49-F238E27FC236}">
                <a16:creationId xmlns:a16="http://schemas.microsoft.com/office/drawing/2014/main" id="{25CB6E3B-FF43-B91C-D6BB-59547CE2A3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3616"/>
          <a:stretch>
            <a:fillRect/>
          </a:stretch>
        </p:blipFill>
        <p:spPr bwMode="auto">
          <a:xfrm>
            <a:off x="2587821" y="1143000"/>
            <a:ext cx="2376488" cy="544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descr="abra7">
            <a:extLst>
              <a:ext uri="{FF2B5EF4-FFF2-40B4-BE49-F238E27FC236}">
                <a16:creationId xmlns:a16="http://schemas.microsoft.com/office/drawing/2014/main" id="{D8A9B582-88D7-673F-12D4-362B5B45E9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7739"/>
          <a:stretch>
            <a:fillRect/>
          </a:stretch>
        </p:blipFill>
        <p:spPr bwMode="auto">
          <a:xfrm>
            <a:off x="5734737" y="1143000"/>
            <a:ext cx="4646613"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19575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7F50B-2584-B079-1198-40EF46AD75E8}"/>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B536EB04-1963-A341-CC35-190A7AAC2908}"/>
              </a:ext>
            </a:extLst>
          </p:cNvPr>
          <p:cNvSpPr txBox="1">
            <a:spLocks/>
          </p:cNvSpPr>
          <p:nvPr/>
        </p:nvSpPr>
        <p:spPr>
          <a:xfrm>
            <a:off x="588963" y="0"/>
            <a:ext cx="11231562"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Elemzési példa</a:t>
            </a:r>
          </a:p>
        </p:txBody>
      </p:sp>
      <p:sp>
        <p:nvSpPr>
          <p:cNvPr id="6" name="Text Box 7">
            <a:extLst>
              <a:ext uri="{FF2B5EF4-FFF2-40B4-BE49-F238E27FC236}">
                <a16:creationId xmlns:a16="http://schemas.microsoft.com/office/drawing/2014/main" id="{8F6E9BC1-3BAF-9D19-E49D-0511B1FDAB56}"/>
              </a:ext>
            </a:extLst>
          </p:cNvPr>
          <p:cNvSpPr txBox="1">
            <a:spLocks noChangeArrowheads="1"/>
          </p:cNvSpPr>
          <p:nvPr/>
        </p:nvSpPr>
        <p:spPr bwMode="auto">
          <a:xfrm>
            <a:off x="1279525" y="3240088"/>
            <a:ext cx="184731" cy="461665"/>
          </a:xfrm>
          <a:prstGeom prst="rect">
            <a:avLst/>
          </a:prstGeom>
          <a:noFill/>
          <a:ln w="9525">
            <a:noFill/>
            <a:miter lim="800000"/>
            <a:headEnd/>
            <a:tailEnd/>
          </a:ln>
        </p:spPr>
        <p:txBody>
          <a:bodyPr wrap="none">
            <a:spAutoFit/>
          </a:bodyPr>
          <a:lstStyle/>
          <a:p>
            <a:pPr>
              <a:defRPr/>
            </a:pPr>
            <a:endParaRPr lang="hu-HU" sz="2400" b="1" dirty="0"/>
          </a:p>
        </p:txBody>
      </p:sp>
      <p:graphicFrame>
        <p:nvGraphicFramePr>
          <p:cNvPr id="13" name="Object 1024">
            <a:extLst>
              <a:ext uri="{FF2B5EF4-FFF2-40B4-BE49-F238E27FC236}">
                <a16:creationId xmlns:a16="http://schemas.microsoft.com/office/drawing/2014/main" id="{1B4CAA45-BF28-1980-10D7-303F5F911E50}"/>
              </a:ext>
            </a:extLst>
          </p:cNvPr>
          <p:cNvGraphicFramePr>
            <a:graphicFrameLocks noChangeAspect="1"/>
          </p:cNvGraphicFramePr>
          <p:nvPr>
            <p:extLst>
              <p:ext uri="{D42A27DB-BD31-4B8C-83A1-F6EECF244321}">
                <p14:modId xmlns:p14="http://schemas.microsoft.com/office/powerpoint/2010/main" val="2992296245"/>
              </p:ext>
            </p:extLst>
          </p:nvPr>
        </p:nvGraphicFramePr>
        <p:xfrm>
          <a:off x="2087562" y="3276600"/>
          <a:ext cx="2346325" cy="1866900"/>
        </p:xfrm>
        <a:graphic>
          <a:graphicData uri="http://schemas.openxmlformats.org/presentationml/2006/ole">
            <mc:AlternateContent xmlns:mc="http://schemas.openxmlformats.org/markup-compatibility/2006">
              <mc:Choice xmlns:v="urn:schemas-microsoft-com:vml" Requires="v">
                <p:oleObj spid="_x0000_s6146" name="Bitmap Image" r:id="rId3" imgW="2346667" imgH="1867062" progId="Paint.Picture">
                  <p:embed/>
                </p:oleObj>
              </mc:Choice>
              <mc:Fallback>
                <p:oleObj name="Bitmap Image" r:id="rId3" imgW="2346667" imgH="1867062" progId="Paint.Picture">
                  <p:embed/>
                  <p:pic>
                    <p:nvPicPr>
                      <p:cNvPr id="93184" name="Object 1024">
                        <a:extLst>
                          <a:ext uri="{FF2B5EF4-FFF2-40B4-BE49-F238E27FC236}">
                            <a16:creationId xmlns:a16="http://schemas.microsoft.com/office/drawing/2014/main" id="{ADCBE8BC-CBBB-B558-9B57-9027122A97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7562" y="3276600"/>
                        <a:ext cx="2346325" cy="186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 name="Text Box 1028">
            <a:extLst>
              <a:ext uri="{FF2B5EF4-FFF2-40B4-BE49-F238E27FC236}">
                <a16:creationId xmlns:a16="http://schemas.microsoft.com/office/drawing/2014/main" id="{9D8A0554-8B7D-3615-4CBA-9EBD225E1BDF}"/>
              </a:ext>
            </a:extLst>
          </p:cNvPr>
          <p:cNvSpPr txBox="1">
            <a:spLocks noChangeArrowheads="1"/>
          </p:cNvSpPr>
          <p:nvPr/>
        </p:nvSpPr>
        <p:spPr bwMode="auto">
          <a:xfrm>
            <a:off x="2011362" y="3200400"/>
            <a:ext cx="1870075" cy="400050"/>
          </a:xfrm>
          <a:prstGeom prst="rect">
            <a:avLst/>
          </a:prstGeom>
          <a:noFill/>
          <a:ln w="9525">
            <a:noFill/>
            <a:miter lim="800000"/>
            <a:headEnd/>
            <a:tailEnd/>
          </a:ln>
        </p:spPr>
        <p:txBody>
          <a:bodyPr wrap="none">
            <a:spAutoFit/>
          </a:bodyPr>
          <a:lstStyle/>
          <a:p>
            <a:pPr>
              <a:defRPr/>
            </a:pPr>
            <a:r>
              <a:rPr lang="hu-HU" sz="2000" dirty="0">
                <a:latin typeface="+mn-lt"/>
              </a:rPr>
              <a:t>10 km-es övezet</a:t>
            </a:r>
          </a:p>
        </p:txBody>
      </p:sp>
      <p:graphicFrame>
        <p:nvGraphicFramePr>
          <p:cNvPr id="15" name="Object 1025">
            <a:extLst>
              <a:ext uri="{FF2B5EF4-FFF2-40B4-BE49-F238E27FC236}">
                <a16:creationId xmlns:a16="http://schemas.microsoft.com/office/drawing/2014/main" id="{414E2CFC-BC9E-4350-93AB-B1396E463DB1}"/>
              </a:ext>
            </a:extLst>
          </p:cNvPr>
          <p:cNvGraphicFramePr>
            <a:graphicFrameLocks noChangeAspect="1"/>
          </p:cNvGraphicFramePr>
          <p:nvPr>
            <p:extLst>
              <p:ext uri="{D42A27DB-BD31-4B8C-83A1-F6EECF244321}">
                <p14:modId xmlns:p14="http://schemas.microsoft.com/office/powerpoint/2010/main" val="4076382941"/>
              </p:ext>
            </p:extLst>
          </p:nvPr>
        </p:nvGraphicFramePr>
        <p:xfrm>
          <a:off x="2087562" y="1143000"/>
          <a:ext cx="2346325" cy="1866900"/>
        </p:xfrm>
        <a:graphic>
          <a:graphicData uri="http://schemas.openxmlformats.org/presentationml/2006/ole">
            <mc:AlternateContent xmlns:mc="http://schemas.openxmlformats.org/markup-compatibility/2006">
              <mc:Choice xmlns:v="urn:schemas-microsoft-com:vml" Requires="v">
                <p:oleObj spid="_x0000_s6147" name="Bitmap Image" r:id="rId5" imgW="2346667" imgH="1867062" progId="Paint.Picture">
                  <p:embed/>
                </p:oleObj>
              </mc:Choice>
              <mc:Fallback>
                <p:oleObj name="Bitmap Image" r:id="rId5" imgW="2346667" imgH="1867062" progId="Paint.Picture">
                  <p:embed/>
                  <p:pic>
                    <p:nvPicPr>
                      <p:cNvPr id="93185" name="Object 1025">
                        <a:extLst>
                          <a:ext uri="{FF2B5EF4-FFF2-40B4-BE49-F238E27FC236}">
                            <a16:creationId xmlns:a16="http://schemas.microsoft.com/office/drawing/2014/main" id="{5CF1CFEF-20BE-7B8E-3D24-A1BAE3F538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87562" y="1143000"/>
                        <a:ext cx="2346325" cy="186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 name="Text Box 1030">
            <a:extLst>
              <a:ext uri="{FF2B5EF4-FFF2-40B4-BE49-F238E27FC236}">
                <a16:creationId xmlns:a16="http://schemas.microsoft.com/office/drawing/2014/main" id="{8DEC2FCC-529C-5308-EA51-695E24033F6F}"/>
              </a:ext>
            </a:extLst>
          </p:cNvPr>
          <p:cNvSpPr txBox="1">
            <a:spLocks noChangeArrowheads="1"/>
          </p:cNvSpPr>
          <p:nvPr/>
        </p:nvSpPr>
        <p:spPr bwMode="auto">
          <a:xfrm>
            <a:off x="2070986" y="1089959"/>
            <a:ext cx="1697038" cy="396875"/>
          </a:xfrm>
          <a:prstGeom prst="rect">
            <a:avLst/>
          </a:prstGeom>
          <a:noFill/>
          <a:ln w="9525">
            <a:noFill/>
            <a:miter lim="800000"/>
            <a:headEnd/>
            <a:tailEnd/>
          </a:ln>
        </p:spPr>
        <p:txBody>
          <a:bodyPr wrap="none">
            <a:spAutoFit/>
          </a:bodyPr>
          <a:lstStyle/>
          <a:p>
            <a:pPr>
              <a:defRPr/>
            </a:pPr>
            <a:r>
              <a:rPr lang="hu-HU" sz="2000" dirty="0">
                <a:solidFill>
                  <a:schemeClr val="bg1"/>
                </a:solidFill>
                <a:latin typeface="+mn-lt"/>
              </a:rPr>
              <a:t>Vízrajzi térkép</a:t>
            </a:r>
          </a:p>
        </p:txBody>
      </p:sp>
      <p:graphicFrame>
        <p:nvGraphicFramePr>
          <p:cNvPr id="17" name="Object 1026">
            <a:extLst>
              <a:ext uri="{FF2B5EF4-FFF2-40B4-BE49-F238E27FC236}">
                <a16:creationId xmlns:a16="http://schemas.microsoft.com/office/drawing/2014/main" id="{FD202816-4F58-9F64-2CB1-E2C5C4069140}"/>
              </a:ext>
            </a:extLst>
          </p:cNvPr>
          <p:cNvGraphicFramePr>
            <a:graphicFrameLocks noChangeAspect="1"/>
          </p:cNvGraphicFramePr>
          <p:nvPr>
            <p:extLst>
              <p:ext uri="{D42A27DB-BD31-4B8C-83A1-F6EECF244321}">
                <p14:modId xmlns:p14="http://schemas.microsoft.com/office/powerpoint/2010/main" val="367879609"/>
              </p:ext>
            </p:extLst>
          </p:nvPr>
        </p:nvGraphicFramePr>
        <p:xfrm>
          <a:off x="4602162" y="1143000"/>
          <a:ext cx="2346325" cy="1858963"/>
        </p:xfrm>
        <a:graphic>
          <a:graphicData uri="http://schemas.openxmlformats.org/presentationml/2006/ole">
            <mc:AlternateContent xmlns:mc="http://schemas.openxmlformats.org/markup-compatibility/2006">
              <mc:Choice xmlns:v="urn:schemas-microsoft-com:vml" Requires="v">
                <p:oleObj spid="_x0000_s6148" name="Bitmap Image" r:id="rId7" imgW="2346667" imgH="1859441" progId="Paint.Picture">
                  <p:embed/>
                </p:oleObj>
              </mc:Choice>
              <mc:Fallback>
                <p:oleObj name="Bitmap Image" r:id="rId7" imgW="2346667" imgH="1859441" progId="Paint.Picture">
                  <p:embed/>
                  <p:pic>
                    <p:nvPicPr>
                      <p:cNvPr id="93186" name="Object 1026">
                        <a:extLst>
                          <a:ext uri="{FF2B5EF4-FFF2-40B4-BE49-F238E27FC236}">
                            <a16:creationId xmlns:a16="http://schemas.microsoft.com/office/drawing/2014/main" id="{DA15D5AF-37F5-1BB2-896E-EFC0F2EE905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02162" y="1143000"/>
                        <a:ext cx="2346325"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 name="Text Box 1032">
            <a:extLst>
              <a:ext uri="{FF2B5EF4-FFF2-40B4-BE49-F238E27FC236}">
                <a16:creationId xmlns:a16="http://schemas.microsoft.com/office/drawing/2014/main" id="{8C48BC64-3D36-0A98-9001-7D810E559BDF}"/>
              </a:ext>
            </a:extLst>
          </p:cNvPr>
          <p:cNvSpPr txBox="1">
            <a:spLocks noChangeArrowheads="1"/>
          </p:cNvSpPr>
          <p:nvPr/>
        </p:nvSpPr>
        <p:spPr bwMode="auto">
          <a:xfrm>
            <a:off x="4650840" y="1096963"/>
            <a:ext cx="1338263" cy="396875"/>
          </a:xfrm>
          <a:prstGeom prst="rect">
            <a:avLst/>
          </a:prstGeom>
          <a:noFill/>
          <a:ln w="9525">
            <a:noFill/>
            <a:miter lim="800000"/>
            <a:headEnd/>
            <a:tailEnd/>
          </a:ln>
        </p:spPr>
        <p:txBody>
          <a:bodyPr wrap="none">
            <a:spAutoFit/>
          </a:bodyPr>
          <a:lstStyle/>
          <a:p>
            <a:pPr>
              <a:defRPr/>
            </a:pPr>
            <a:r>
              <a:rPr lang="hu-HU" sz="2000" dirty="0">
                <a:solidFill>
                  <a:schemeClr val="bg1"/>
                </a:solidFill>
                <a:latin typeface="+mn-lt"/>
              </a:rPr>
              <a:t>Talajtérkép</a:t>
            </a:r>
          </a:p>
        </p:txBody>
      </p:sp>
      <p:graphicFrame>
        <p:nvGraphicFramePr>
          <p:cNvPr id="21" name="Object 1027">
            <a:extLst>
              <a:ext uri="{FF2B5EF4-FFF2-40B4-BE49-F238E27FC236}">
                <a16:creationId xmlns:a16="http://schemas.microsoft.com/office/drawing/2014/main" id="{A89B9F59-D94D-C29A-73ED-10DE70A4C6DA}"/>
              </a:ext>
            </a:extLst>
          </p:cNvPr>
          <p:cNvGraphicFramePr>
            <a:graphicFrameLocks noChangeAspect="1"/>
          </p:cNvGraphicFramePr>
          <p:nvPr>
            <p:extLst>
              <p:ext uri="{D42A27DB-BD31-4B8C-83A1-F6EECF244321}">
                <p14:modId xmlns:p14="http://schemas.microsoft.com/office/powerpoint/2010/main" val="3783011259"/>
              </p:ext>
            </p:extLst>
          </p:nvPr>
        </p:nvGraphicFramePr>
        <p:xfrm>
          <a:off x="7192962" y="1143000"/>
          <a:ext cx="2332038" cy="1851025"/>
        </p:xfrm>
        <a:graphic>
          <a:graphicData uri="http://schemas.openxmlformats.org/presentationml/2006/ole">
            <mc:AlternateContent xmlns:mc="http://schemas.openxmlformats.org/markup-compatibility/2006">
              <mc:Choice xmlns:v="urn:schemas-microsoft-com:vml" Requires="v">
                <p:oleObj spid="_x0000_s6149" name="Bitmap Image" r:id="rId9" imgW="2331922" imgH="1851820" progId="Paint.Picture">
                  <p:embed/>
                </p:oleObj>
              </mc:Choice>
              <mc:Fallback>
                <p:oleObj name="Bitmap Image" r:id="rId9" imgW="2331922" imgH="1851820" progId="Paint.Picture">
                  <p:embed/>
                  <p:pic>
                    <p:nvPicPr>
                      <p:cNvPr id="93187" name="Object 1027">
                        <a:extLst>
                          <a:ext uri="{FF2B5EF4-FFF2-40B4-BE49-F238E27FC236}">
                            <a16:creationId xmlns:a16="http://schemas.microsoft.com/office/drawing/2014/main" id="{71D5603C-5E29-45CC-AF5C-99C227E518B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92962" y="1143000"/>
                        <a:ext cx="2332038" cy="185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 name="Text Box 1034">
            <a:extLst>
              <a:ext uri="{FF2B5EF4-FFF2-40B4-BE49-F238E27FC236}">
                <a16:creationId xmlns:a16="http://schemas.microsoft.com/office/drawing/2014/main" id="{61AF00B6-1B53-05F7-1DE1-FBB30D04E724}"/>
              </a:ext>
            </a:extLst>
          </p:cNvPr>
          <p:cNvSpPr txBox="1">
            <a:spLocks noChangeArrowheads="1"/>
          </p:cNvSpPr>
          <p:nvPr/>
        </p:nvSpPr>
        <p:spPr bwMode="auto">
          <a:xfrm>
            <a:off x="7145337" y="1089959"/>
            <a:ext cx="1901825" cy="400050"/>
          </a:xfrm>
          <a:prstGeom prst="rect">
            <a:avLst/>
          </a:prstGeom>
          <a:noFill/>
          <a:ln w="9525">
            <a:noFill/>
            <a:miter lim="800000"/>
            <a:headEnd/>
            <a:tailEnd/>
          </a:ln>
        </p:spPr>
        <p:txBody>
          <a:bodyPr wrap="none">
            <a:spAutoFit/>
          </a:bodyPr>
          <a:lstStyle/>
          <a:p>
            <a:pPr>
              <a:defRPr/>
            </a:pPr>
            <a:r>
              <a:rPr lang="hu-HU" sz="2000" dirty="0">
                <a:solidFill>
                  <a:schemeClr val="bg1"/>
                </a:solidFill>
                <a:latin typeface="+mn-lt"/>
              </a:rPr>
              <a:t>Napsütéses órák</a:t>
            </a:r>
          </a:p>
        </p:txBody>
      </p:sp>
      <p:graphicFrame>
        <p:nvGraphicFramePr>
          <p:cNvPr id="23" name="Object 1028">
            <a:extLst>
              <a:ext uri="{FF2B5EF4-FFF2-40B4-BE49-F238E27FC236}">
                <a16:creationId xmlns:a16="http://schemas.microsoft.com/office/drawing/2014/main" id="{BCE0C87A-E307-5F3E-5E44-E353D3113049}"/>
              </a:ext>
            </a:extLst>
          </p:cNvPr>
          <p:cNvGraphicFramePr>
            <a:graphicFrameLocks noChangeAspect="1"/>
          </p:cNvGraphicFramePr>
          <p:nvPr>
            <p:extLst>
              <p:ext uri="{D42A27DB-BD31-4B8C-83A1-F6EECF244321}">
                <p14:modId xmlns:p14="http://schemas.microsoft.com/office/powerpoint/2010/main" val="1738918901"/>
              </p:ext>
            </p:extLst>
          </p:nvPr>
        </p:nvGraphicFramePr>
        <p:xfrm>
          <a:off x="3611562" y="5105400"/>
          <a:ext cx="1760538" cy="1570038"/>
        </p:xfrm>
        <a:graphic>
          <a:graphicData uri="http://schemas.openxmlformats.org/presentationml/2006/ole">
            <mc:AlternateContent xmlns:mc="http://schemas.openxmlformats.org/markup-compatibility/2006">
              <mc:Choice xmlns:v="urn:schemas-microsoft-com:vml" Requires="v">
                <p:oleObj spid="_x0000_s6150" name="Bitmap Image" r:id="rId11" imgW="1760373" imgH="1569524" progId="Paint.Picture">
                  <p:embed/>
                </p:oleObj>
              </mc:Choice>
              <mc:Fallback>
                <p:oleObj name="Bitmap Image" r:id="rId11" imgW="1760373" imgH="1569524" progId="Paint.Picture">
                  <p:embed/>
                  <p:pic>
                    <p:nvPicPr>
                      <p:cNvPr id="93188" name="Object 1028">
                        <a:extLst>
                          <a:ext uri="{FF2B5EF4-FFF2-40B4-BE49-F238E27FC236}">
                            <a16:creationId xmlns:a16="http://schemas.microsoft.com/office/drawing/2014/main" id="{CA3C3657-1E63-4A73-7086-F8810F1CA6D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11562" y="5105400"/>
                        <a:ext cx="1760538"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4" name="Object 1029">
            <a:extLst>
              <a:ext uri="{FF2B5EF4-FFF2-40B4-BE49-F238E27FC236}">
                <a16:creationId xmlns:a16="http://schemas.microsoft.com/office/drawing/2014/main" id="{474E5720-8D36-8156-BE3E-6408515EFBEE}"/>
              </a:ext>
            </a:extLst>
          </p:cNvPr>
          <p:cNvGraphicFramePr>
            <a:graphicFrameLocks noChangeAspect="1"/>
          </p:cNvGraphicFramePr>
          <p:nvPr>
            <p:extLst>
              <p:ext uri="{D42A27DB-BD31-4B8C-83A1-F6EECF244321}">
                <p14:modId xmlns:p14="http://schemas.microsoft.com/office/powerpoint/2010/main" val="3246309206"/>
              </p:ext>
            </p:extLst>
          </p:nvPr>
        </p:nvGraphicFramePr>
        <p:xfrm>
          <a:off x="5287962" y="3276600"/>
          <a:ext cx="2324100" cy="1874838"/>
        </p:xfrm>
        <a:graphic>
          <a:graphicData uri="http://schemas.openxmlformats.org/presentationml/2006/ole">
            <mc:AlternateContent xmlns:mc="http://schemas.openxmlformats.org/markup-compatibility/2006">
              <mc:Choice xmlns:v="urn:schemas-microsoft-com:vml" Requires="v">
                <p:oleObj spid="_x0000_s6151" name="Bitmap Image" r:id="rId13" imgW="2324301" imgH="1874682" progId="Paint.Picture">
                  <p:embed/>
                </p:oleObj>
              </mc:Choice>
              <mc:Fallback>
                <p:oleObj name="Bitmap Image" r:id="rId13" imgW="2324301" imgH="1874682" progId="Paint.Picture">
                  <p:embed/>
                  <p:pic>
                    <p:nvPicPr>
                      <p:cNvPr id="93189" name="Object 1029">
                        <a:extLst>
                          <a:ext uri="{FF2B5EF4-FFF2-40B4-BE49-F238E27FC236}">
                            <a16:creationId xmlns:a16="http://schemas.microsoft.com/office/drawing/2014/main" id="{F86DB2D0-3B31-844F-D24D-9224FF132C9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87962" y="3276600"/>
                        <a:ext cx="2324100" cy="1874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 name="Text Box 1037">
            <a:extLst>
              <a:ext uri="{FF2B5EF4-FFF2-40B4-BE49-F238E27FC236}">
                <a16:creationId xmlns:a16="http://schemas.microsoft.com/office/drawing/2014/main" id="{4249A028-2A6B-CAAE-6772-7BEDBEABDDB1}"/>
              </a:ext>
            </a:extLst>
          </p:cNvPr>
          <p:cNvSpPr txBox="1">
            <a:spLocks noChangeArrowheads="1"/>
          </p:cNvSpPr>
          <p:nvPr/>
        </p:nvSpPr>
        <p:spPr bwMode="auto">
          <a:xfrm>
            <a:off x="7781925" y="3284538"/>
            <a:ext cx="2667000" cy="701675"/>
          </a:xfrm>
          <a:prstGeom prst="rect">
            <a:avLst/>
          </a:prstGeom>
          <a:noFill/>
          <a:ln w="9525">
            <a:noFill/>
            <a:miter lim="800000"/>
            <a:headEnd/>
            <a:tailEnd/>
          </a:ln>
        </p:spPr>
        <p:txBody>
          <a:bodyPr>
            <a:spAutoFit/>
          </a:bodyPr>
          <a:lstStyle/>
          <a:p>
            <a:pPr>
              <a:defRPr/>
            </a:pPr>
            <a:r>
              <a:rPr lang="hu-HU" sz="2000" dirty="0">
                <a:latin typeface="+mn-lt"/>
              </a:rPr>
              <a:t>Réti talaj és napsütéses órák </a:t>
            </a:r>
            <a:r>
              <a:rPr lang="en-US" sz="2000" dirty="0">
                <a:latin typeface="+mn-lt"/>
              </a:rPr>
              <a:t>&gt;</a:t>
            </a:r>
            <a:r>
              <a:rPr lang="hu-HU" sz="2000" dirty="0">
                <a:latin typeface="+mn-lt"/>
              </a:rPr>
              <a:t> 1800</a:t>
            </a:r>
          </a:p>
        </p:txBody>
      </p:sp>
      <p:sp>
        <p:nvSpPr>
          <p:cNvPr id="26" name="AutoShape 1038">
            <a:extLst>
              <a:ext uri="{FF2B5EF4-FFF2-40B4-BE49-F238E27FC236}">
                <a16:creationId xmlns:a16="http://schemas.microsoft.com/office/drawing/2014/main" id="{0918498A-B1BE-9704-731B-1589C9D6D437}"/>
              </a:ext>
            </a:extLst>
          </p:cNvPr>
          <p:cNvSpPr>
            <a:spLocks noChangeArrowheads="1"/>
          </p:cNvSpPr>
          <p:nvPr/>
        </p:nvSpPr>
        <p:spPr bwMode="auto">
          <a:xfrm>
            <a:off x="3154362" y="2895600"/>
            <a:ext cx="228600" cy="381000"/>
          </a:xfrm>
          <a:prstGeom prst="downArrow">
            <a:avLst>
              <a:gd name="adj1" fmla="val 50000"/>
              <a:gd name="adj2" fmla="val 41667"/>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hu-HU" altLang="hu-HU" sz="2400">
              <a:latin typeface="Times New Roman" panose="02020603050405020304" pitchFamily="18" charset="0"/>
            </a:endParaRPr>
          </a:p>
        </p:txBody>
      </p:sp>
      <p:sp>
        <p:nvSpPr>
          <p:cNvPr id="27" name="AutoShape 1039">
            <a:extLst>
              <a:ext uri="{FF2B5EF4-FFF2-40B4-BE49-F238E27FC236}">
                <a16:creationId xmlns:a16="http://schemas.microsoft.com/office/drawing/2014/main" id="{C140C1A9-3CE7-FB1C-480A-91AD708B42BC}"/>
              </a:ext>
            </a:extLst>
          </p:cNvPr>
          <p:cNvSpPr>
            <a:spLocks noChangeArrowheads="1"/>
          </p:cNvSpPr>
          <p:nvPr/>
        </p:nvSpPr>
        <p:spPr bwMode="auto">
          <a:xfrm>
            <a:off x="6049962" y="2895600"/>
            <a:ext cx="228600" cy="381000"/>
          </a:xfrm>
          <a:prstGeom prst="downArrow">
            <a:avLst>
              <a:gd name="adj1" fmla="val 50000"/>
              <a:gd name="adj2" fmla="val 41667"/>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hu-HU" altLang="hu-HU" sz="2400">
              <a:latin typeface="Times New Roman" panose="02020603050405020304" pitchFamily="18" charset="0"/>
            </a:endParaRPr>
          </a:p>
        </p:txBody>
      </p:sp>
      <p:sp>
        <p:nvSpPr>
          <p:cNvPr id="28" name="AutoShape 1040">
            <a:extLst>
              <a:ext uri="{FF2B5EF4-FFF2-40B4-BE49-F238E27FC236}">
                <a16:creationId xmlns:a16="http://schemas.microsoft.com/office/drawing/2014/main" id="{54E4D6A1-38D8-925F-FAB5-9E0A762C711D}"/>
              </a:ext>
            </a:extLst>
          </p:cNvPr>
          <p:cNvSpPr>
            <a:spLocks noChangeArrowheads="1"/>
          </p:cNvSpPr>
          <p:nvPr/>
        </p:nvSpPr>
        <p:spPr bwMode="auto">
          <a:xfrm>
            <a:off x="7345362" y="2895600"/>
            <a:ext cx="228600" cy="381000"/>
          </a:xfrm>
          <a:prstGeom prst="downArrow">
            <a:avLst>
              <a:gd name="adj1" fmla="val 50000"/>
              <a:gd name="adj2" fmla="val 41667"/>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hu-HU" altLang="hu-HU" sz="2400">
              <a:latin typeface="Times New Roman" panose="02020603050405020304" pitchFamily="18" charset="0"/>
            </a:endParaRPr>
          </a:p>
        </p:txBody>
      </p:sp>
      <p:sp>
        <p:nvSpPr>
          <p:cNvPr id="29" name="AutoShape 1041">
            <a:extLst>
              <a:ext uri="{FF2B5EF4-FFF2-40B4-BE49-F238E27FC236}">
                <a16:creationId xmlns:a16="http://schemas.microsoft.com/office/drawing/2014/main" id="{70B28EC5-70B7-08B7-76D2-073683BFD707}"/>
              </a:ext>
            </a:extLst>
          </p:cNvPr>
          <p:cNvSpPr>
            <a:spLocks noChangeArrowheads="1"/>
          </p:cNvSpPr>
          <p:nvPr/>
        </p:nvSpPr>
        <p:spPr bwMode="auto">
          <a:xfrm rot="19695800">
            <a:off x="3459162" y="4953000"/>
            <a:ext cx="228600" cy="381000"/>
          </a:xfrm>
          <a:prstGeom prst="downArrow">
            <a:avLst>
              <a:gd name="adj1" fmla="val 50000"/>
              <a:gd name="adj2" fmla="val 41667"/>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hu-HU" altLang="hu-HU" sz="2400">
              <a:latin typeface="Times New Roman" panose="02020603050405020304" pitchFamily="18" charset="0"/>
            </a:endParaRPr>
          </a:p>
        </p:txBody>
      </p:sp>
      <p:sp>
        <p:nvSpPr>
          <p:cNvPr id="30" name="AutoShape 1042">
            <a:extLst>
              <a:ext uri="{FF2B5EF4-FFF2-40B4-BE49-F238E27FC236}">
                <a16:creationId xmlns:a16="http://schemas.microsoft.com/office/drawing/2014/main" id="{37760F4F-2DCD-363A-21DB-F0C6773C85D0}"/>
              </a:ext>
            </a:extLst>
          </p:cNvPr>
          <p:cNvSpPr>
            <a:spLocks noChangeArrowheads="1"/>
          </p:cNvSpPr>
          <p:nvPr/>
        </p:nvSpPr>
        <p:spPr bwMode="auto">
          <a:xfrm rot="2279193">
            <a:off x="5364162" y="4800600"/>
            <a:ext cx="228600" cy="381000"/>
          </a:xfrm>
          <a:prstGeom prst="downArrow">
            <a:avLst>
              <a:gd name="adj1" fmla="val 50000"/>
              <a:gd name="adj2" fmla="val 41667"/>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hu-HU" altLang="hu-HU" sz="2400">
              <a:latin typeface="Times New Roman" panose="02020603050405020304" pitchFamily="18" charset="0"/>
            </a:endParaRPr>
          </a:p>
        </p:txBody>
      </p:sp>
      <p:sp>
        <p:nvSpPr>
          <p:cNvPr id="31" name="Oval 1043">
            <a:extLst>
              <a:ext uri="{FF2B5EF4-FFF2-40B4-BE49-F238E27FC236}">
                <a16:creationId xmlns:a16="http://schemas.microsoft.com/office/drawing/2014/main" id="{CC927F94-B0CB-1396-6727-DBAAFF243342}"/>
              </a:ext>
            </a:extLst>
          </p:cNvPr>
          <p:cNvSpPr>
            <a:spLocks noChangeArrowheads="1"/>
          </p:cNvSpPr>
          <p:nvPr/>
        </p:nvSpPr>
        <p:spPr bwMode="auto">
          <a:xfrm>
            <a:off x="3992562" y="6096000"/>
            <a:ext cx="609600" cy="53340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hu-HU" altLang="hu-HU" sz="2400">
              <a:latin typeface="Times New Roman" panose="02020603050405020304" pitchFamily="18" charset="0"/>
            </a:endParaRPr>
          </a:p>
        </p:txBody>
      </p:sp>
      <p:sp>
        <p:nvSpPr>
          <p:cNvPr id="32" name="AutoShape 1044">
            <a:extLst>
              <a:ext uri="{FF2B5EF4-FFF2-40B4-BE49-F238E27FC236}">
                <a16:creationId xmlns:a16="http://schemas.microsoft.com/office/drawing/2014/main" id="{A8EE9E77-AD61-51E4-5F85-54C6B1669428}"/>
              </a:ext>
            </a:extLst>
          </p:cNvPr>
          <p:cNvSpPr>
            <a:spLocks/>
          </p:cNvSpPr>
          <p:nvPr/>
        </p:nvSpPr>
        <p:spPr bwMode="auto">
          <a:xfrm>
            <a:off x="6197600" y="5516563"/>
            <a:ext cx="4100512" cy="400050"/>
          </a:xfrm>
          <a:prstGeom prst="borderCallout1">
            <a:avLst>
              <a:gd name="adj1" fmla="val 16069"/>
              <a:gd name="adj2" fmla="val -2653"/>
              <a:gd name="adj3" fmla="val 146077"/>
              <a:gd name="adj4" fmla="val -41407"/>
            </a:avLst>
          </a:prstGeom>
          <a:solidFill>
            <a:schemeClr val="accent1"/>
          </a:solidFill>
          <a:ln w="9525">
            <a:solidFill>
              <a:schemeClr val="tx1"/>
            </a:solidFill>
            <a:miter lim="800000"/>
            <a:headEnd/>
            <a:tailEnd/>
          </a:ln>
        </p:spPr>
        <p:txBody>
          <a:bodyPr>
            <a:spAutoFit/>
          </a:bodyPr>
          <a:lstStyle/>
          <a:p>
            <a:pPr>
              <a:defRPr/>
            </a:pPr>
            <a:r>
              <a:rPr lang="hu-HU" sz="2000" dirty="0">
                <a:latin typeface="+mn-lt"/>
              </a:rPr>
              <a:t>Minden feltételt kielégítő területek</a:t>
            </a:r>
          </a:p>
        </p:txBody>
      </p:sp>
    </p:spTree>
    <p:extLst>
      <p:ext uri="{BB962C8B-B14F-4D97-AF65-F5344CB8AC3E}">
        <p14:creationId xmlns:p14="http://schemas.microsoft.com/office/powerpoint/2010/main" val="3402767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ím 1">
            <a:extLst>
              <a:ext uri="{FF2B5EF4-FFF2-40B4-BE49-F238E27FC236}">
                <a16:creationId xmlns:a16="http://schemas.microsoft.com/office/drawing/2014/main" id="{FECAEB0C-D6FB-BF35-9B3F-A2179A7FC704}"/>
              </a:ext>
            </a:extLst>
          </p:cNvPr>
          <p:cNvSpPr txBox="1">
            <a:spLocks/>
          </p:cNvSpPr>
          <p:nvPr/>
        </p:nvSpPr>
        <p:spPr>
          <a:xfrm>
            <a:off x="1981200" y="0"/>
            <a:ext cx="82296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A félév menete</a:t>
            </a:r>
            <a:endParaRPr lang="en-US" altLang="en-US" b="1" dirty="0"/>
          </a:p>
        </p:txBody>
      </p:sp>
      <p:sp>
        <p:nvSpPr>
          <p:cNvPr id="3" name="Tartalom helye 2">
            <a:extLst>
              <a:ext uri="{FF2B5EF4-FFF2-40B4-BE49-F238E27FC236}">
                <a16:creationId xmlns:a16="http://schemas.microsoft.com/office/drawing/2014/main" id="{D6654216-7613-8640-93F7-73AAEA002CB0}"/>
              </a:ext>
            </a:extLst>
          </p:cNvPr>
          <p:cNvSpPr txBox="1">
            <a:spLocks/>
          </p:cNvSpPr>
          <p:nvPr/>
        </p:nvSpPr>
        <p:spPr>
          <a:xfrm>
            <a:off x="286869" y="1143000"/>
            <a:ext cx="11187953" cy="571042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defRPr/>
            </a:pPr>
            <a:r>
              <a:rPr lang="hu-HU" sz="1800" b="1" dirty="0"/>
              <a:t>Elérhetőség: pal.marton@inf.elte.hu, 7.78-as szoba</a:t>
            </a:r>
          </a:p>
          <a:p>
            <a:pPr algn="l">
              <a:defRPr/>
            </a:pPr>
            <a:r>
              <a:rPr lang="hu-HU" sz="1800" b="1" dirty="0"/>
              <a:t>Konzultációs időpont: félévfüggő!</a:t>
            </a:r>
          </a:p>
          <a:p>
            <a:pPr algn="l">
              <a:defRPr/>
            </a:pPr>
            <a:endParaRPr lang="hu-HU" sz="1800" dirty="0"/>
          </a:p>
          <a:p>
            <a:pPr algn="l">
              <a:defRPr/>
            </a:pPr>
            <a:r>
              <a:rPr lang="hu-HU" sz="1800" dirty="0"/>
              <a:t>1. óra: adminisztráció, GIS alapfogalmak átismétlése, </a:t>
            </a:r>
            <a:r>
              <a:rPr lang="hu-HU" sz="1800" dirty="0" err="1"/>
              <a:t>ArcGIS</a:t>
            </a:r>
            <a:r>
              <a:rPr lang="hu-HU" sz="1800" dirty="0"/>
              <a:t> online I.</a:t>
            </a:r>
          </a:p>
          <a:p>
            <a:pPr algn="l">
              <a:defRPr/>
            </a:pPr>
            <a:r>
              <a:rPr lang="hu-HU" sz="1800" dirty="0"/>
              <a:t>2. óra: </a:t>
            </a:r>
            <a:r>
              <a:rPr lang="hu-HU" sz="1800" dirty="0" err="1"/>
              <a:t>ArcGIS</a:t>
            </a:r>
            <a:r>
              <a:rPr lang="hu-HU" sz="1800" dirty="0"/>
              <a:t> online II., online publikálási lehetőségek. Az ESRI adatstruktúrája I. </a:t>
            </a:r>
            <a:r>
              <a:rPr lang="hu-HU" sz="1800" dirty="0" err="1"/>
              <a:t>ArcCatalog</a:t>
            </a:r>
            <a:r>
              <a:rPr lang="hu-HU" sz="1800" dirty="0"/>
              <a:t>, </a:t>
            </a:r>
            <a:r>
              <a:rPr lang="hu-HU" sz="1800" dirty="0" err="1"/>
              <a:t>ArcMap</a:t>
            </a:r>
            <a:r>
              <a:rPr lang="hu-HU" sz="1800" dirty="0"/>
              <a:t>, </a:t>
            </a:r>
            <a:r>
              <a:rPr lang="hu-HU" sz="1800" dirty="0" err="1"/>
              <a:t>ArcGIS</a:t>
            </a:r>
            <a:r>
              <a:rPr lang="hu-HU" sz="1800" dirty="0"/>
              <a:t> Pro</a:t>
            </a:r>
          </a:p>
          <a:p>
            <a:pPr algn="l">
              <a:defRPr/>
            </a:pPr>
            <a:r>
              <a:rPr lang="hu-HU" sz="1800" dirty="0"/>
              <a:t>3. óra.: Az ESRI adatstruktúrája II. </a:t>
            </a:r>
            <a:r>
              <a:rPr lang="hu-HU" sz="1800" dirty="0" err="1"/>
              <a:t>ArcCatalog</a:t>
            </a:r>
            <a:r>
              <a:rPr lang="hu-HU" sz="1800" dirty="0"/>
              <a:t>, </a:t>
            </a:r>
            <a:r>
              <a:rPr lang="hu-HU" sz="1800" dirty="0" err="1"/>
              <a:t>ArcMap</a:t>
            </a:r>
            <a:r>
              <a:rPr lang="hu-HU" sz="1800" dirty="0"/>
              <a:t>, </a:t>
            </a:r>
            <a:r>
              <a:rPr lang="hu-HU" sz="1800" dirty="0" err="1"/>
              <a:t>ArcGIS</a:t>
            </a:r>
            <a:r>
              <a:rPr lang="hu-HU" sz="1800" dirty="0"/>
              <a:t> Pro</a:t>
            </a:r>
          </a:p>
          <a:p>
            <a:pPr algn="l">
              <a:defRPr/>
            </a:pPr>
            <a:r>
              <a:rPr lang="hu-HU" sz="1800" dirty="0"/>
              <a:t>4. óra : </a:t>
            </a:r>
            <a:r>
              <a:rPr lang="hu-HU" sz="1800" dirty="0" err="1"/>
              <a:t>Georeferálás</a:t>
            </a:r>
            <a:r>
              <a:rPr lang="hu-HU" sz="1800" dirty="0"/>
              <a:t> és digitalizálás, </a:t>
            </a:r>
            <a:r>
              <a:rPr lang="hu-HU" sz="1800" dirty="0" err="1"/>
              <a:t>geoadatbázis</a:t>
            </a:r>
            <a:r>
              <a:rPr lang="hu-HU" sz="1800" dirty="0"/>
              <a:t>-építés I.</a:t>
            </a:r>
          </a:p>
          <a:p>
            <a:pPr algn="l">
              <a:defRPr/>
            </a:pPr>
            <a:r>
              <a:rPr lang="hu-HU" sz="1800" dirty="0"/>
              <a:t>5. óra : </a:t>
            </a:r>
            <a:r>
              <a:rPr lang="hu-HU" sz="1800" dirty="0" err="1"/>
              <a:t>Geoadatbázis</a:t>
            </a:r>
            <a:r>
              <a:rPr lang="hu-HU" sz="1800" dirty="0"/>
              <a:t>-építés II.</a:t>
            </a:r>
          </a:p>
          <a:p>
            <a:pPr algn="l">
              <a:defRPr/>
            </a:pPr>
            <a:r>
              <a:rPr lang="hu-HU" sz="1800" dirty="0"/>
              <a:t>6. óra : Vektoros elemzési módszerek I.</a:t>
            </a:r>
          </a:p>
          <a:p>
            <a:pPr algn="l">
              <a:defRPr/>
            </a:pPr>
            <a:r>
              <a:rPr lang="hu-HU" sz="1800" dirty="0"/>
              <a:t>7. óra : Vektoros elemzési módszerek II., Raszteres rendszerek és elemzések I.</a:t>
            </a:r>
          </a:p>
          <a:p>
            <a:pPr algn="l">
              <a:defRPr/>
            </a:pPr>
            <a:r>
              <a:rPr lang="hu-HU" sz="1800" dirty="0"/>
              <a:t>8. óra: Raszteres rendszerek és elemzések II.</a:t>
            </a:r>
          </a:p>
          <a:p>
            <a:pPr algn="l">
              <a:defRPr/>
            </a:pPr>
            <a:r>
              <a:rPr lang="hu-HU" sz="1800" dirty="0"/>
              <a:t>9. óra: Földtudományos elemzések.</a:t>
            </a:r>
          </a:p>
          <a:p>
            <a:pPr algn="l">
              <a:defRPr/>
            </a:pPr>
            <a:r>
              <a:rPr lang="hu-HU" sz="1800" dirty="0"/>
              <a:t>10. óra : </a:t>
            </a:r>
            <a:r>
              <a:rPr lang="hu-HU" sz="1800" dirty="0" err="1"/>
              <a:t>ModelBuilder</a:t>
            </a:r>
            <a:r>
              <a:rPr lang="hu-HU" sz="1800" dirty="0"/>
              <a:t>.</a:t>
            </a:r>
          </a:p>
          <a:p>
            <a:pPr algn="l">
              <a:defRPr/>
            </a:pPr>
            <a:r>
              <a:rPr lang="hu-HU" sz="1800" dirty="0"/>
              <a:t>11. óra : </a:t>
            </a:r>
            <a:r>
              <a:rPr lang="hu-HU" sz="1800" dirty="0" err="1"/>
              <a:t>ArcPy</a:t>
            </a:r>
            <a:r>
              <a:rPr lang="hu-HU" sz="1800" dirty="0"/>
              <a:t>, 3D-s lehetőségek.</a:t>
            </a:r>
          </a:p>
          <a:p>
            <a:pPr algn="l">
              <a:defRPr/>
            </a:pPr>
            <a:r>
              <a:rPr lang="hu-HU" sz="1800" b="1" dirty="0">
                <a:sym typeface="Wingdings" panose="05000000000000000000" pitchFamily="2" charset="2"/>
              </a:rPr>
              <a:t>Utolsó óra.: </a:t>
            </a:r>
            <a:r>
              <a:rPr lang="hu-HU" sz="1800" b="1" dirty="0"/>
              <a:t>Jelenléti ZH </a:t>
            </a:r>
            <a:r>
              <a:rPr lang="hu-HU" sz="1800" b="1" dirty="0">
                <a:sym typeface="Wingdings" panose="05000000000000000000" pitchFamily="2" charset="2"/>
              </a:rPr>
              <a:t> és az utolsó beadandó határideje</a:t>
            </a:r>
            <a:endParaRPr lang="hu-HU" sz="1800" b="1" dirty="0"/>
          </a:p>
        </p:txBody>
      </p:sp>
    </p:spTree>
    <p:extLst>
      <p:ext uri="{BB962C8B-B14F-4D97-AF65-F5344CB8AC3E}">
        <p14:creationId xmlns:p14="http://schemas.microsoft.com/office/powerpoint/2010/main" val="218832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3664D-78EF-0E10-BA78-3659A2F6E7C7}"/>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30F31200-FDB2-D79C-BBC3-9BA813530220}"/>
              </a:ext>
            </a:extLst>
          </p:cNvPr>
          <p:cNvSpPr txBox="1">
            <a:spLocks/>
          </p:cNvSpPr>
          <p:nvPr/>
        </p:nvSpPr>
        <p:spPr>
          <a:xfrm>
            <a:off x="588963" y="0"/>
            <a:ext cx="11231562" cy="1143000"/>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Egy térinformatikai projekt munkafázisai</a:t>
            </a:r>
          </a:p>
        </p:txBody>
      </p:sp>
      <p:sp>
        <p:nvSpPr>
          <p:cNvPr id="3" name="Szövegdoboz 2">
            <a:extLst>
              <a:ext uri="{FF2B5EF4-FFF2-40B4-BE49-F238E27FC236}">
                <a16:creationId xmlns:a16="http://schemas.microsoft.com/office/drawing/2014/main" id="{23A64B7B-0CD1-3CDC-533F-E781C5B0344E}"/>
              </a:ext>
            </a:extLst>
          </p:cNvPr>
          <p:cNvSpPr txBox="1"/>
          <p:nvPr/>
        </p:nvSpPr>
        <p:spPr>
          <a:xfrm>
            <a:off x="2618861" y="2005751"/>
            <a:ext cx="7171765" cy="3539430"/>
          </a:xfrm>
          <a:prstGeom prst="rect">
            <a:avLst/>
          </a:prstGeom>
          <a:noFill/>
        </p:spPr>
        <p:txBody>
          <a:bodyPr wrap="square">
            <a:spAutoFit/>
          </a:bodyPr>
          <a:lstStyle/>
          <a:p>
            <a:pPr eaLnBrk="1" hangingPunct="1">
              <a:spcBef>
                <a:spcPct val="0"/>
              </a:spcBef>
              <a:buFontTx/>
              <a:buChar char="•"/>
            </a:pPr>
            <a:r>
              <a:rPr lang="hu-HU" altLang="hu-HU" sz="3200" dirty="0"/>
              <a:t> </a:t>
            </a:r>
            <a:r>
              <a:rPr lang="en-US" altLang="hu-HU" sz="3200" dirty="0"/>
              <a:t>A </a:t>
            </a:r>
            <a:r>
              <a:rPr lang="en-US" altLang="hu-HU" sz="3200" dirty="0" err="1"/>
              <a:t>feladat</a:t>
            </a:r>
            <a:r>
              <a:rPr lang="en-US" altLang="hu-HU" sz="3200" dirty="0"/>
              <a:t> </a:t>
            </a:r>
            <a:r>
              <a:rPr lang="en-US" altLang="hu-HU" sz="3200" dirty="0" err="1"/>
              <a:t>megfogalmazása</a:t>
            </a:r>
            <a:endParaRPr lang="en-US" altLang="hu-HU" sz="3200" dirty="0"/>
          </a:p>
          <a:p>
            <a:pPr eaLnBrk="1" hangingPunct="1">
              <a:spcBef>
                <a:spcPct val="0"/>
              </a:spcBef>
              <a:buFontTx/>
              <a:buChar char="•"/>
            </a:pPr>
            <a:r>
              <a:rPr lang="hu-HU" altLang="hu-HU" sz="3200" dirty="0"/>
              <a:t> </a:t>
            </a:r>
            <a:r>
              <a:rPr lang="en-US" altLang="hu-HU" sz="3200" dirty="0" err="1"/>
              <a:t>Adatfelmérés</a:t>
            </a:r>
            <a:endParaRPr lang="en-US" altLang="hu-HU" sz="3200" dirty="0"/>
          </a:p>
          <a:p>
            <a:pPr eaLnBrk="1" hangingPunct="1">
              <a:spcBef>
                <a:spcPct val="0"/>
              </a:spcBef>
              <a:buFontTx/>
              <a:buChar char="•"/>
            </a:pPr>
            <a:r>
              <a:rPr lang="hu-HU" altLang="hu-HU" sz="3200" dirty="0"/>
              <a:t> </a:t>
            </a:r>
            <a:r>
              <a:rPr lang="en-US" altLang="hu-HU" sz="3200" dirty="0"/>
              <a:t>Adat- és </a:t>
            </a:r>
            <a:r>
              <a:rPr lang="en-US" altLang="hu-HU" sz="3200" dirty="0" err="1"/>
              <a:t>folyamatmodell</a:t>
            </a:r>
            <a:r>
              <a:rPr lang="en-US" altLang="hu-HU" sz="3200" dirty="0"/>
              <a:t> </a:t>
            </a:r>
            <a:r>
              <a:rPr lang="en-US" altLang="hu-HU" sz="3200" dirty="0" err="1"/>
              <a:t>tervezése</a:t>
            </a:r>
            <a:endParaRPr lang="en-US" altLang="hu-HU" sz="3200" dirty="0"/>
          </a:p>
          <a:p>
            <a:pPr eaLnBrk="1" hangingPunct="1">
              <a:spcBef>
                <a:spcPct val="0"/>
              </a:spcBef>
              <a:buFontTx/>
              <a:buChar char="•"/>
            </a:pPr>
            <a:r>
              <a:rPr lang="hu-HU" altLang="hu-HU" sz="3200" dirty="0"/>
              <a:t> </a:t>
            </a:r>
            <a:r>
              <a:rPr lang="en-US" altLang="hu-HU" sz="3200" dirty="0" err="1"/>
              <a:t>Adatgyűjtés</a:t>
            </a:r>
            <a:r>
              <a:rPr lang="en-US" altLang="hu-HU" sz="3200" dirty="0"/>
              <a:t>, </a:t>
            </a:r>
            <a:r>
              <a:rPr lang="en-US" altLang="hu-HU" sz="3200" dirty="0" err="1"/>
              <a:t>konverzió</a:t>
            </a:r>
            <a:r>
              <a:rPr lang="en-US" altLang="hu-HU" sz="3200" dirty="0"/>
              <a:t>, </a:t>
            </a:r>
            <a:r>
              <a:rPr lang="en-US" altLang="hu-HU" sz="3200" dirty="0" err="1"/>
              <a:t>adatrögzítés</a:t>
            </a:r>
            <a:endParaRPr lang="en-US" altLang="hu-HU" sz="3200" dirty="0"/>
          </a:p>
          <a:p>
            <a:pPr eaLnBrk="1" hangingPunct="1">
              <a:spcBef>
                <a:spcPct val="0"/>
              </a:spcBef>
              <a:buFontTx/>
              <a:buChar char="•"/>
            </a:pPr>
            <a:r>
              <a:rPr lang="hu-HU" altLang="hu-HU" sz="3200" dirty="0"/>
              <a:t> </a:t>
            </a:r>
            <a:r>
              <a:rPr lang="en-US" altLang="hu-HU" sz="3200" dirty="0" err="1"/>
              <a:t>Téradatfeldolgozás</a:t>
            </a:r>
            <a:r>
              <a:rPr lang="en-US" altLang="hu-HU" sz="3200" dirty="0"/>
              <a:t> </a:t>
            </a:r>
          </a:p>
          <a:p>
            <a:pPr eaLnBrk="1" hangingPunct="1">
              <a:spcBef>
                <a:spcPct val="0"/>
              </a:spcBef>
              <a:buFontTx/>
              <a:buChar char="•"/>
            </a:pPr>
            <a:r>
              <a:rPr lang="hu-HU" altLang="hu-HU" sz="3200" dirty="0"/>
              <a:t> </a:t>
            </a:r>
            <a:r>
              <a:rPr lang="en-US" altLang="hu-HU" sz="3200" dirty="0" err="1"/>
              <a:t>Elemzés</a:t>
            </a:r>
            <a:r>
              <a:rPr lang="en-US" altLang="hu-HU" sz="3200" dirty="0"/>
              <a:t>, </a:t>
            </a:r>
            <a:r>
              <a:rPr lang="en-US" altLang="hu-HU" sz="3200" dirty="0" err="1"/>
              <a:t>térbeli</a:t>
            </a:r>
            <a:r>
              <a:rPr lang="en-US" altLang="hu-HU" sz="3200" dirty="0"/>
              <a:t> </a:t>
            </a:r>
            <a:r>
              <a:rPr lang="en-US" altLang="hu-HU" sz="3200" dirty="0" err="1"/>
              <a:t>kapcsolatok</a:t>
            </a:r>
            <a:endParaRPr lang="en-US" altLang="hu-HU" sz="3200" dirty="0"/>
          </a:p>
          <a:p>
            <a:pPr eaLnBrk="1" hangingPunct="1">
              <a:spcBef>
                <a:spcPct val="0"/>
              </a:spcBef>
              <a:buFontTx/>
              <a:buChar char="•"/>
            </a:pPr>
            <a:r>
              <a:rPr lang="hu-HU" altLang="hu-HU" sz="3200" dirty="0"/>
              <a:t> </a:t>
            </a:r>
            <a:r>
              <a:rPr lang="en-US" altLang="hu-HU" sz="3200" dirty="0" err="1"/>
              <a:t>Megjelenítés</a:t>
            </a:r>
            <a:endParaRPr lang="en-US" altLang="hu-HU" sz="3200" dirty="0"/>
          </a:p>
        </p:txBody>
      </p:sp>
    </p:spTree>
    <p:extLst>
      <p:ext uri="{BB962C8B-B14F-4D97-AF65-F5344CB8AC3E}">
        <p14:creationId xmlns:p14="http://schemas.microsoft.com/office/powerpoint/2010/main" val="42448313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7BFFA-91E5-B574-DEFA-ADC09C539450}"/>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405C0682-5B6C-BB49-3DDF-4B1AEE27AD0F}"/>
              </a:ext>
            </a:extLst>
          </p:cNvPr>
          <p:cNvSpPr txBox="1">
            <a:spLocks/>
          </p:cNvSpPr>
          <p:nvPr/>
        </p:nvSpPr>
        <p:spPr>
          <a:xfrm>
            <a:off x="588963" y="0"/>
            <a:ext cx="11231562"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A GIS társadalmának felosztása</a:t>
            </a:r>
          </a:p>
        </p:txBody>
      </p:sp>
      <p:graphicFrame>
        <p:nvGraphicFramePr>
          <p:cNvPr id="2" name="Object 3">
            <a:extLst>
              <a:ext uri="{FF2B5EF4-FFF2-40B4-BE49-F238E27FC236}">
                <a16:creationId xmlns:a16="http://schemas.microsoft.com/office/drawing/2014/main" id="{3EB758BE-FC02-FCBC-76A2-93DD1A509646}"/>
              </a:ext>
            </a:extLst>
          </p:cNvPr>
          <p:cNvGraphicFramePr>
            <a:graphicFrameLocks noChangeAspect="1"/>
          </p:cNvGraphicFramePr>
          <p:nvPr>
            <p:extLst>
              <p:ext uri="{D42A27DB-BD31-4B8C-83A1-F6EECF244321}">
                <p14:modId xmlns:p14="http://schemas.microsoft.com/office/powerpoint/2010/main" val="774178102"/>
              </p:ext>
            </p:extLst>
          </p:nvPr>
        </p:nvGraphicFramePr>
        <p:xfrm>
          <a:off x="2646923" y="1268413"/>
          <a:ext cx="3024187" cy="2830512"/>
        </p:xfrm>
        <a:graphic>
          <a:graphicData uri="http://schemas.openxmlformats.org/presentationml/2006/ole">
            <mc:AlternateContent xmlns:mc="http://schemas.openxmlformats.org/markup-compatibility/2006">
              <mc:Choice xmlns:v="urn:schemas-microsoft-com:vml" Requires="v">
                <p:oleObj spid="_x0000_s7170" name="CorelDRAW" r:id="rId3" imgW="3805382" imgH="3429120" progId="CorelDRAW.Graphic.11">
                  <p:embed/>
                </p:oleObj>
              </mc:Choice>
              <mc:Fallback>
                <p:oleObj name="CorelDRAW" r:id="rId3" imgW="3805382" imgH="3429120" progId="CorelDRAW.Graphic.11">
                  <p:embed/>
                  <p:pic>
                    <p:nvPicPr>
                      <p:cNvPr id="36867" name="Object 3">
                        <a:extLst>
                          <a:ext uri="{FF2B5EF4-FFF2-40B4-BE49-F238E27FC236}">
                            <a16:creationId xmlns:a16="http://schemas.microsoft.com/office/drawing/2014/main" id="{3E133158-E0E3-83F1-8D2F-57B17E9A54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6923" y="1268413"/>
                        <a:ext cx="3024187" cy="2830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 name="Text Box 4">
            <a:extLst>
              <a:ext uri="{FF2B5EF4-FFF2-40B4-BE49-F238E27FC236}">
                <a16:creationId xmlns:a16="http://schemas.microsoft.com/office/drawing/2014/main" id="{BE0F0AB5-57D3-B94D-8BD1-B2B73B951DBE}"/>
              </a:ext>
            </a:extLst>
          </p:cNvPr>
          <p:cNvSpPr txBox="1">
            <a:spLocks noChangeArrowheads="1"/>
          </p:cNvSpPr>
          <p:nvPr/>
        </p:nvSpPr>
        <p:spPr bwMode="auto">
          <a:xfrm>
            <a:off x="4807510" y="1773238"/>
            <a:ext cx="3757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hu-HU" altLang="hu-HU" sz="2400"/>
              <a:t>GIS (ADATBÁZIS) FEJLESZTŐK</a:t>
            </a:r>
          </a:p>
        </p:txBody>
      </p:sp>
      <p:sp>
        <p:nvSpPr>
          <p:cNvPr id="5" name="Text Box 5">
            <a:extLst>
              <a:ext uri="{FF2B5EF4-FFF2-40B4-BE49-F238E27FC236}">
                <a16:creationId xmlns:a16="http://schemas.microsoft.com/office/drawing/2014/main" id="{C1C1D591-9E9C-54E8-1DAD-2C770F12D54D}"/>
              </a:ext>
            </a:extLst>
          </p:cNvPr>
          <p:cNvSpPr txBox="1">
            <a:spLocks noChangeArrowheads="1"/>
          </p:cNvSpPr>
          <p:nvPr/>
        </p:nvSpPr>
        <p:spPr bwMode="auto">
          <a:xfrm>
            <a:off x="5167873" y="2708275"/>
            <a:ext cx="2384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hu-HU" altLang="hu-HU" sz="2400"/>
              <a:t>GIS</a:t>
            </a:r>
            <a:r>
              <a:rPr lang="hu-HU" altLang="hu-HU" sz="2400" b="1">
                <a:latin typeface="Arial" panose="020B0604020202020204" pitchFamily="34" charset="0"/>
              </a:rPr>
              <a:t> </a:t>
            </a:r>
            <a:r>
              <a:rPr lang="hu-HU" altLang="hu-HU" sz="2400"/>
              <a:t>ALKALMAZÓK</a:t>
            </a:r>
          </a:p>
        </p:txBody>
      </p:sp>
      <p:sp>
        <p:nvSpPr>
          <p:cNvPr id="6" name="Text Box 6">
            <a:extLst>
              <a:ext uri="{FF2B5EF4-FFF2-40B4-BE49-F238E27FC236}">
                <a16:creationId xmlns:a16="http://schemas.microsoft.com/office/drawing/2014/main" id="{E0DDA826-56AC-9C02-7075-8B27913EC169}"/>
              </a:ext>
            </a:extLst>
          </p:cNvPr>
          <p:cNvSpPr txBox="1">
            <a:spLocks noChangeArrowheads="1"/>
          </p:cNvSpPr>
          <p:nvPr/>
        </p:nvSpPr>
        <p:spPr bwMode="auto">
          <a:xfrm>
            <a:off x="5455210" y="3573463"/>
            <a:ext cx="43195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hu-HU" altLang="hu-HU" sz="2400" u="sng"/>
              <a:t>FELHASZNÁLÓK </a:t>
            </a:r>
            <a:r>
              <a:rPr lang="hu-HU" altLang="hu-HU" sz="2400" b="1" u="sng"/>
              <a:t>„</a:t>
            </a:r>
            <a:r>
              <a:rPr lang="hu-HU" altLang="hu-HU" sz="2400" u="sng"/>
              <a:t>NÉZEGETŐK</a:t>
            </a:r>
            <a:r>
              <a:rPr lang="hu-HU" altLang="hu-HU" sz="2400" b="1" u="sng"/>
              <a:t>”</a:t>
            </a:r>
          </a:p>
        </p:txBody>
      </p:sp>
      <p:graphicFrame>
        <p:nvGraphicFramePr>
          <p:cNvPr id="7" name="Object 2">
            <a:hlinkClick r:id="" action="ppaction://ole?verb=0"/>
            <a:extLst>
              <a:ext uri="{FF2B5EF4-FFF2-40B4-BE49-F238E27FC236}">
                <a16:creationId xmlns:a16="http://schemas.microsoft.com/office/drawing/2014/main" id="{B81AA42B-BEB1-96FE-8BED-FF2FC291A7B1}"/>
              </a:ext>
            </a:extLst>
          </p:cNvPr>
          <p:cNvGraphicFramePr>
            <a:graphicFrameLocks/>
          </p:cNvGraphicFramePr>
          <p:nvPr>
            <p:extLst>
              <p:ext uri="{D42A27DB-BD31-4B8C-83A1-F6EECF244321}">
                <p14:modId xmlns:p14="http://schemas.microsoft.com/office/powerpoint/2010/main" val="1759023307"/>
              </p:ext>
            </p:extLst>
          </p:nvPr>
        </p:nvGraphicFramePr>
        <p:xfrm>
          <a:off x="2862823" y="4318000"/>
          <a:ext cx="6680200" cy="2540000"/>
        </p:xfrm>
        <a:graphic>
          <a:graphicData uri="http://schemas.openxmlformats.org/presentationml/2006/ole">
            <mc:AlternateContent xmlns:mc="http://schemas.openxmlformats.org/markup-compatibility/2006">
              <mc:Choice xmlns:v="urn:schemas-microsoft-com:vml" Requires="v">
                <p:oleObj spid="_x0000_s7171" name="Dokumentum" r:id="rId5" imgW="7840597" imgH="2980328" progId="Word.Document.8">
                  <p:embed/>
                </p:oleObj>
              </mc:Choice>
              <mc:Fallback>
                <p:oleObj name="Dokumentum" r:id="rId5" imgW="7840597" imgH="2980328" progId="Word.Document.8">
                  <p:embed/>
                  <p:pic>
                    <p:nvPicPr>
                      <p:cNvPr id="5122" name="Object 2">
                        <a:hlinkClick r:id="" action="ppaction://ole?verb=0"/>
                        <a:extLst>
                          <a:ext uri="{FF2B5EF4-FFF2-40B4-BE49-F238E27FC236}">
                            <a16:creationId xmlns:a16="http://schemas.microsoft.com/office/drawing/2014/main" id="{E500FDD0-508F-3A8B-4AF5-EF7630373CB7}"/>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62823" y="4318000"/>
                        <a:ext cx="6680200" cy="2540000"/>
                      </a:xfrm>
                      <a:prstGeom prst="rect">
                        <a:avLst/>
                      </a:prstGeom>
                      <a:solidFill>
                        <a:schemeClr val="tx1"/>
                      </a:solidFill>
                      <a:ln>
                        <a:noFill/>
                      </a:ln>
                      <a:effectLst/>
                    </p:spPr>
                  </p:pic>
                </p:oleObj>
              </mc:Fallback>
            </mc:AlternateContent>
          </a:graphicData>
        </a:graphic>
      </p:graphicFrame>
    </p:spTree>
    <p:extLst>
      <p:ext uri="{BB962C8B-B14F-4D97-AF65-F5344CB8AC3E}">
        <p14:creationId xmlns:p14="http://schemas.microsoft.com/office/powerpoint/2010/main" val="17844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E171A-86C3-39F4-9ACE-81391DDD5112}"/>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9F909819-2EE6-C03E-D7F8-A6B7D061CF78}"/>
              </a:ext>
            </a:extLst>
          </p:cNvPr>
          <p:cNvSpPr txBox="1">
            <a:spLocks/>
          </p:cNvSpPr>
          <p:nvPr/>
        </p:nvSpPr>
        <p:spPr>
          <a:xfrm>
            <a:off x="588963" y="0"/>
            <a:ext cx="11231562" cy="1143000"/>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err="1"/>
              <a:t>Environmental</a:t>
            </a:r>
            <a:r>
              <a:rPr lang="hu-HU" altLang="en-US" b="1" dirty="0"/>
              <a:t> Systems Research Institute</a:t>
            </a:r>
          </a:p>
        </p:txBody>
      </p:sp>
      <p:pic>
        <p:nvPicPr>
          <p:cNvPr id="9" name="Kép 8" descr="A képen szöveg, Grafika, Grafikus tervezés, tér látható&#10;&#10;Automatikusan generált leírás">
            <a:extLst>
              <a:ext uri="{FF2B5EF4-FFF2-40B4-BE49-F238E27FC236}">
                <a16:creationId xmlns:a16="http://schemas.microsoft.com/office/drawing/2014/main" id="{56190926-0ACF-BD67-BF7D-338DF04524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375" y="1206572"/>
            <a:ext cx="10099250" cy="5302106"/>
          </a:xfrm>
          <a:prstGeom prst="rect">
            <a:avLst/>
          </a:prstGeom>
        </p:spPr>
      </p:pic>
    </p:spTree>
    <p:extLst>
      <p:ext uri="{BB962C8B-B14F-4D97-AF65-F5344CB8AC3E}">
        <p14:creationId xmlns:p14="http://schemas.microsoft.com/office/powerpoint/2010/main" val="38553672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62522-2DDD-2180-6E37-7438BD19DAF8}"/>
            </a:ext>
          </a:extLst>
        </p:cNvPr>
        <p:cNvGrpSpPr/>
        <p:nvPr/>
      </p:nvGrpSpPr>
      <p:grpSpPr>
        <a:xfrm>
          <a:off x="0" y="0"/>
          <a:ext cx="0" cy="0"/>
          <a:chOff x="0" y="0"/>
          <a:chExt cx="0" cy="0"/>
        </a:xfrm>
      </p:grpSpPr>
      <p:pic>
        <p:nvPicPr>
          <p:cNvPr id="2" name="Online médiaelem 1" title="About Esri">
            <a:hlinkClick r:id="" action="ppaction://media"/>
            <a:extLst>
              <a:ext uri="{FF2B5EF4-FFF2-40B4-BE49-F238E27FC236}">
                <a16:creationId xmlns:a16="http://schemas.microsoft.com/office/drawing/2014/main" id="{5CCD7058-98D1-3087-BDB7-187947B9CF6C}"/>
              </a:ext>
            </a:extLst>
          </p:cNvPr>
          <p:cNvPicPr>
            <a:picLocks noRot="1" noChangeAspect="1"/>
          </p:cNvPicPr>
          <p:nvPr>
            <a:videoFile r:link="rId1"/>
          </p:nvPr>
        </p:nvPicPr>
        <p:blipFill>
          <a:blip r:embed="rId3"/>
          <a:stretch>
            <a:fillRect/>
          </a:stretch>
        </p:blipFill>
        <p:spPr>
          <a:xfrm>
            <a:off x="26988" y="0"/>
            <a:ext cx="12138025" cy="6858000"/>
          </a:xfrm>
          <a:prstGeom prst="rect">
            <a:avLst/>
          </a:prstGeom>
        </p:spPr>
      </p:pic>
    </p:spTree>
    <p:extLst>
      <p:ext uri="{BB962C8B-B14F-4D97-AF65-F5344CB8AC3E}">
        <p14:creationId xmlns:p14="http://schemas.microsoft.com/office/powerpoint/2010/main" val="73807482"/>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A798B-436C-52C1-0579-6082DAA36038}"/>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F2AE64B2-521F-DB0A-267D-936074BAE87F}"/>
              </a:ext>
            </a:extLst>
          </p:cNvPr>
          <p:cNvSpPr txBox="1">
            <a:spLocks/>
          </p:cNvSpPr>
          <p:nvPr/>
        </p:nvSpPr>
        <p:spPr>
          <a:xfrm>
            <a:off x="588963" y="0"/>
            <a:ext cx="11231562" cy="851647"/>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err="1"/>
              <a:t>Environmental</a:t>
            </a:r>
            <a:r>
              <a:rPr lang="hu-HU" altLang="en-US" b="1" dirty="0"/>
              <a:t> Systems Research Institute</a:t>
            </a:r>
          </a:p>
        </p:txBody>
      </p:sp>
      <p:sp>
        <p:nvSpPr>
          <p:cNvPr id="2" name="Rectangle 3">
            <a:extLst>
              <a:ext uri="{FF2B5EF4-FFF2-40B4-BE49-F238E27FC236}">
                <a16:creationId xmlns:a16="http://schemas.microsoft.com/office/drawing/2014/main" id="{215AF7D8-33C8-A8B6-D659-2781407516AF}"/>
              </a:ext>
            </a:extLst>
          </p:cNvPr>
          <p:cNvSpPr txBox="1">
            <a:spLocks noChangeArrowheads="1"/>
          </p:cNvSpPr>
          <p:nvPr/>
        </p:nvSpPr>
        <p:spPr>
          <a:xfrm>
            <a:off x="395287" y="1089025"/>
            <a:ext cx="11527771" cy="46799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hu-HU" altLang="hu-HU" sz="2400" dirty="0"/>
              <a:t>Jack </a:t>
            </a:r>
            <a:r>
              <a:rPr lang="hu-HU" altLang="hu-HU" sz="2400" dirty="0" err="1"/>
              <a:t>Dangermond</a:t>
            </a:r>
            <a:r>
              <a:rPr lang="hu-HU" altLang="hu-HU" sz="2400" dirty="0"/>
              <a:t> alapította 1969-ben (</a:t>
            </a:r>
            <a:r>
              <a:rPr lang="hu-HU" altLang="hu-HU" sz="2400" dirty="0" err="1"/>
              <a:t>Redlands</a:t>
            </a:r>
            <a:r>
              <a:rPr lang="hu-HU" altLang="hu-HU" sz="2400" dirty="0"/>
              <a:t>, Kalifornia)</a:t>
            </a:r>
          </a:p>
          <a:p>
            <a:pPr>
              <a:lnSpc>
                <a:spcPct val="80000"/>
              </a:lnSpc>
            </a:pPr>
            <a:r>
              <a:rPr lang="hu-HU" altLang="hu-HU" sz="2400" dirty="0"/>
              <a:t>Kezdetben földhasznosítás-elemzésekre fejlesztették</a:t>
            </a:r>
          </a:p>
          <a:p>
            <a:pPr>
              <a:lnSpc>
                <a:spcPct val="80000"/>
              </a:lnSpc>
            </a:pPr>
            <a:r>
              <a:rPr lang="hu-HU" altLang="hu-HU" sz="2400" dirty="0"/>
              <a:t>1982: ARC/INFO, az ESRI első GIS szoftvere (földrajzi objektumok és attribútumok együttes megjelenítése) </a:t>
            </a:r>
          </a:p>
          <a:p>
            <a:pPr>
              <a:lnSpc>
                <a:spcPct val="80000"/>
              </a:lnSpc>
              <a:buFont typeface="Arial" panose="020B0604020202020204" pitchFamily="34" charset="0"/>
              <a:buNone/>
            </a:pPr>
            <a:r>
              <a:rPr lang="hu-HU" altLang="hu-HU" sz="2400" dirty="0"/>
              <a:t>	- Ez volt az első „modern” GIS szoftver</a:t>
            </a:r>
          </a:p>
          <a:p>
            <a:pPr>
              <a:lnSpc>
                <a:spcPct val="80000"/>
              </a:lnSpc>
              <a:buFont typeface="Arial" panose="020B0604020202020204" pitchFamily="34" charset="0"/>
              <a:buNone/>
            </a:pPr>
            <a:r>
              <a:rPr lang="hu-HU" altLang="hu-HU" sz="2400" dirty="0"/>
              <a:t>	- UNIX és Windows platformon is</a:t>
            </a:r>
          </a:p>
          <a:p>
            <a:pPr>
              <a:lnSpc>
                <a:spcPct val="80000"/>
              </a:lnSpc>
            </a:pPr>
            <a:r>
              <a:rPr lang="hu-HU" altLang="hu-HU" sz="2400" dirty="0"/>
              <a:t>1986: az első PC-s verzió</a:t>
            </a:r>
          </a:p>
          <a:p>
            <a:pPr>
              <a:lnSpc>
                <a:spcPct val="80000"/>
              </a:lnSpc>
            </a:pPr>
            <a:r>
              <a:rPr lang="hu-HU" altLang="hu-HU" sz="2400" dirty="0"/>
              <a:t>90-es évek: </a:t>
            </a:r>
            <a:r>
              <a:rPr lang="hu-HU" altLang="hu-HU" sz="2400" dirty="0" err="1"/>
              <a:t>Arcview</a:t>
            </a:r>
            <a:endParaRPr lang="hu-HU" altLang="hu-HU" sz="2400" dirty="0"/>
          </a:p>
          <a:p>
            <a:pPr>
              <a:lnSpc>
                <a:spcPct val="80000"/>
              </a:lnSpc>
            </a:pPr>
            <a:r>
              <a:rPr lang="hu-HU" altLang="hu-HU" sz="2400" dirty="0"/>
              <a:t>2001: </a:t>
            </a:r>
            <a:r>
              <a:rPr lang="hu-HU" altLang="hu-HU" sz="2400" dirty="0" err="1"/>
              <a:t>ArcGiS</a:t>
            </a:r>
            <a:r>
              <a:rPr lang="hu-HU" altLang="hu-HU" sz="2400" dirty="0"/>
              <a:t> 8.1</a:t>
            </a:r>
          </a:p>
          <a:p>
            <a:pPr>
              <a:lnSpc>
                <a:spcPct val="80000"/>
              </a:lnSpc>
            </a:pPr>
            <a:r>
              <a:rPr lang="hu-HU" altLang="hu-HU" sz="2400" dirty="0"/>
              <a:t>2004: </a:t>
            </a:r>
            <a:r>
              <a:rPr lang="hu-HU" altLang="hu-HU" sz="2400" dirty="0" err="1"/>
              <a:t>ArcGiS</a:t>
            </a:r>
            <a:r>
              <a:rPr lang="hu-HU" altLang="hu-HU" sz="2400" dirty="0"/>
              <a:t> 9.x</a:t>
            </a:r>
          </a:p>
          <a:p>
            <a:pPr>
              <a:lnSpc>
                <a:spcPct val="80000"/>
              </a:lnSpc>
            </a:pPr>
            <a:r>
              <a:rPr lang="hu-HU" altLang="hu-HU" sz="2400" dirty="0"/>
              <a:t>2009: </a:t>
            </a:r>
            <a:r>
              <a:rPr lang="hu-HU" altLang="hu-HU" sz="2400" dirty="0" err="1"/>
              <a:t>ArcGIS</a:t>
            </a:r>
            <a:r>
              <a:rPr lang="hu-HU" altLang="hu-HU" sz="2400" dirty="0"/>
              <a:t> 9.3</a:t>
            </a:r>
          </a:p>
          <a:p>
            <a:pPr>
              <a:lnSpc>
                <a:spcPct val="80000"/>
              </a:lnSpc>
            </a:pPr>
            <a:r>
              <a:rPr lang="hu-HU" altLang="hu-HU" sz="2400" dirty="0"/>
              <a:t>2010-től ArcGIS10</a:t>
            </a:r>
          </a:p>
          <a:p>
            <a:pPr>
              <a:lnSpc>
                <a:spcPct val="80000"/>
              </a:lnSpc>
            </a:pPr>
            <a:r>
              <a:rPr lang="hu-HU" altLang="hu-HU" sz="2400" dirty="0"/>
              <a:t>2015-től: </a:t>
            </a:r>
            <a:r>
              <a:rPr lang="hu-HU" altLang="hu-HU" sz="2400" dirty="0" err="1"/>
              <a:t>ArcGIS</a:t>
            </a:r>
            <a:r>
              <a:rPr lang="hu-HU" altLang="hu-HU" sz="2400" dirty="0"/>
              <a:t> Pro</a:t>
            </a:r>
          </a:p>
        </p:txBody>
      </p:sp>
      <p:pic>
        <p:nvPicPr>
          <p:cNvPr id="4" name="Kép 3" descr="A képen kültéri, fa, ég, pálmafa látható&#10;&#10;Automatikusan generált leírás">
            <a:extLst>
              <a:ext uri="{FF2B5EF4-FFF2-40B4-BE49-F238E27FC236}">
                <a16:creationId xmlns:a16="http://schemas.microsoft.com/office/drawing/2014/main" id="{83964E54-03BC-EC0B-1837-1572156A32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0898" y="2589147"/>
            <a:ext cx="5852160" cy="3901440"/>
          </a:xfrm>
          <a:prstGeom prst="rect">
            <a:avLst/>
          </a:prstGeom>
        </p:spPr>
      </p:pic>
    </p:spTree>
    <p:extLst>
      <p:ext uri="{BB962C8B-B14F-4D97-AF65-F5344CB8AC3E}">
        <p14:creationId xmlns:p14="http://schemas.microsoft.com/office/powerpoint/2010/main" val="8871048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3DB1E-7731-4951-0C70-8EB108026EEB}"/>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58720B4E-4D5D-387D-0D0F-7A55551A653B}"/>
              </a:ext>
            </a:extLst>
          </p:cNvPr>
          <p:cNvSpPr txBox="1">
            <a:spLocks/>
          </p:cNvSpPr>
          <p:nvPr/>
        </p:nvSpPr>
        <p:spPr>
          <a:xfrm>
            <a:off x="588963" y="0"/>
            <a:ext cx="11231562"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err="1"/>
              <a:t>Desktop</a:t>
            </a:r>
            <a:r>
              <a:rPr lang="hu-HU" altLang="en-US" b="1" dirty="0"/>
              <a:t> </a:t>
            </a:r>
            <a:r>
              <a:rPr lang="hu-HU" altLang="en-US" b="1" dirty="0" err="1"/>
              <a:t>ArcGIS</a:t>
            </a:r>
            <a:endParaRPr lang="hu-HU" altLang="en-US" b="1" dirty="0"/>
          </a:p>
        </p:txBody>
      </p:sp>
      <p:sp>
        <p:nvSpPr>
          <p:cNvPr id="2" name="Rectangle 3">
            <a:extLst>
              <a:ext uri="{FF2B5EF4-FFF2-40B4-BE49-F238E27FC236}">
                <a16:creationId xmlns:a16="http://schemas.microsoft.com/office/drawing/2014/main" id="{A74B02D0-BE5B-9840-94A7-2D376F6F8EF7}"/>
              </a:ext>
            </a:extLst>
          </p:cNvPr>
          <p:cNvSpPr txBox="1">
            <a:spLocks noChangeArrowheads="1"/>
          </p:cNvSpPr>
          <p:nvPr/>
        </p:nvSpPr>
        <p:spPr>
          <a:xfrm>
            <a:off x="588963" y="1507658"/>
            <a:ext cx="8186377" cy="18002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charset="0"/>
              <a:buNone/>
              <a:defRPr/>
            </a:pPr>
            <a:r>
              <a:rPr lang="hu-HU" dirty="0"/>
              <a:t>Előnyei </a:t>
            </a:r>
          </a:p>
          <a:p>
            <a:pPr lvl="1">
              <a:buFont typeface="Wingdings" pitchFamily="2" charset="2"/>
              <a:buChar char="§"/>
              <a:defRPr/>
            </a:pPr>
            <a:r>
              <a:rPr lang="hu-HU" sz="2800" dirty="0"/>
              <a:t>Elemzési funkciókban a legerősebb</a:t>
            </a:r>
          </a:p>
          <a:p>
            <a:pPr lvl="1">
              <a:buFont typeface="Wingdings" pitchFamily="2" charset="2"/>
              <a:buChar char="§"/>
              <a:defRPr/>
            </a:pPr>
            <a:r>
              <a:rPr lang="hu-HU" sz="2800" dirty="0"/>
              <a:t>Sokféle importálási-exportálási lehetőség</a:t>
            </a:r>
          </a:p>
          <a:p>
            <a:pPr lvl="1">
              <a:buFont typeface="Wingdings" pitchFamily="2" charset="2"/>
              <a:buChar char="§"/>
              <a:defRPr/>
            </a:pPr>
            <a:r>
              <a:rPr lang="hu-HU" sz="2800" dirty="0"/>
              <a:t>Adatbázis építése egyszerű</a:t>
            </a:r>
          </a:p>
          <a:p>
            <a:pPr lvl="1">
              <a:buFont typeface="Wingdings" pitchFamily="2" charset="2"/>
              <a:buChar char="§"/>
              <a:defRPr/>
            </a:pPr>
            <a:r>
              <a:rPr lang="hu-HU" sz="2800" dirty="0"/>
              <a:t>„Access” formátum – átlátható</a:t>
            </a:r>
          </a:p>
        </p:txBody>
      </p:sp>
      <p:sp>
        <p:nvSpPr>
          <p:cNvPr id="4" name="Téglalap 3">
            <a:extLst>
              <a:ext uri="{FF2B5EF4-FFF2-40B4-BE49-F238E27FC236}">
                <a16:creationId xmlns:a16="http://schemas.microsoft.com/office/drawing/2014/main" id="{06E05635-8B56-413A-7AA1-0CAC11E16456}"/>
              </a:ext>
            </a:extLst>
          </p:cNvPr>
          <p:cNvSpPr/>
          <p:nvPr/>
        </p:nvSpPr>
        <p:spPr>
          <a:xfrm>
            <a:off x="588963" y="4219388"/>
            <a:ext cx="8420566" cy="1643527"/>
          </a:xfrm>
          <a:prstGeom prst="rect">
            <a:avLst/>
          </a:prstGeom>
        </p:spPr>
        <p:txBody>
          <a:bodyPr wrap="square">
            <a:spAutoFit/>
          </a:bodyPr>
          <a:lstStyle/>
          <a:p>
            <a:pPr eaLnBrk="1" hangingPunct="1">
              <a:lnSpc>
                <a:spcPct val="90000"/>
              </a:lnSpc>
              <a:buFont typeface="Arial" charset="0"/>
              <a:buNone/>
              <a:defRPr/>
            </a:pPr>
            <a:r>
              <a:rPr lang="hu-HU" sz="2800" dirty="0">
                <a:latin typeface="+mn-lt"/>
              </a:rPr>
              <a:t>Hátrányai</a:t>
            </a:r>
          </a:p>
          <a:p>
            <a:pPr lvl="1" eaLnBrk="1" hangingPunct="1">
              <a:lnSpc>
                <a:spcPct val="90000"/>
              </a:lnSpc>
              <a:buFont typeface="Wingdings" pitchFamily="2" charset="2"/>
              <a:buChar char="§"/>
              <a:defRPr/>
            </a:pPr>
            <a:r>
              <a:rPr lang="hu-HU" sz="2800" dirty="0">
                <a:latin typeface="+mn-lt"/>
              </a:rPr>
              <a:t>   Drága</a:t>
            </a:r>
          </a:p>
          <a:p>
            <a:pPr lvl="1" eaLnBrk="1" hangingPunct="1">
              <a:lnSpc>
                <a:spcPct val="90000"/>
              </a:lnSpc>
              <a:buFont typeface="Wingdings" pitchFamily="2" charset="2"/>
              <a:buChar char="§"/>
              <a:defRPr/>
            </a:pPr>
            <a:r>
              <a:rPr lang="hu-HU" sz="2800" dirty="0">
                <a:latin typeface="+mn-lt"/>
              </a:rPr>
              <a:t>   Térképészeti esztétikai hiányosságok</a:t>
            </a:r>
          </a:p>
          <a:p>
            <a:pPr lvl="1" eaLnBrk="1" hangingPunct="1">
              <a:lnSpc>
                <a:spcPct val="90000"/>
              </a:lnSpc>
              <a:buFont typeface="Wingdings" pitchFamily="2" charset="2"/>
              <a:buChar char="§"/>
              <a:defRPr/>
            </a:pPr>
            <a:r>
              <a:rPr lang="hu-HU" sz="2800" dirty="0">
                <a:latin typeface="+mn-lt"/>
              </a:rPr>
              <a:t>   Nyomdai szempontokat nem vesz figyelembe</a:t>
            </a:r>
          </a:p>
        </p:txBody>
      </p:sp>
    </p:spTree>
    <p:extLst>
      <p:ext uri="{BB962C8B-B14F-4D97-AF65-F5344CB8AC3E}">
        <p14:creationId xmlns:p14="http://schemas.microsoft.com/office/powerpoint/2010/main" val="18318305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945C4-1617-FC4A-0F8E-C418D494F274}"/>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3DC6EA04-F24B-5225-3D40-A94EDE45B67F}"/>
              </a:ext>
            </a:extLst>
          </p:cNvPr>
          <p:cNvSpPr txBox="1">
            <a:spLocks/>
          </p:cNvSpPr>
          <p:nvPr/>
        </p:nvSpPr>
        <p:spPr>
          <a:xfrm>
            <a:off x="588963" y="0"/>
            <a:ext cx="11231562"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err="1"/>
              <a:t>Desktop</a:t>
            </a:r>
            <a:r>
              <a:rPr lang="hu-HU" altLang="en-US" b="1" dirty="0"/>
              <a:t> </a:t>
            </a:r>
            <a:r>
              <a:rPr lang="hu-HU" altLang="en-US" b="1" dirty="0" err="1"/>
              <a:t>ArcGIS</a:t>
            </a:r>
            <a:r>
              <a:rPr lang="hu-HU" altLang="en-US" b="1" dirty="0"/>
              <a:t> alkalmazások 1.</a:t>
            </a:r>
          </a:p>
        </p:txBody>
      </p:sp>
      <p:pic>
        <p:nvPicPr>
          <p:cNvPr id="3" name="Kép 3" descr="Arc_info_editor_view.jpg">
            <a:extLst>
              <a:ext uri="{FF2B5EF4-FFF2-40B4-BE49-F238E27FC236}">
                <a16:creationId xmlns:a16="http://schemas.microsoft.com/office/drawing/2014/main" id="{64C22B32-D411-4291-5BAA-8025DBD9EA3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98499" y="3895818"/>
            <a:ext cx="2714625"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églalap 4">
            <a:extLst>
              <a:ext uri="{FF2B5EF4-FFF2-40B4-BE49-F238E27FC236}">
                <a16:creationId xmlns:a16="http://schemas.microsoft.com/office/drawing/2014/main" id="{E993DCED-4522-6050-450A-14A997DD4DCA}"/>
              </a:ext>
            </a:extLst>
          </p:cNvPr>
          <p:cNvSpPr/>
          <p:nvPr/>
        </p:nvSpPr>
        <p:spPr>
          <a:xfrm>
            <a:off x="250825" y="1330419"/>
            <a:ext cx="5356225" cy="708025"/>
          </a:xfrm>
          <a:prstGeom prst="rect">
            <a:avLst/>
          </a:prstGeom>
        </p:spPr>
        <p:txBody>
          <a:bodyPr wrap="none">
            <a:spAutoFit/>
          </a:bodyPr>
          <a:lstStyle/>
          <a:p>
            <a:pPr>
              <a:defRPr/>
            </a:pPr>
            <a:r>
              <a:rPr lang="hu-HU" sz="2000" dirty="0"/>
              <a:t>Több szoftverből álló rendszer </a:t>
            </a:r>
          </a:p>
          <a:p>
            <a:pPr>
              <a:defRPr/>
            </a:pPr>
            <a:r>
              <a:rPr lang="hu-HU" sz="2000" dirty="0"/>
              <a:t>Eltérő felhasználói igények, bővülő funkcionalitás</a:t>
            </a:r>
          </a:p>
        </p:txBody>
      </p:sp>
      <p:sp>
        <p:nvSpPr>
          <p:cNvPr id="6" name="Rectangle 3">
            <a:extLst>
              <a:ext uri="{FF2B5EF4-FFF2-40B4-BE49-F238E27FC236}">
                <a16:creationId xmlns:a16="http://schemas.microsoft.com/office/drawing/2014/main" id="{778FFA56-9B55-5B8F-F94E-EE029F571333}"/>
              </a:ext>
            </a:extLst>
          </p:cNvPr>
          <p:cNvSpPr txBox="1">
            <a:spLocks noChangeArrowheads="1"/>
          </p:cNvSpPr>
          <p:nvPr/>
        </p:nvSpPr>
        <p:spPr bwMode="auto">
          <a:xfrm>
            <a:off x="323850" y="2259106"/>
            <a:ext cx="9635938" cy="411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80000"/>
              </a:lnSpc>
              <a:buFontTx/>
              <a:buNone/>
            </a:pPr>
            <a:r>
              <a:rPr lang="hu-HU" altLang="hu-HU" sz="2400" dirty="0">
                <a:solidFill>
                  <a:srgbClr val="604A7B"/>
                </a:solidFill>
                <a:latin typeface="+mn-lt"/>
              </a:rPr>
              <a:t>Kiindulási szint: </a:t>
            </a:r>
            <a:r>
              <a:rPr lang="hu-HU" altLang="hu-HU" sz="2400" dirty="0" err="1">
                <a:solidFill>
                  <a:srgbClr val="604A7B"/>
                </a:solidFill>
                <a:latin typeface="+mn-lt"/>
              </a:rPr>
              <a:t>ArcView</a:t>
            </a:r>
            <a:r>
              <a:rPr lang="hu-HU" altLang="hu-HU" sz="2400" dirty="0">
                <a:solidFill>
                  <a:srgbClr val="604A7B"/>
                </a:solidFill>
                <a:latin typeface="+mn-lt"/>
              </a:rPr>
              <a:t> </a:t>
            </a:r>
          </a:p>
          <a:p>
            <a:pPr lvl="1" eaLnBrk="1" hangingPunct="1">
              <a:lnSpc>
                <a:spcPct val="80000"/>
              </a:lnSpc>
              <a:buFont typeface="Wingdings" panose="05000000000000000000" pitchFamily="2" charset="2"/>
              <a:buChar char="§"/>
            </a:pPr>
            <a:r>
              <a:rPr lang="hu-HU" altLang="hu-HU" sz="2400" dirty="0">
                <a:latin typeface="+mn-lt"/>
              </a:rPr>
              <a:t>Legelterjedtebb (legolcsóbb);</a:t>
            </a:r>
          </a:p>
          <a:p>
            <a:pPr lvl="1" eaLnBrk="1" hangingPunct="1">
              <a:lnSpc>
                <a:spcPct val="80000"/>
              </a:lnSpc>
              <a:buFont typeface="Wingdings" panose="05000000000000000000" pitchFamily="2" charset="2"/>
              <a:buChar char="§"/>
            </a:pPr>
            <a:r>
              <a:rPr lang="hu-HU" altLang="hu-HU" sz="2400" dirty="0">
                <a:latin typeface="+mn-lt"/>
              </a:rPr>
              <a:t>Adatok megjelenítése, szerkesztése, integrálása, alapvető elemzések</a:t>
            </a:r>
          </a:p>
          <a:p>
            <a:pPr eaLnBrk="1" hangingPunct="1">
              <a:lnSpc>
                <a:spcPct val="80000"/>
              </a:lnSpc>
              <a:buFontTx/>
              <a:buNone/>
            </a:pPr>
            <a:r>
              <a:rPr lang="hu-HU" altLang="hu-HU" sz="2400" dirty="0">
                <a:solidFill>
                  <a:srgbClr val="558ED5"/>
                </a:solidFill>
                <a:latin typeface="+mn-lt"/>
              </a:rPr>
              <a:t>Magasabb szint: </a:t>
            </a:r>
            <a:r>
              <a:rPr lang="hu-HU" altLang="hu-HU" sz="2400" dirty="0" err="1">
                <a:solidFill>
                  <a:srgbClr val="558ED5"/>
                </a:solidFill>
                <a:latin typeface="+mn-lt"/>
              </a:rPr>
              <a:t>ArcEditor</a:t>
            </a:r>
            <a:endParaRPr lang="hu-HU" altLang="hu-HU" sz="2400" dirty="0">
              <a:solidFill>
                <a:srgbClr val="558ED5"/>
              </a:solidFill>
              <a:latin typeface="+mn-lt"/>
            </a:endParaRPr>
          </a:p>
          <a:p>
            <a:pPr lvl="1" eaLnBrk="1" hangingPunct="1">
              <a:lnSpc>
                <a:spcPct val="80000"/>
              </a:lnSpc>
              <a:buFont typeface="Wingdings" panose="05000000000000000000" pitchFamily="2" charset="2"/>
              <a:buChar char="§"/>
            </a:pPr>
            <a:r>
              <a:rPr lang="hu-HU" altLang="hu-HU" sz="2400" dirty="0">
                <a:latin typeface="+mn-lt"/>
              </a:rPr>
              <a:t>Több felhasználós szerkesztés;</a:t>
            </a:r>
          </a:p>
          <a:p>
            <a:pPr lvl="1" eaLnBrk="1" hangingPunct="1">
              <a:lnSpc>
                <a:spcPct val="80000"/>
              </a:lnSpc>
              <a:buFont typeface="Wingdings" panose="05000000000000000000" pitchFamily="2" charset="2"/>
              <a:buChar char="§"/>
            </a:pPr>
            <a:r>
              <a:rPr lang="hu-HU" altLang="hu-HU" sz="2400" dirty="0">
                <a:latin typeface="+mn-lt"/>
              </a:rPr>
              <a:t>Topológia építés;</a:t>
            </a:r>
          </a:p>
          <a:p>
            <a:pPr lvl="1" eaLnBrk="1" hangingPunct="1">
              <a:lnSpc>
                <a:spcPct val="80000"/>
              </a:lnSpc>
              <a:buFont typeface="Wingdings" panose="05000000000000000000" pitchFamily="2" charset="2"/>
              <a:buChar char="§"/>
            </a:pPr>
            <a:r>
              <a:rPr lang="hu-HU" altLang="hu-HU" sz="2400" dirty="0">
                <a:latin typeface="+mn-lt"/>
              </a:rPr>
              <a:t>További elemző funkció, térképezési funkciók</a:t>
            </a:r>
          </a:p>
          <a:p>
            <a:pPr eaLnBrk="1" hangingPunct="1">
              <a:lnSpc>
                <a:spcPct val="80000"/>
              </a:lnSpc>
              <a:buFontTx/>
              <a:buNone/>
            </a:pPr>
            <a:r>
              <a:rPr lang="hu-HU" altLang="hu-HU" sz="2400" dirty="0">
                <a:solidFill>
                  <a:srgbClr val="31859C"/>
                </a:solidFill>
                <a:latin typeface="+mn-lt"/>
              </a:rPr>
              <a:t>Professzionális: </a:t>
            </a:r>
            <a:r>
              <a:rPr lang="hu-HU" altLang="hu-HU" sz="2400" dirty="0" err="1">
                <a:solidFill>
                  <a:srgbClr val="31859C"/>
                </a:solidFill>
                <a:latin typeface="+mn-lt"/>
              </a:rPr>
              <a:t>ArcInfo</a:t>
            </a:r>
            <a:r>
              <a:rPr lang="hu-HU" altLang="hu-HU" sz="2400" dirty="0">
                <a:solidFill>
                  <a:srgbClr val="31859C"/>
                </a:solidFill>
                <a:latin typeface="+mn-lt"/>
              </a:rPr>
              <a:t> -&gt; </a:t>
            </a:r>
            <a:r>
              <a:rPr lang="hu-HU" altLang="hu-HU" sz="2400" dirty="0" err="1">
                <a:solidFill>
                  <a:srgbClr val="31859C"/>
                </a:solidFill>
                <a:latin typeface="+mn-lt"/>
              </a:rPr>
              <a:t>ArcMAP</a:t>
            </a:r>
            <a:endParaRPr lang="hu-HU" altLang="hu-HU" sz="2400" dirty="0">
              <a:solidFill>
                <a:srgbClr val="31859C"/>
              </a:solidFill>
              <a:latin typeface="+mn-lt"/>
            </a:endParaRPr>
          </a:p>
          <a:p>
            <a:pPr lvl="1" eaLnBrk="1" hangingPunct="1">
              <a:lnSpc>
                <a:spcPct val="80000"/>
              </a:lnSpc>
              <a:buFont typeface="Wingdings" panose="05000000000000000000" pitchFamily="2" charset="2"/>
              <a:buChar char="§"/>
            </a:pPr>
            <a:r>
              <a:rPr lang="hu-HU" altLang="hu-HU" sz="2400" dirty="0">
                <a:latin typeface="+mn-lt"/>
              </a:rPr>
              <a:t>Legbővebb;</a:t>
            </a:r>
          </a:p>
          <a:p>
            <a:pPr lvl="1" eaLnBrk="1" hangingPunct="1">
              <a:lnSpc>
                <a:spcPct val="80000"/>
              </a:lnSpc>
              <a:buFont typeface="Wingdings" panose="05000000000000000000" pitchFamily="2" charset="2"/>
              <a:buChar char="§"/>
            </a:pPr>
            <a:r>
              <a:rPr lang="hu-HU" altLang="hu-HU" sz="2400" dirty="0">
                <a:latin typeface="+mn-lt"/>
              </a:rPr>
              <a:t>További adatátalakítási funkciók, </a:t>
            </a:r>
            <a:r>
              <a:rPr lang="hu-HU" altLang="hu-HU" sz="2400" dirty="0" err="1">
                <a:latin typeface="+mn-lt"/>
              </a:rPr>
              <a:t>geoprocesszálás</a:t>
            </a:r>
            <a:r>
              <a:rPr lang="hu-HU" altLang="hu-HU" sz="2400" dirty="0">
                <a:latin typeface="+mn-lt"/>
              </a:rPr>
              <a:t>;</a:t>
            </a:r>
          </a:p>
          <a:p>
            <a:pPr lvl="1" eaLnBrk="1" hangingPunct="1">
              <a:lnSpc>
                <a:spcPct val="80000"/>
              </a:lnSpc>
              <a:buFont typeface="Wingdings" panose="05000000000000000000" pitchFamily="2" charset="2"/>
              <a:buChar char="§"/>
            </a:pPr>
            <a:r>
              <a:rPr lang="hu-HU" altLang="hu-HU" sz="2400" dirty="0">
                <a:latin typeface="+mn-lt"/>
              </a:rPr>
              <a:t>A </a:t>
            </a:r>
            <a:r>
              <a:rPr lang="hu-HU" altLang="hu-HU" sz="2400" dirty="0" err="1">
                <a:latin typeface="+mn-lt"/>
              </a:rPr>
              <a:t>Toolbox</a:t>
            </a:r>
            <a:r>
              <a:rPr lang="hu-HU" altLang="hu-HU" sz="2400" dirty="0">
                <a:latin typeface="+mn-lt"/>
              </a:rPr>
              <a:t> minden eleme</a:t>
            </a:r>
          </a:p>
          <a:p>
            <a:pPr marL="0" lvl="1" indent="0">
              <a:lnSpc>
                <a:spcPct val="80000"/>
              </a:lnSpc>
              <a:buNone/>
            </a:pPr>
            <a:r>
              <a:rPr lang="hu-HU" altLang="hu-HU" sz="2400" dirty="0">
                <a:solidFill>
                  <a:schemeClr val="tx2"/>
                </a:solidFill>
                <a:latin typeface="+mn-lt"/>
              </a:rPr>
              <a:t>Arc </a:t>
            </a:r>
            <a:r>
              <a:rPr lang="hu-HU" altLang="hu-HU" sz="2400" dirty="0" err="1">
                <a:solidFill>
                  <a:schemeClr val="tx2"/>
                </a:solidFill>
                <a:latin typeface="+mn-lt"/>
              </a:rPr>
              <a:t>Reader</a:t>
            </a:r>
            <a:endParaRPr lang="hu-HU" altLang="hu-HU" sz="2400" dirty="0">
              <a:solidFill>
                <a:schemeClr val="tx2"/>
              </a:solidFill>
              <a:latin typeface="+mn-lt"/>
            </a:endParaRPr>
          </a:p>
          <a:p>
            <a:pPr marL="457200" lvl="1" indent="0" eaLnBrk="1" hangingPunct="1">
              <a:lnSpc>
                <a:spcPct val="80000"/>
              </a:lnSpc>
              <a:buNone/>
            </a:pPr>
            <a:endParaRPr lang="hu-HU" altLang="hu-HU" sz="2000" dirty="0">
              <a:latin typeface="+mn-lt"/>
            </a:endParaRPr>
          </a:p>
          <a:p>
            <a:pPr lvl="1" eaLnBrk="1" hangingPunct="1">
              <a:lnSpc>
                <a:spcPct val="80000"/>
              </a:lnSpc>
              <a:buFont typeface="Wingdings" panose="05000000000000000000" pitchFamily="2" charset="2"/>
              <a:buNone/>
            </a:pPr>
            <a:endParaRPr lang="hu-HU" altLang="hu-HU" sz="2000" dirty="0">
              <a:latin typeface="+mn-lt"/>
            </a:endParaRPr>
          </a:p>
        </p:txBody>
      </p:sp>
    </p:spTree>
    <p:extLst>
      <p:ext uri="{BB962C8B-B14F-4D97-AF65-F5344CB8AC3E}">
        <p14:creationId xmlns:p14="http://schemas.microsoft.com/office/powerpoint/2010/main" val="35742182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04D25-2334-1ED8-410C-8E4AB54ECC9E}"/>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396076B8-B708-2EDE-33F1-C4F7D78BDF55}"/>
              </a:ext>
            </a:extLst>
          </p:cNvPr>
          <p:cNvSpPr txBox="1">
            <a:spLocks/>
          </p:cNvSpPr>
          <p:nvPr/>
        </p:nvSpPr>
        <p:spPr>
          <a:xfrm>
            <a:off x="588963" y="0"/>
            <a:ext cx="11231562"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err="1"/>
              <a:t>Desktop</a:t>
            </a:r>
            <a:r>
              <a:rPr lang="hu-HU" altLang="en-US" b="1" dirty="0"/>
              <a:t> </a:t>
            </a:r>
            <a:r>
              <a:rPr lang="hu-HU" altLang="en-US" b="1" dirty="0" err="1"/>
              <a:t>ArcGIS</a:t>
            </a:r>
            <a:r>
              <a:rPr lang="hu-HU" altLang="en-US" b="1" dirty="0"/>
              <a:t> alkalmazások 2.</a:t>
            </a:r>
          </a:p>
        </p:txBody>
      </p:sp>
      <p:sp>
        <p:nvSpPr>
          <p:cNvPr id="2" name="Szövegdoboz 3">
            <a:extLst>
              <a:ext uri="{FF2B5EF4-FFF2-40B4-BE49-F238E27FC236}">
                <a16:creationId xmlns:a16="http://schemas.microsoft.com/office/drawing/2014/main" id="{BD34666D-DFE5-4D16-9816-D5B10162ADD7}"/>
              </a:ext>
            </a:extLst>
          </p:cNvPr>
          <p:cNvSpPr txBox="1">
            <a:spLocks noChangeArrowheads="1"/>
          </p:cNvSpPr>
          <p:nvPr/>
        </p:nvSpPr>
        <p:spPr bwMode="auto">
          <a:xfrm>
            <a:off x="1158035" y="1017588"/>
            <a:ext cx="8550741"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hu-HU" altLang="hu-HU" sz="2000" dirty="0"/>
          </a:p>
          <a:p>
            <a:pPr>
              <a:spcBef>
                <a:spcPct val="0"/>
              </a:spcBef>
              <a:buFontTx/>
              <a:buNone/>
            </a:pPr>
            <a:r>
              <a:rPr lang="hu-HU" altLang="hu-HU" sz="2000" dirty="0"/>
              <a:t> </a:t>
            </a:r>
          </a:p>
          <a:p>
            <a:pPr>
              <a:spcBef>
                <a:spcPct val="0"/>
              </a:spcBef>
              <a:buFontTx/>
              <a:buNone/>
            </a:pPr>
            <a:r>
              <a:rPr lang="hu-HU" altLang="hu-HU" sz="2000" b="1" dirty="0" err="1"/>
              <a:t>ArcMAP</a:t>
            </a:r>
            <a:r>
              <a:rPr lang="hu-HU" altLang="hu-HU" sz="2000" b="1" dirty="0"/>
              <a:t>: </a:t>
            </a:r>
            <a:r>
              <a:rPr lang="hu-HU" altLang="hu-HU" sz="2000" dirty="0"/>
              <a:t>Térképek készítése, adatok bevitele, szerkesztése, lekérdezések, nyomdakész térképlap (látvány) kialakítása. Interaktív feladatok végzése.</a:t>
            </a:r>
          </a:p>
          <a:p>
            <a:pPr>
              <a:spcBef>
                <a:spcPct val="0"/>
              </a:spcBef>
              <a:buFontTx/>
              <a:buNone/>
            </a:pPr>
            <a:r>
              <a:rPr lang="hu-HU" altLang="hu-HU" sz="2000" dirty="0"/>
              <a:t> </a:t>
            </a:r>
          </a:p>
          <a:p>
            <a:pPr>
              <a:spcBef>
                <a:spcPct val="0"/>
              </a:spcBef>
              <a:buFontTx/>
              <a:buNone/>
            </a:pPr>
            <a:r>
              <a:rPr lang="hu-HU" altLang="hu-HU" sz="2000" b="1" dirty="0" err="1"/>
              <a:t>ArcCATALOG</a:t>
            </a:r>
            <a:r>
              <a:rPr lang="hu-HU" altLang="hu-HU" sz="2000" b="1" dirty="0"/>
              <a:t>: </a:t>
            </a:r>
            <a:r>
              <a:rPr lang="hu-HU" altLang="hu-HU" sz="2000" dirty="0"/>
              <a:t>Az adatok és a térképállományok kezelése és rendszerezése; adatszervezés eszköze: </a:t>
            </a:r>
          </a:p>
          <a:p>
            <a:pPr>
              <a:spcBef>
                <a:spcPct val="0"/>
              </a:spcBef>
              <a:buFontTx/>
              <a:buNone/>
            </a:pPr>
            <a:r>
              <a:rPr lang="hu-HU" altLang="hu-HU" sz="2000" dirty="0"/>
              <a:t>- Új adatok létrehozása, </a:t>
            </a:r>
          </a:p>
          <a:p>
            <a:pPr>
              <a:spcBef>
                <a:spcPct val="0"/>
              </a:spcBef>
              <a:buFontTx/>
              <a:buNone/>
            </a:pPr>
            <a:r>
              <a:rPr lang="hu-HU" altLang="hu-HU" sz="2000" dirty="0"/>
              <a:t>- Adatok rendszerezése, böngészése, </a:t>
            </a:r>
          </a:p>
          <a:p>
            <a:pPr>
              <a:spcBef>
                <a:spcPct val="0"/>
              </a:spcBef>
              <a:buFontTx/>
              <a:buChar char="-"/>
            </a:pPr>
            <a:r>
              <a:rPr lang="hu-HU" altLang="hu-HU" sz="2000" dirty="0"/>
              <a:t> Metaadatok szerkesztése</a:t>
            </a:r>
          </a:p>
          <a:p>
            <a:pPr>
              <a:spcBef>
                <a:spcPct val="0"/>
              </a:spcBef>
              <a:buFontTx/>
              <a:buNone/>
            </a:pPr>
            <a:endParaRPr lang="hu-HU" altLang="hu-HU" sz="2000" dirty="0"/>
          </a:p>
          <a:p>
            <a:pPr>
              <a:spcBef>
                <a:spcPct val="0"/>
              </a:spcBef>
              <a:buFontTx/>
              <a:buNone/>
            </a:pPr>
            <a:r>
              <a:rPr lang="hu-HU" altLang="hu-HU" sz="2000" b="1" dirty="0"/>
              <a:t>(Arc)</a:t>
            </a:r>
            <a:r>
              <a:rPr lang="hu-HU" altLang="hu-HU" sz="2000" b="1" dirty="0" err="1"/>
              <a:t>Toolbox</a:t>
            </a:r>
            <a:r>
              <a:rPr lang="hu-HU" altLang="hu-HU" sz="2000" b="1" dirty="0"/>
              <a:t> (már az </a:t>
            </a:r>
            <a:r>
              <a:rPr lang="hu-HU" altLang="hu-HU" sz="2000" b="1" dirty="0" err="1"/>
              <a:t>ArcMAP</a:t>
            </a:r>
            <a:r>
              <a:rPr lang="hu-HU" altLang="hu-HU" sz="2000" b="1" dirty="0"/>
              <a:t> része): </a:t>
            </a:r>
            <a:r>
              <a:rPr lang="hu-HU" altLang="hu-HU" sz="2000" dirty="0"/>
              <a:t>Eszközök</a:t>
            </a:r>
          </a:p>
          <a:p>
            <a:pPr>
              <a:spcBef>
                <a:spcPct val="0"/>
              </a:spcBef>
              <a:buFontTx/>
              <a:buNone/>
            </a:pPr>
            <a:r>
              <a:rPr lang="hu-HU" altLang="hu-HU" sz="2000" dirty="0"/>
              <a:t>Alkalmazások sokasága adatok szerkesztésére, elemzésére</a:t>
            </a:r>
          </a:p>
          <a:p>
            <a:pPr>
              <a:spcBef>
                <a:spcPct val="0"/>
              </a:spcBef>
              <a:buFontTx/>
              <a:buNone/>
            </a:pPr>
            <a:r>
              <a:rPr lang="hu-HU" altLang="hu-HU" sz="2000" dirty="0"/>
              <a:t>Pl.: Konvertálás, vetületi transzformációk, speciális lekérdezések stb.;</a:t>
            </a:r>
          </a:p>
          <a:p>
            <a:pPr>
              <a:spcBef>
                <a:spcPct val="0"/>
              </a:spcBef>
              <a:buFontTx/>
              <a:buNone/>
            </a:pPr>
            <a:r>
              <a:rPr lang="hu-HU" altLang="hu-HU" sz="2000" dirty="0"/>
              <a:t>Bővíthető, kombinálható (</a:t>
            </a:r>
            <a:r>
              <a:rPr lang="hu-HU" altLang="hu-HU" sz="2000" dirty="0" err="1"/>
              <a:t>Model</a:t>
            </a:r>
            <a:r>
              <a:rPr lang="hu-HU" altLang="hu-HU" sz="2000" dirty="0"/>
              <a:t> </a:t>
            </a:r>
            <a:r>
              <a:rPr lang="hu-HU" altLang="hu-HU" sz="2000" dirty="0" err="1"/>
              <a:t>Builder</a:t>
            </a:r>
            <a:r>
              <a:rPr lang="hu-HU" altLang="hu-HU" sz="2000" dirty="0"/>
              <a:t>)</a:t>
            </a:r>
          </a:p>
          <a:p>
            <a:pPr>
              <a:spcBef>
                <a:spcPct val="0"/>
              </a:spcBef>
              <a:buFontTx/>
              <a:buNone/>
            </a:pPr>
            <a:endParaRPr lang="hu-HU" altLang="hu-HU" sz="2000" dirty="0"/>
          </a:p>
        </p:txBody>
      </p:sp>
      <p:pic>
        <p:nvPicPr>
          <p:cNvPr id="4" name="Picture 23">
            <a:extLst>
              <a:ext uri="{FF2B5EF4-FFF2-40B4-BE49-F238E27FC236}">
                <a16:creationId xmlns:a16="http://schemas.microsoft.com/office/drawing/2014/main" id="{31BBCEAF-5FF6-504C-110A-DBAF7A2816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8624" y="1736632"/>
            <a:ext cx="2262188"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catalog_search">
            <a:extLst>
              <a:ext uri="{FF2B5EF4-FFF2-40B4-BE49-F238E27FC236}">
                <a16:creationId xmlns:a16="http://schemas.microsoft.com/office/drawing/2014/main" id="{5D12F49A-56A0-821B-B533-C8812A9140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235" y="2573337"/>
            <a:ext cx="36512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catalog_toolbox">
            <a:extLst>
              <a:ext uri="{FF2B5EF4-FFF2-40B4-BE49-F238E27FC236}">
                <a16:creationId xmlns:a16="http://schemas.microsoft.com/office/drawing/2014/main" id="{9EB2E02D-74EE-247D-8168-063704D659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235" y="4404660"/>
            <a:ext cx="339725"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catalog_arcmap">
            <a:extLst>
              <a:ext uri="{FF2B5EF4-FFF2-40B4-BE49-F238E27FC236}">
                <a16:creationId xmlns:a16="http://schemas.microsoft.com/office/drawing/2014/main" id="{9C36D04A-2406-2F7C-ED0A-E214DCD597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6235" y="1673693"/>
            <a:ext cx="3365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a:extLst>
              <a:ext uri="{FF2B5EF4-FFF2-40B4-BE49-F238E27FC236}">
                <a16:creationId xmlns:a16="http://schemas.microsoft.com/office/drawing/2014/main" id="{28672CA0-1B32-3E38-05D2-DC49611845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72" t="2579" r="1613" b="2579"/>
          <a:stretch>
            <a:fillRect/>
          </a:stretch>
        </p:blipFill>
        <p:spPr bwMode="auto">
          <a:xfrm>
            <a:off x="9318624" y="3247932"/>
            <a:ext cx="2232025" cy="130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7591382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F991F-DA4E-42AF-8CA3-480EFF4315A9}"/>
            </a:ext>
          </a:extLst>
        </p:cNvPr>
        <p:cNvGrpSpPr/>
        <p:nvPr/>
      </p:nvGrpSpPr>
      <p:grpSpPr>
        <a:xfrm>
          <a:off x="0" y="0"/>
          <a:ext cx="0" cy="0"/>
          <a:chOff x="0" y="0"/>
          <a:chExt cx="0" cy="0"/>
        </a:xfrm>
      </p:grpSpPr>
      <p:pic>
        <p:nvPicPr>
          <p:cNvPr id="6" name="Kép 5" descr="A képen képernyőkép, Grafika, kör, Betűtípus látható&#10;&#10;Automatikusan generált leírás">
            <a:extLst>
              <a:ext uri="{FF2B5EF4-FFF2-40B4-BE49-F238E27FC236}">
                <a16:creationId xmlns:a16="http://schemas.microsoft.com/office/drawing/2014/main" id="{8F4E113C-1BB7-3ABE-DF86-ECD9106F1E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635" y="2108365"/>
            <a:ext cx="10158730" cy="2641270"/>
          </a:xfrm>
          <a:prstGeom prst="rect">
            <a:avLst/>
          </a:prstGeom>
        </p:spPr>
      </p:pic>
    </p:spTree>
    <p:extLst>
      <p:ext uri="{BB962C8B-B14F-4D97-AF65-F5344CB8AC3E}">
        <p14:creationId xmlns:p14="http://schemas.microsoft.com/office/powerpoint/2010/main" val="12336080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EFA00-364A-CD89-0B16-F670B188023B}"/>
            </a:ext>
          </a:extLst>
        </p:cNvPr>
        <p:cNvGrpSpPr/>
        <p:nvPr/>
      </p:nvGrpSpPr>
      <p:grpSpPr>
        <a:xfrm>
          <a:off x="0" y="0"/>
          <a:ext cx="0" cy="0"/>
          <a:chOff x="0" y="0"/>
          <a:chExt cx="0" cy="0"/>
        </a:xfrm>
      </p:grpSpPr>
      <p:pic>
        <p:nvPicPr>
          <p:cNvPr id="3" name="Kép 2" descr="A képen képernyőkép, Grafika, Színesség, Betűtípus látható&#10;&#10;Automatikusan generált leírás">
            <a:extLst>
              <a:ext uri="{FF2B5EF4-FFF2-40B4-BE49-F238E27FC236}">
                <a16:creationId xmlns:a16="http://schemas.microsoft.com/office/drawing/2014/main" id="{37B5DEA7-CF95-8034-EE8E-B610474083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Tree>
    <p:extLst>
      <p:ext uri="{BB962C8B-B14F-4D97-AF65-F5344CB8AC3E}">
        <p14:creationId xmlns:p14="http://schemas.microsoft.com/office/powerpoint/2010/main" val="1338139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um 4">
            <a:extLst>
              <a:ext uri="{FF2B5EF4-FFF2-40B4-BE49-F238E27FC236}">
                <a16:creationId xmlns:a16="http://schemas.microsoft.com/office/drawing/2014/main" id="{DAFA8719-B45C-C70C-2FF3-323B16EFC618}"/>
              </a:ext>
            </a:extLst>
          </p:cNvPr>
          <p:cNvGraphicFramePr>
            <a:graphicFrameLocks noChangeAspect="1"/>
          </p:cNvGraphicFramePr>
          <p:nvPr>
            <p:extLst>
              <p:ext uri="{D42A27DB-BD31-4B8C-83A1-F6EECF244321}">
                <p14:modId xmlns:p14="http://schemas.microsoft.com/office/powerpoint/2010/main" val="2877767196"/>
              </p:ext>
            </p:extLst>
          </p:nvPr>
        </p:nvGraphicFramePr>
        <p:xfrm>
          <a:off x="269554" y="762001"/>
          <a:ext cx="3631534" cy="5333998"/>
        </p:xfrm>
        <a:graphic>
          <a:graphicData uri="http://schemas.openxmlformats.org/presentationml/2006/ole">
            <mc:AlternateContent xmlns:mc="http://schemas.openxmlformats.org/markup-compatibility/2006">
              <mc:Choice xmlns:v="urn:schemas-microsoft-com:vml" Requires="v">
                <p:oleObj spid="_x0000_s1026" name="Image" r:id="rId3" imgW="5600000" imgH="8215873" progId="Photoshop.Image.12">
                  <p:embed/>
                </p:oleObj>
              </mc:Choice>
              <mc:Fallback>
                <p:oleObj name="Image" r:id="rId3" imgW="5600000" imgH="8215873" progId="Photoshop.Image.12">
                  <p:embed/>
                  <p:pic>
                    <p:nvPicPr>
                      <p:cNvPr id="5123" name="Objektum 4">
                        <a:extLst>
                          <a:ext uri="{FF2B5EF4-FFF2-40B4-BE49-F238E27FC236}">
                            <a16:creationId xmlns:a16="http://schemas.microsoft.com/office/drawing/2014/main" id="{BC996F8A-5405-EDB0-6664-8FFA2F2F9B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554" y="762001"/>
                        <a:ext cx="3631534" cy="5333998"/>
                      </a:xfrm>
                      <a:prstGeom prst="rect">
                        <a:avLst/>
                      </a:prstGeom>
                      <a:noFill/>
                      <a:ln>
                        <a:noFill/>
                      </a:ln>
                    </p:spPr>
                  </p:pic>
                </p:oleObj>
              </mc:Fallback>
            </mc:AlternateContent>
          </a:graphicData>
        </a:graphic>
      </p:graphicFrame>
      <p:graphicFrame>
        <p:nvGraphicFramePr>
          <p:cNvPr id="4" name="Objektum 5">
            <a:extLst>
              <a:ext uri="{FF2B5EF4-FFF2-40B4-BE49-F238E27FC236}">
                <a16:creationId xmlns:a16="http://schemas.microsoft.com/office/drawing/2014/main" id="{88125274-91C6-94FB-1575-EC0561A99BCA}"/>
              </a:ext>
            </a:extLst>
          </p:cNvPr>
          <p:cNvGraphicFramePr>
            <a:graphicFrameLocks noChangeAspect="1"/>
          </p:cNvGraphicFramePr>
          <p:nvPr>
            <p:extLst>
              <p:ext uri="{D42A27DB-BD31-4B8C-83A1-F6EECF244321}">
                <p14:modId xmlns:p14="http://schemas.microsoft.com/office/powerpoint/2010/main" val="870813789"/>
              </p:ext>
            </p:extLst>
          </p:nvPr>
        </p:nvGraphicFramePr>
        <p:xfrm>
          <a:off x="4187572" y="762002"/>
          <a:ext cx="3834044" cy="5333996"/>
        </p:xfrm>
        <a:graphic>
          <a:graphicData uri="http://schemas.openxmlformats.org/presentationml/2006/ole">
            <mc:AlternateContent xmlns:mc="http://schemas.openxmlformats.org/markup-compatibility/2006">
              <mc:Choice xmlns:v="urn:schemas-microsoft-com:vml" Requires="v">
                <p:oleObj spid="_x0000_s1027" name="Image" r:id="rId5" imgW="4546032" imgH="6323810" progId="Photoshop.Image.12">
                  <p:embed/>
                </p:oleObj>
              </mc:Choice>
              <mc:Fallback>
                <p:oleObj name="Image" r:id="rId5" imgW="4546032" imgH="6323810" progId="Photoshop.Image.12">
                  <p:embed/>
                  <p:pic>
                    <p:nvPicPr>
                      <p:cNvPr id="5124" name="Objektum 5">
                        <a:extLst>
                          <a:ext uri="{FF2B5EF4-FFF2-40B4-BE49-F238E27FC236}">
                            <a16:creationId xmlns:a16="http://schemas.microsoft.com/office/drawing/2014/main" id="{C7CC0F4A-9702-88F0-DD8C-FF8FD4F2E4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7572" y="762002"/>
                        <a:ext cx="3834044" cy="5333996"/>
                      </a:xfrm>
                      <a:prstGeom prst="rect">
                        <a:avLst/>
                      </a:prstGeom>
                      <a:noFill/>
                      <a:ln>
                        <a:noFill/>
                      </a:ln>
                    </p:spPr>
                  </p:pic>
                </p:oleObj>
              </mc:Fallback>
            </mc:AlternateContent>
          </a:graphicData>
        </a:graphic>
      </p:graphicFrame>
      <p:graphicFrame>
        <p:nvGraphicFramePr>
          <p:cNvPr id="5" name="Objektum 4">
            <a:extLst>
              <a:ext uri="{FF2B5EF4-FFF2-40B4-BE49-F238E27FC236}">
                <a16:creationId xmlns:a16="http://schemas.microsoft.com/office/drawing/2014/main" id="{AB20B323-E802-117B-A344-C18642D9FC35}"/>
              </a:ext>
            </a:extLst>
          </p:cNvPr>
          <p:cNvGraphicFramePr>
            <a:graphicFrameLocks noChangeAspect="1"/>
          </p:cNvGraphicFramePr>
          <p:nvPr>
            <p:extLst>
              <p:ext uri="{D42A27DB-BD31-4B8C-83A1-F6EECF244321}">
                <p14:modId xmlns:p14="http://schemas.microsoft.com/office/powerpoint/2010/main" val="317482356"/>
              </p:ext>
            </p:extLst>
          </p:nvPr>
        </p:nvGraphicFramePr>
        <p:xfrm>
          <a:off x="8240821" y="762002"/>
          <a:ext cx="3703050" cy="5333996"/>
        </p:xfrm>
        <a:graphic>
          <a:graphicData uri="http://schemas.openxmlformats.org/presentationml/2006/ole">
            <mc:AlternateContent xmlns:mc="http://schemas.openxmlformats.org/markup-compatibility/2006">
              <mc:Choice xmlns:v="urn:schemas-microsoft-com:vml" Requires="v">
                <p:oleObj spid="_x0000_s1028" name="Image" r:id="rId7" imgW="6247619" imgH="8977778" progId="Photoshop.Image.12">
                  <p:embed/>
                </p:oleObj>
              </mc:Choice>
              <mc:Fallback>
                <p:oleObj name="Image" r:id="rId7" imgW="6247619" imgH="8977778" progId="Photoshop.Image.12">
                  <p:embed/>
                  <p:pic>
                    <p:nvPicPr>
                      <p:cNvPr id="6147" name="Objektum 4">
                        <a:extLst>
                          <a:ext uri="{FF2B5EF4-FFF2-40B4-BE49-F238E27FC236}">
                            <a16:creationId xmlns:a16="http://schemas.microsoft.com/office/drawing/2014/main" id="{C0AC8433-5717-92CA-7EAF-5A00B67FFA7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40821" y="762002"/>
                        <a:ext cx="3703050" cy="5333996"/>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0819456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721E3-03B0-696C-2C57-A4C418356757}"/>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12045FAD-10E3-EB3F-DD38-7930B19754CA}"/>
              </a:ext>
            </a:extLst>
          </p:cNvPr>
          <p:cNvSpPr txBox="1">
            <a:spLocks/>
          </p:cNvSpPr>
          <p:nvPr/>
        </p:nvSpPr>
        <p:spPr>
          <a:xfrm>
            <a:off x="588963" y="0"/>
            <a:ext cx="11231562"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Házi – mire jó a GIS?</a:t>
            </a:r>
          </a:p>
        </p:txBody>
      </p:sp>
      <p:sp>
        <p:nvSpPr>
          <p:cNvPr id="3" name="Téglalap 2">
            <a:extLst>
              <a:ext uri="{FF2B5EF4-FFF2-40B4-BE49-F238E27FC236}">
                <a16:creationId xmlns:a16="http://schemas.microsoft.com/office/drawing/2014/main" id="{A2E343EB-399F-8C98-340C-061D1CDC86F9}"/>
              </a:ext>
            </a:extLst>
          </p:cNvPr>
          <p:cNvSpPr/>
          <p:nvPr/>
        </p:nvSpPr>
        <p:spPr>
          <a:xfrm>
            <a:off x="395288" y="1382992"/>
            <a:ext cx="11312618" cy="4678204"/>
          </a:xfrm>
          <a:prstGeom prst="rect">
            <a:avLst/>
          </a:prstGeom>
        </p:spPr>
        <p:txBody>
          <a:bodyPr wrap="square">
            <a:spAutoFit/>
          </a:bodyPr>
          <a:lstStyle/>
          <a:p>
            <a:pPr>
              <a:defRPr/>
            </a:pPr>
            <a:r>
              <a:rPr lang="hu-HU" sz="2000" dirty="0">
                <a:latin typeface="+mn-lt"/>
              </a:rPr>
              <a:t>A </a:t>
            </a:r>
            <a:r>
              <a:rPr lang="hu-HU" sz="2000" dirty="0">
                <a:solidFill>
                  <a:schemeClr val="accent5">
                    <a:lumMod val="75000"/>
                  </a:schemeClr>
                </a:solidFill>
                <a:latin typeface="+mn-lt"/>
                <a:hlinkClick r:id="rId2">
                  <a:extLst>
                    <a:ext uri="{A12FA001-AC4F-418D-AE19-62706E023703}">
                      <ahyp:hlinkClr xmlns:ahyp="http://schemas.microsoft.com/office/drawing/2018/hyperlinkcolor" xmlns="" val="tx"/>
                    </a:ext>
                  </a:extLst>
                </a:hlinkClick>
              </a:rPr>
              <a:t>www.esri.com/industries</a:t>
            </a:r>
            <a:r>
              <a:rPr lang="hu-HU" sz="2000" dirty="0">
                <a:solidFill>
                  <a:schemeClr val="accent5">
                    <a:lumMod val="75000"/>
                  </a:schemeClr>
                </a:solidFill>
                <a:latin typeface="+mn-lt"/>
              </a:rPr>
              <a:t> </a:t>
            </a:r>
            <a:r>
              <a:rPr lang="hu-HU" sz="2000" dirty="0">
                <a:latin typeface="+mn-lt"/>
              </a:rPr>
              <a:t>oldalon minden szegmenshez keress egy konkrét felhasználási példát!</a:t>
            </a:r>
          </a:p>
          <a:p>
            <a:pPr>
              <a:defRPr/>
            </a:pPr>
            <a:endParaRPr lang="hu-HU" sz="2000" dirty="0">
              <a:latin typeface="+mn-lt"/>
            </a:endParaRPr>
          </a:p>
          <a:p>
            <a:pPr>
              <a:defRPr/>
            </a:pPr>
            <a:r>
              <a:rPr lang="hu-HU" sz="2000" dirty="0">
                <a:latin typeface="+mn-lt"/>
              </a:rPr>
              <a:t>ESRI Map </a:t>
            </a:r>
            <a:r>
              <a:rPr lang="hu-HU" sz="2000" dirty="0" err="1">
                <a:latin typeface="+mn-lt"/>
              </a:rPr>
              <a:t>Book</a:t>
            </a:r>
            <a:r>
              <a:rPr lang="hu-HU" sz="2000" dirty="0">
                <a:latin typeface="+mn-lt"/>
              </a:rPr>
              <a:t>:</a:t>
            </a:r>
          </a:p>
          <a:p>
            <a:pPr>
              <a:defRPr/>
            </a:pPr>
            <a:r>
              <a:rPr lang="hu-HU" sz="2000" u="sng" dirty="0">
                <a:solidFill>
                  <a:schemeClr val="accent5">
                    <a:lumMod val="75000"/>
                  </a:schemeClr>
                </a:solidFill>
                <a:hlinkClick r:id="rId3" tooltip="https://www.esri.com/en-us/esri-map-book/maps#/list">
                  <a:extLst>
                    <a:ext uri="{A12FA001-AC4F-418D-AE19-62706E023703}">
                      <ahyp:hlinkClr xmlns:ahyp="http://schemas.microsoft.com/office/drawing/2018/hyperlinkcolor" xmlns="" val="tx"/>
                    </a:ext>
                  </a:extLst>
                </a:hlinkClick>
              </a:rPr>
              <a:t>https://www.esri.com/en-us/esri-map-book/maps#/list</a:t>
            </a:r>
            <a:endParaRPr lang="hu-HU" sz="2000" dirty="0">
              <a:solidFill>
                <a:schemeClr val="accent5">
                  <a:lumMod val="75000"/>
                </a:schemeClr>
              </a:solidFill>
              <a:latin typeface="+mn-lt"/>
            </a:endParaRPr>
          </a:p>
          <a:p>
            <a:pPr>
              <a:defRPr/>
            </a:pPr>
            <a:endParaRPr lang="hu-HU" sz="2000" dirty="0">
              <a:latin typeface="+mn-lt"/>
            </a:endParaRPr>
          </a:p>
          <a:p>
            <a:pPr>
              <a:defRPr/>
            </a:pPr>
            <a:r>
              <a:rPr lang="hu-HU" sz="2000" dirty="0">
                <a:latin typeface="+mn-lt"/>
              </a:rPr>
              <a:t>Business 					– 	Üzleti, vállalati felhasználás</a:t>
            </a:r>
          </a:p>
          <a:p>
            <a:pPr>
              <a:defRPr/>
            </a:pPr>
            <a:r>
              <a:rPr lang="hu-HU" sz="2000" dirty="0" err="1">
                <a:latin typeface="+mn-lt"/>
              </a:rPr>
              <a:t>Defense</a:t>
            </a:r>
            <a:r>
              <a:rPr lang="hu-HU" sz="2000" dirty="0">
                <a:latin typeface="+mn-lt"/>
              </a:rPr>
              <a:t> and </a:t>
            </a:r>
            <a:r>
              <a:rPr lang="hu-HU" sz="2000" dirty="0" err="1">
                <a:latin typeface="+mn-lt"/>
              </a:rPr>
              <a:t>Intelligence</a:t>
            </a:r>
            <a:r>
              <a:rPr lang="hu-HU" sz="2000" dirty="0">
                <a:latin typeface="+mn-lt"/>
              </a:rPr>
              <a:t> 		– 	Védelem és nemzetbiztonság</a:t>
            </a:r>
          </a:p>
          <a:p>
            <a:pPr>
              <a:defRPr/>
            </a:pPr>
            <a:r>
              <a:rPr lang="hu-HU" sz="2000" dirty="0">
                <a:latin typeface="+mn-lt"/>
              </a:rPr>
              <a:t>Education 					– 	Oktatás, közművelődés</a:t>
            </a:r>
          </a:p>
          <a:p>
            <a:pPr>
              <a:defRPr/>
            </a:pPr>
            <a:r>
              <a:rPr lang="hu-HU" sz="2000" dirty="0" err="1">
                <a:latin typeface="+mn-lt"/>
              </a:rPr>
              <a:t>Government</a:t>
            </a:r>
            <a:r>
              <a:rPr lang="hu-HU" sz="2000" dirty="0">
                <a:latin typeface="+mn-lt"/>
              </a:rPr>
              <a:t> 					–	Kormányzati felhasználás</a:t>
            </a:r>
          </a:p>
          <a:p>
            <a:pPr>
              <a:defRPr/>
            </a:pPr>
            <a:r>
              <a:rPr lang="hu-HU" sz="2000" dirty="0">
                <a:latin typeface="+mn-lt"/>
              </a:rPr>
              <a:t>Health and Human </a:t>
            </a:r>
            <a:r>
              <a:rPr lang="hu-HU" sz="2000" dirty="0" err="1">
                <a:latin typeface="+mn-lt"/>
              </a:rPr>
              <a:t>Services</a:t>
            </a:r>
            <a:r>
              <a:rPr lang="hu-HU" sz="2000" dirty="0">
                <a:latin typeface="+mn-lt"/>
              </a:rPr>
              <a:t> 	–	Egészségügy</a:t>
            </a:r>
          </a:p>
          <a:p>
            <a:pPr>
              <a:defRPr/>
            </a:pPr>
            <a:r>
              <a:rPr lang="hu-HU" sz="2000" dirty="0" err="1">
                <a:latin typeface="+mn-lt"/>
              </a:rPr>
              <a:t>Mapping</a:t>
            </a:r>
            <a:r>
              <a:rPr lang="hu-HU" sz="2000" dirty="0">
                <a:latin typeface="+mn-lt"/>
              </a:rPr>
              <a:t> and </a:t>
            </a:r>
            <a:r>
              <a:rPr lang="hu-HU" sz="2000" dirty="0" err="1">
                <a:latin typeface="+mn-lt"/>
              </a:rPr>
              <a:t>Charting</a:t>
            </a:r>
            <a:r>
              <a:rPr lang="hu-HU" sz="2000" dirty="0">
                <a:latin typeface="+mn-lt"/>
              </a:rPr>
              <a:t>		–	Térképezés</a:t>
            </a:r>
          </a:p>
          <a:p>
            <a:pPr>
              <a:defRPr/>
            </a:pPr>
            <a:r>
              <a:rPr lang="hu-HU" sz="2000" dirty="0" err="1">
                <a:latin typeface="+mn-lt"/>
              </a:rPr>
              <a:t>Natural</a:t>
            </a:r>
            <a:r>
              <a:rPr lang="hu-HU" sz="2000" dirty="0">
                <a:latin typeface="+mn-lt"/>
              </a:rPr>
              <a:t> Resources 			– 	Erőforrás-kutatás</a:t>
            </a:r>
          </a:p>
          <a:p>
            <a:pPr>
              <a:defRPr/>
            </a:pPr>
            <a:r>
              <a:rPr lang="hu-HU" sz="2000" dirty="0">
                <a:latin typeface="+mn-lt"/>
              </a:rPr>
              <a:t>Public </a:t>
            </a:r>
            <a:r>
              <a:rPr lang="hu-HU" sz="2000" dirty="0" err="1">
                <a:latin typeface="+mn-lt"/>
              </a:rPr>
              <a:t>Safety</a:t>
            </a:r>
            <a:r>
              <a:rPr lang="hu-HU" sz="2000" dirty="0">
                <a:latin typeface="+mn-lt"/>
              </a:rPr>
              <a:t> 				– 	Közbiztonság</a:t>
            </a:r>
          </a:p>
          <a:p>
            <a:pPr>
              <a:defRPr/>
            </a:pPr>
            <a:r>
              <a:rPr lang="hu-HU" sz="2000" dirty="0" err="1">
                <a:latin typeface="+mn-lt"/>
              </a:rPr>
              <a:t>Transportation</a:t>
            </a:r>
            <a:r>
              <a:rPr lang="hu-HU" sz="2000" dirty="0">
                <a:latin typeface="+mn-lt"/>
              </a:rPr>
              <a:t> 				– 	Közlekedés</a:t>
            </a:r>
          </a:p>
          <a:p>
            <a:pPr>
              <a:defRPr/>
            </a:pPr>
            <a:r>
              <a:rPr lang="hu-HU" sz="2000" dirty="0" err="1">
                <a:latin typeface="+mn-lt"/>
              </a:rPr>
              <a:t>Utilities</a:t>
            </a:r>
            <a:r>
              <a:rPr lang="hu-HU" sz="2000" dirty="0">
                <a:latin typeface="+mn-lt"/>
              </a:rPr>
              <a:t> and </a:t>
            </a:r>
            <a:r>
              <a:rPr lang="hu-HU" sz="2000" dirty="0" err="1">
                <a:latin typeface="+mn-lt"/>
              </a:rPr>
              <a:t>Communications</a:t>
            </a:r>
            <a:r>
              <a:rPr lang="hu-HU" sz="2000" dirty="0">
                <a:latin typeface="+mn-lt"/>
              </a:rPr>
              <a:t>	 –	Közműhálózatok, </a:t>
            </a:r>
            <a:r>
              <a:rPr lang="hu-HU" sz="2000" dirty="0" err="1">
                <a:latin typeface="+mn-lt"/>
              </a:rPr>
              <a:t>telekommunnikáció</a:t>
            </a:r>
            <a:endParaRPr lang="hu-HU" sz="2000" dirty="0">
              <a:latin typeface="+mn-lt"/>
            </a:endParaRPr>
          </a:p>
        </p:txBody>
      </p:sp>
    </p:spTree>
    <p:extLst>
      <p:ext uri="{BB962C8B-B14F-4D97-AF65-F5344CB8AC3E}">
        <p14:creationId xmlns:p14="http://schemas.microsoft.com/office/powerpoint/2010/main" val="38625717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8CE00-9E70-ED7D-E245-2722A86C6AB9}"/>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815EBC3F-5F5A-F0C2-DA21-13CB7FDE1C36}"/>
              </a:ext>
            </a:extLst>
          </p:cNvPr>
          <p:cNvSpPr txBox="1">
            <a:spLocks/>
          </p:cNvSpPr>
          <p:nvPr/>
        </p:nvSpPr>
        <p:spPr>
          <a:xfrm>
            <a:off x="588963" y="0"/>
            <a:ext cx="11231562"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err="1"/>
              <a:t>ArcGIS</a:t>
            </a:r>
            <a:r>
              <a:rPr lang="hu-HU" altLang="en-US" b="1" dirty="0"/>
              <a:t> online</a:t>
            </a:r>
          </a:p>
        </p:txBody>
      </p:sp>
      <p:pic>
        <p:nvPicPr>
          <p:cNvPr id="4" name="Kép 3" descr="A képen szöveg, képernyőkép, diagram, tervezés látható&#10;&#10;Automatikusan generált leírás">
            <a:extLst>
              <a:ext uri="{FF2B5EF4-FFF2-40B4-BE49-F238E27FC236}">
                <a16:creationId xmlns:a16="http://schemas.microsoft.com/office/drawing/2014/main" id="{A68DE415-8EC4-23D9-205B-2B6A327DCF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1094" y="1410263"/>
            <a:ext cx="8609812" cy="4942446"/>
          </a:xfrm>
          <a:prstGeom prst="rect">
            <a:avLst/>
          </a:prstGeom>
        </p:spPr>
      </p:pic>
    </p:spTree>
    <p:extLst>
      <p:ext uri="{BB962C8B-B14F-4D97-AF65-F5344CB8AC3E}">
        <p14:creationId xmlns:p14="http://schemas.microsoft.com/office/powerpoint/2010/main" val="21670146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4E569-E9AA-2D13-6467-89EC190CF170}"/>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2881C66A-9373-4CED-1F0A-A16D2EDB7057}"/>
              </a:ext>
            </a:extLst>
          </p:cNvPr>
          <p:cNvSpPr txBox="1">
            <a:spLocks/>
          </p:cNvSpPr>
          <p:nvPr/>
        </p:nvSpPr>
        <p:spPr>
          <a:xfrm>
            <a:off x="588963" y="0"/>
            <a:ext cx="11231562"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err="1"/>
              <a:t>ArcGIS</a:t>
            </a:r>
            <a:r>
              <a:rPr lang="hu-HU" altLang="en-US" b="1" dirty="0"/>
              <a:t> online – 1. beadandó</a:t>
            </a:r>
          </a:p>
        </p:txBody>
      </p:sp>
      <p:sp>
        <p:nvSpPr>
          <p:cNvPr id="2" name="Rectangle 3">
            <a:extLst>
              <a:ext uri="{FF2B5EF4-FFF2-40B4-BE49-F238E27FC236}">
                <a16:creationId xmlns:a16="http://schemas.microsoft.com/office/drawing/2014/main" id="{5C0E8541-5FDF-1227-B1AE-D23BD1B29F39}"/>
              </a:ext>
            </a:extLst>
          </p:cNvPr>
          <p:cNvSpPr txBox="1">
            <a:spLocks noChangeArrowheads="1"/>
          </p:cNvSpPr>
          <p:nvPr/>
        </p:nvSpPr>
        <p:spPr>
          <a:xfrm>
            <a:off x="588963" y="1507658"/>
            <a:ext cx="11231562" cy="50424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a:pPr>
            <a:r>
              <a:rPr lang="hu-HU" sz="2000" dirty="0"/>
              <a:t>Készíts saját réteget a Bükk legmagasabb csúcsairól és a Bükkalja falvairól (minimum 5 falu)! Szerkessz hozzájuk felugró ablakokat, amelyek a falu nevét, központjának földrajzi koordinátáit, a hegycsúcs nevét, a magasságát és földrajzi koordinátáit tartalmazzák!</a:t>
            </a:r>
          </a:p>
          <a:p>
            <a:pPr marL="0" indent="0" algn="just">
              <a:buNone/>
              <a:defRPr/>
            </a:pPr>
            <a:r>
              <a:rPr lang="hu-HU" sz="2000" dirty="0"/>
              <a:t>Ehhez topográfiai alaptérkép és az Open Street Map alaptérképe kell.</a:t>
            </a:r>
          </a:p>
          <a:p>
            <a:pPr algn="just">
              <a:defRPr/>
            </a:pPr>
            <a:r>
              <a:rPr lang="hu-HU" sz="2000" dirty="0"/>
              <a:t> Bükkszentkereszt területének hány százaléka került a </a:t>
            </a:r>
            <a:r>
              <a:rPr lang="hu-HU" sz="2000" dirty="0" err="1"/>
              <a:t>Natura</a:t>
            </a:r>
            <a:r>
              <a:rPr lang="hu-HU" sz="2000" dirty="0"/>
              <a:t> 2000 program keretében védelem alá?</a:t>
            </a:r>
          </a:p>
          <a:p>
            <a:pPr marL="0" indent="0" algn="just">
              <a:buNone/>
              <a:defRPr/>
            </a:pPr>
            <a:r>
              <a:rPr lang="hu-HU" sz="2000" dirty="0"/>
              <a:t>Ehhez kell: Natura_2000 réteg</a:t>
            </a:r>
          </a:p>
          <a:p>
            <a:pPr algn="just">
              <a:defRPr/>
            </a:pPr>
            <a:r>
              <a:rPr lang="hu-HU" sz="2000" dirty="0"/>
              <a:t>Keresd meg azokat a védett élőhelyeket Magyarországon, amelyek közelében a legkisebb mértékben kezelik a szennyvizet!</a:t>
            </a:r>
          </a:p>
          <a:p>
            <a:pPr marL="0" indent="0" algn="just">
              <a:buNone/>
              <a:defRPr/>
            </a:pPr>
            <a:r>
              <a:rPr lang="hu-HU" sz="2000" dirty="0"/>
              <a:t>Ehhez kell: Urban </a:t>
            </a:r>
            <a:r>
              <a:rPr lang="hu-HU" sz="2000" dirty="0" err="1"/>
              <a:t>Waste</a:t>
            </a:r>
            <a:r>
              <a:rPr lang="hu-HU" sz="2000" dirty="0"/>
              <a:t> </a:t>
            </a:r>
            <a:r>
              <a:rPr lang="hu-HU" sz="2000" dirty="0" err="1"/>
              <a:t>Water</a:t>
            </a:r>
            <a:r>
              <a:rPr lang="hu-HU" sz="2000" dirty="0"/>
              <a:t> </a:t>
            </a:r>
            <a:r>
              <a:rPr lang="hu-HU" sz="2000" dirty="0" err="1"/>
              <a:t>Treatment</a:t>
            </a:r>
            <a:r>
              <a:rPr lang="hu-HU" sz="2000" dirty="0"/>
              <a:t> réteg</a:t>
            </a:r>
          </a:p>
          <a:p>
            <a:pPr algn="just">
              <a:defRPr/>
            </a:pPr>
            <a:r>
              <a:rPr lang="hu-HU" sz="2000" dirty="0"/>
              <a:t>Magyarországhoz még adat:</a:t>
            </a:r>
          </a:p>
          <a:p>
            <a:pPr marL="0" indent="0" algn="just">
              <a:buNone/>
              <a:defRPr/>
            </a:pPr>
            <a:r>
              <a:rPr lang="hu-HU" sz="2000" dirty="0"/>
              <a:t>Vízminőség: </a:t>
            </a:r>
            <a:r>
              <a:rPr lang="hu-HU" sz="2000" dirty="0" err="1"/>
              <a:t>WaterWatch_Overview_W</a:t>
            </a:r>
            <a:endParaRPr lang="hu-HU" sz="2000" dirty="0"/>
          </a:p>
          <a:p>
            <a:pPr marL="0" indent="0" algn="just">
              <a:buNone/>
              <a:defRPr/>
            </a:pPr>
            <a:endParaRPr lang="hu-HU" sz="2000" b="1" dirty="0"/>
          </a:p>
          <a:p>
            <a:pPr marL="0" indent="0" algn="just">
              <a:buNone/>
              <a:defRPr/>
            </a:pPr>
            <a:r>
              <a:rPr lang="hu-HU" sz="2000" b="1" dirty="0"/>
              <a:t>Leadni </a:t>
            </a:r>
            <a:r>
              <a:rPr lang="hu-HU" sz="2000" b="1" dirty="0" err="1"/>
              <a:t>Canvasban</a:t>
            </a:r>
            <a:r>
              <a:rPr lang="hu-HU" sz="2000" b="1" dirty="0"/>
              <a:t> kell a linket.</a:t>
            </a:r>
          </a:p>
          <a:p>
            <a:pPr marL="0" indent="0" algn="just">
              <a:buNone/>
              <a:defRPr/>
            </a:pPr>
            <a:r>
              <a:rPr lang="hu-HU" sz="2000" b="1" dirty="0"/>
              <a:t>Szerezhető pontszám: 100.</a:t>
            </a:r>
          </a:p>
        </p:txBody>
      </p:sp>
    </p:spTree>
    <p:extLst>
      <p:ext uri="{BB962C8B-B14F-4D97-AF65-F5344CB8AC3E}">
        <p14:creationId xmlns:p14="http://schemas.microsoft.com/office/powerpoint/2010/main" val="32379938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0B70658-CD2A-F212-86A4-3B0D24EB6715}"/>
              </a:ext>
            </a:extLst>
          </p:cNvPr>
          <p:cNvSpPr>
            <a:spLocks noGrp="1"/>
          </p:cNvSpPr>
          <p:nvPr>
            <p:ph type="ctrTitle"/>
          </p:nvPr>
        </p:nvSpPr>
        <p:spPr>
          <a:xfrm>
            <a:off x="170329" y="1328552"/>
            <a:ext cx="11851342" cy="2387600"/>
          </a:xfrm>
        </p:spPr>
        <p:txBody>
          <a:bodyPr>
            <a:normAutofit/>
          </a:bodyPr>
          <a:lstStyle/>
          <a:p>
            <a:r>
              <a:rPr lang="hu-HU" sz="7200" b="1" dirty="0"/>
              <a:t>Az ESRI adatstruktúrája</a:t>
            </a:r>
          </a:p>
        </p:txBody>
      </p:sp>
      <p:sp>
        <p:nvSpPr>
          <p:cNvPr id="3" name="Alcím 2">
            <a:extLst>
              <a:ext uri="{FF2B5EF4-FFF2-40B4-BE49-F238E27FC236}">
                <a16:creationId xmlns:a16="http://schemas.microsoft.com/office/drawing/2014/main" id="{1E15AEEF-FA3C-41DC-92B7-92C3C9470961}"/>
              </a:ext>
            </a:extLst>
          </p:cNvPr>
          <p:cNvSpPr>
            <a:spLocks noGrp="1"/>
          </p:cNvSpPr>
          <p:nvPr>
            <p:ph type="subTitle" idx="1"/>
          </p:nvPr>
        </p:nvSpPr>
        <p:spPr>
          <a:xfrm>
            <a:off x="1524000" y="4246003"/>
            <a:ext cx="9144000" cy="1655762"/>
          </a:xfrm>
        </p:spPr>
        <p:txBody>
          <a:bodyPr>
            <a:normAutofit/>
          </a:bodyPr>
          <a:lstStyle/>
          <a:p>
            <a:r>
              <a:rPr lang="hu-HU" sz="3600" b="1" dirty="0"/>
              <a:t>Geoinformatika 2.</a:t>
            </a:r>
          </a:p>
          <a:p>
            <a:r>
              <a:rPr lang="hu-HU" sz="3600" b="1" dirty="0"/>
              <a:t>2023/24 II. félév</a:t>
            </a:r>
          </a:p>
        </p:txBody>
      </p:sp>
    </p:spTree>
    <p:extLst>
      <p:ext uri="{BB962C8B-B14F-4D97-AF65-F5344CB8AC3E}">
        <p14:creationId xmlns:p14="http://schemas.microsoft.com/office/powerpoint/2010/main" val="22090046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47C9A-06A3-F92E-DFB6-1FC38D2CBF5F}"/>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00DBC61B-27B0-B710-E489-A8FF91533C93}"/>
              </a:ext>
            </a:extLst>
          </p:cNvPr>
          <p:cNvSpPr txBox="1">
            <a:spLocks/>
          </p:cNvSpPr>
          <p:nvPr/>
        </p:nvSpPr>
        <p:spPr>
          <a:xfrm>
            <a:off x="932835" y="0"/>
            <a:ext cx="10543818" cy="1143000"/>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Tárolási architektúra az </a:t>
            </a:r>
            <a:r>
              <a:rPr lang="hu-HU" altLang="en-US" b="1" dirty="0" err="1"/>
              <a:t>ArcGIS</a:t>
            </a:r>
            <a:r>
              <a:rPr lang="hu-HU" altLang="en-US" b="1" dirty="0"/>
              <a:t> Pro-ban</a:t>
            </a:r>
            <a:endParaRPr lang="en-US" altLang="en-US" b="1" dirty="0"/>
          </a:p>
        </p:txBody>
      </p:sp>
      <p:sp>
        <p:nvSpPr>
          <p:cNvPr id="2" name="Téglalap 3">
            <a:extLst>
              <a:ext uri="{FF2B5EF4-FFF2-40B4-BE49-F238E27FC236}">
                <a16:creationId xmlns:a16="http://schemas.microsoft.com/office/drawing/2014/main" id="{3FD42655-58B7-F691-C4C7-60AFE6B8CAC2}"/>
              </a:ext>
            </a:extLst>
          </p:cNvPr>
          <p:cNvSpPr>
            <a:spLocks noChangeArrowheads="1"/>
          </p:cNvSpPr>
          <p:nvPr/>
        </p:nvSpPr>
        <p:spPr bwMode="auto">
          <a:xfrm>
            <a:off x="224118" y="1314264"/>
            <a:ext cx="11719205" cy="4524315"/>
          </a:xfrm>
          <a:prstGeom prst="rect">
            <a:avLst/>
          </a:prstGeom>
          <a:noFill/>
          <a:ln w="9525">
            <a:noFill/>
            <a:miter lim="800000"/>
            <a:headEnd/>
            <a:tailEnd/>
          </a:ln>
        </p:spPr>
        <p:txBody>
          <a:bodyPr wrap="square">
            <a:spAutoFit/>
          </a:bodyPr>
          <a:lstStyle/>
          <a:p>
            <a:pPr algn="just">
              <a:defRPr/>
            </a:pPr>
            <a:r>
              <a:rPr lang="hu-HU" sz="2400" dirty="0">
                <a:latin typeface="Calibri" pitchFamily="34" charset="0"/>
              </a:rPr>
              <a:t>A </a:t>
            </a:r>
            <a:r>
              <a:rPr lang="hu-HU" sz="2400" b="1" dirty="0" err="1">
                <a:latin typeface="Calibri" pitchFamily="34" charset="0"/>
              </a:rPr>
              <a:t>geoadatbázis</a:t>
            </a:r>
            <a:r>
              <a:rPr lang="hu-HU" sz="2400" dirty="0">
                <a:latin typeface="Calibri" pitchFamily="34" charset="0"/>
              </a:rPr>
              <a:t> fogalma annyiban tér el a már ismertetett ’adatbázis’ fogalomtól, hogy az adatok minden esetben térbeli tulajdonságokkal bírnak. Az ESRI struktúrája, amiben az adatokat tárolja, kissé eltér a többi térinformatikai szoftver szabályrendszerétől.</a:t>
            </a:r>
          </a:p>
          <a:p>
            <a:pPr algn="just">
              <a:defRPr/>
            </a:pPr>
            <a:endParaRPr lang="hu-HU" sz="2400" dirty="0">
              <a:latin typeface="Calibri" pitchFamily="34" charset="0"/>
            </a:endParaRPr>
          </a:p>
          <a:p>
            <a:pPr algn="just">
              <a:defRPr/>
            </a:pPr>
            <a:r>
              <a:rPr lang="hu-HU" sz="2400" dirty="0">
                <a:latin typeface="Calibri" pitchFamily="34" charset="0"/>
              </a:rPr>
              <a:t>A </a:t>
            </a:r>
            <a:r>
              <a:rPr lang="hu-HU" sz="2400" b="1" dirty="0" err="1">
                <a:latin typeface="Calibri" pitchFamily="34" charset="0"/>
              </a:rPr>
              <a:t>feature</a:t>
            </a:r>
            <a:r>
              <a:rPr lang="hu-HU" sz="2400" b="1" dirty="0">
                <a:latin typeface="Calibri" pitchFamily="34" charset="0"/>
              </a:rPr>
              <a:t> </a:t>
            </a:r>
            <a:r>
              <a:rPr lang="hu-HU" sz="2400" b="1" dirty="0" err="1">
                <a:latin typeface="Calibri" pitchFamily="34" charset="0"/>
              </a:rPr>
              <a:t>class</a:t>
            </a:r>
            <a:r>
              <a:rPr lang="hu-HU" sz="2400" b="1" dirty="0">
                <a:latin typeface="Calibri" pitchFamily="34" charset="0"/>
              </a:rPr>
              <a:t> </a:t>
            </a:r>
            <a:r>
              <a:rPr lang="hu-HU" sz="2400" dirty="0">
                <a:latin typeface="Calibri" pitchFamily="34" charset="0"/>
              </a:rPr>
              <a:t>(tábla, entitás, entitásosztály, réteg, </a:t>
            </a:r>
            <a:r>
              <a:rPr lang="hu-HU" sz="2400" dirty="0" err="1">
                <a:latin typeface="Calibri" pitchFamily="34" charset="0"/>
              </a:rPr>
              <a:t>layer</a:t>
            </a:r>
            <a:r>
              <a:rPr lang="hu-HU" sz="2400" dirty="0">
                <a:latin typeface="Calibri" pitchFamily="34" charset="0"/>
              </a:rPr>
              <a:t>) egyedi földrajzi adatkészlet egy </a:t>
            </a:r>
            <a:r>
              <a:rPr lang="hu-HU" sz="2400" dirty="0" err="1">
                <a:latin typeface="Calibri" pitchFamily="34" charset="0"/>
              </a:rPr>
              <a:t>geoadatbázisban</a:t>
            </a:r>
            <a:r>
              <a:rPr lang="hu-HU" sz="2400" dirty="0">
                <a:latin typeface="Calibri" pitchFamily="34" charset="0"/>
              </a:rPr>
              <a:t>. Adattípusoknak megfelelő csoportosítás ezek megalkotásának az alapja.</a:t>
            </a:r>
          </a:p>
          <a:p>
            <a:pPr algn="just">
              <a:defRPr/>
            </a:pPr>
            <a:endParaRPr lang="hu-HU" sz="2400" dirty="0">
              <a:latin typeface="Calibri" pitchFamily="34" charset="0"/>
            </a:endParaRPr>
          </a:p>
          <a:p>
            <a:pPr algn="just">
              <a:defRPr/>
            </a:pPr>
            <a:r>
              <a:rPr lang="en-US" sz="2400" dirty="0">
                <a:latin typeface="Calibri" pitchFamily="34" charset="0"/>
              </a:rPr>
              <a:t>A feature class </a:t>
            </a:r>
            <a:r>
              <a:rPr lang="en-US" sz="2400" dirty="0" err="1">
                <a:latin typeface="Calibri" pitchFamily="34" charset="0"/>
              </a:rPr>
              <a:t>raszteres</a:t>
            </a:r>
            <a:r>
              <a:rPr lang="en-US" sz="2400" dirty="0">
                <a:latin typeface="Calibri" pitchFamily="34" charset="0"/>
              </a:rPr>
              <a:t> </a:t>
            </a:r>
            <a:r>
              <a:rPr lang="en-US" sz="2400" dirty="0" err="1">
                <a:latin typeface="Calibri" pitchFamily="34" charset="0"/>
              </a:rPr>
              <a:t>megfelelője</a:t>
            </a:r>
            <a:r>
              <a:rPr lang="en-US" sz="2400" dirty="0">
                <a:latin typeface="Calibri" pitchFamily="34" charset="0"/>
              </a:rPr>
              <a:t> a </a:t>
            </a:r>
            <a:r>
              <a:rPr lang="en-US" sz="2400" b="1" dirty="0">
                <a:latin typeface="Calibri" pitchFamily="34" charset="0"/>
              </a:rPr>
              <a:t>raster dataset.</a:t>
            </a:r>
            <a:endParaRPr lang="hu-HU" sz="2400" b="1" dirty="0">
              <a:latin typeface="Calibri" pitchFamily="34" charset="0"/>
            </a:endParaRPr>
          </a:p>
          <a:p>
            <a:pPr algn="just">
              <a:defRPr/>
            </a:pPr>
            <a:r>
              <a:rPr lang="hu-HU" sz="2400" b="1" dirty="0">
                <a:latin typeface="Calibri" pitchFamily="34" charset="0"/>
              </a:rPr>
              <a:t/>
            </a:r>
            <a:br>
              <a:rPr lang="hu-HU" sz="2400" b="1" dirty="0">
                <a:latin typeface="Calibri" pitchFamily="34" charset="0"/>
              </a:rPr>
            </a:br>
            <a:r>
              <a:rPr lang="en-US" sz="2400" dirty="0">
                <a:latin typeface="Calibri" pitchFamily="34" charset="0"/>
              </a:rPr>
              <a:t>A </a:t>
            </a:r>
            <a:r>
              <a:rPr lang="en-US" sz="2400" dirty="0" err="1">
                <a:latin typeface="Calibri" pitchFamily="34" charset="0"/>
              </a:rPr>
              <a:t>tábla</a:t>
            </a:r>
            <a:r>
              <a:rPr lang="en-US" sz="2400" dirty="0">
                <a:latin typeface="Calibri" pitchFamily="34" charset="0"/>
              </a:rPr>
              <a:t> </a:t>
            </a:r>
            <a:r>
              <a:rPr lang="en-US" sz="2400" dirty="0" err="1">
                <a:latin typeface="Calibri" pitchFamily="34" charset="0"/>
              </a:rPr>
              <a:t>minden</a:t>
            </a:r>
            <a:r>
              <a:rPr lang="en-US" sz="2400" dirty="0">
                <a:latin typeface="Calibri" pitchFamily="34" charset="0"/>
              </a:rPr>
              <a:t> </a:t>
            </a:r>
            <a:r>
              <a:rPr lang="en-US" sz="2400" dirty="0" err="1">
                <a:latin typeface="Calibri" pitchFamily="34" charset="0"/>
              </a:rPr>
              <a:t>egyes</a:t>
            </a:r>
            <a:r>
              <a:rPr lang="en-US" sz="2400" dirty="0">
                <a:latin typeface="Calibri" pitchFamily="34" charset="0"/>
              </a:rPr>
              <a:t> </a:t>
            </a:r>
            <a:r>
              <a:rPr lang="en-US" sz="2400" dirty="0" err="1">
                <a:latin typeface="Calibri" pitchFamily="34" charset="0"/>
              </a:rPr>
              <a:t>földrajzi</a:t>
            </a:r>
            <a:r>
              <a:rPr lang="en-US" sz="2400" dirty="0">
                <a:latin typeface="Calibri" pitchFamily="34" charset="0"/>
              </a:rPr>
              <a:t> </a:t>
            </a:r>
            <a:r>
              <a:rPr lang="en-US" sz="2400" dirty="0" err="1">
                <a:latin typeface="Calibri" pitchFamily="34" charset="0"/>
              </a:rPr>
              <a:t>tulajdonsággal</a:t>
            </a:r>
            <a:r>
              <a:rPr lang="en-US" sz="2400" dirty="0">
                <a:latin typeface="Calibri" pitchFamily="34" charset="0"/>
              </a:rPr>
              <a:t> </a:t>
            </a:r>
            <a:r>
              <a:rPr lang="en-US" sz="2400" dirty="0" err="1">
                <a:latin typeface="Calibri" pitchFamily="34" charset="0"/>
              </a:rPr>
              <a:t>bíró</a:t>
            </a:r>
            <a:r>
              <a:rPr lang="en-US" sz="2400" dirty="0">
                <a:latin typeface="Calibri" pitchFamily="34" charset="0"/>
              </a:rPr>
              <a:t> </a:t>
            </a:r>
            <a:r>
              <a:rPr lang="en-US" sz="2400" dirty="0" err="1">
                <a:latin typeface="Calibri" pitchFamily="34" charset="0"/>
              </a:rPr>
              <a:t>egységét</a:t>
            </a:r>
            <a:r>
              <a:rPr lang="en-US" sz="2400" dirty="0">
                <a:latin typeface="Calibri" pitchFamily="34" charset="0"/>
              </a:rPr>
              <a:t> </a:t>
            </a:r>
            <a:r>
              <a:rPr lang="en-US" sz="2400" b="1" dirty="0" err="1">
                <a:latin typeface="Calibri" pitchFamily="34" charset="0"/>
              </a:rPr>
              <a:t>featurenek</a:t>
            </a:r>
            <a:r>
              <a:rPr lang="en-US" sz="2400" dirty="0">
                <a:latin typeface="Calibri" pitchFamily="34" charset="0"/>
              </a:rPr>
              <a:t> (</a:t>
            </a:r>
            <a:r>
              <a:rPr lang="en-US" sz="2400" dirty="0" err="1">
                <a:latin typeface="Calibri" pitchFamily="34" charset="0"/>
              </a:rPr>
              <a:t>egyed</a:t>
            </a:r>
            <a:r>
              <a:rPr lang="en-US" sz="2400" dirty="0">
                <a:latin typeface="Calibri" pitchFamily="34" charset="0"/>
              </a:rPr>
              <a:t> – </a:t>
            </a:r>
            <a:r>
              <a:rPr lang="en-US" sz="2400" dirty="0" err="1">
                <a:latin typeface="Calibri" pitchFamily="34" charset="0"/>
              </a:rPr>
              <a:t>egy</a:t>
            </a:r>
            <a:r>
              <a:rPr lang="en-US" sz="2400" dirty="0">
                <a:latin typeface="Calibri" pitchFamily="34" charset="0"/>
              </a:rPr>
              <a:t> </a:t>
            </a:r>
            <a:r>
              <a:rPr lang="en-US" sz="2400" dirty="0" err="1">
                <a:latin typeface="Calibri" pitchFamily="34" charset="0"/>
              </a:rPr>
              <a:t>rekord</a:t>
            </a:r>
            <a:r>
              <a:rPr lang="en-US" sz="2400" dirty="0">
                <a:latin typeface="Calibri" pitchFamily="34" charset="0"/>
              </a:rPr>
              <a:t>, </a:t>
            </a:r>
            <a:r>
              <a:rPr lang="en-US" sz="2400" dirty="0" err="1">
                <a:latin typeface="Calibri" pitchFamily="34" charset="0"/>
              </a:rPr>
              <a:t>egy</a:t>
            </a:r>
            <a:r>
              <a:rPr lang="en-US" sz="2400" dirty="0">
                <a:latin typeface="Calibri" pitchFamily="34" charset="0"/>
              </a:rPr>
              <a:t> </a:t>
            </a:r>
            <a:r>
              <a:rPr lang="en-US" sz="2400" dirty="0" err="1">
                <a:latin typeface="Calibri" pitchFamily="34" charset="0"/>
              </a:rPr>
              <a:t>térbeli</a:t>
            </a:r>
            <a:r>
              <a:rPr lang="en-US" sz="2400" dirty="0">
                <a:latin typeface="Calibri" pitchFamily="34" charset="0"/>
              </a:rPr>
              <a:t> </a:t>
            </a:r>
            <a:r>
              <a:rPr lang="en-US" sz="2400" dirty="0" err="1">
                <a:latin typeface="Calibri" pitchFamily="34" charset="0"/>
              </a:rPr>
              <a:t>objektum</a:t>
            </a:r>
            <a:r>
              <a:rPr lang="en-US" sz="2400" dirty="0">
                <a:latin typeface="Calibri" pitchFamily="34" charset="0"/>
              </a:rPr>
              <a:t>) </a:t>
            </a:r>
            <a:r>
              <a:rPr lang="en-US" sz="2400" dirty="0" err="1">
                <a:latin typeface="Calibri" pitchFamily="34" charset="0"/>
              </a:rPr>
              <a:t>nevezzük</a:t>
            </a:r>
            <a:r>
              <a:rPr lang="en-US" sz="2400" dirty="0">
                <a:latin typeface="Calibri" pitchFamily="34" charset="0"/>
              </a:rPr>
              <a:t>. </a:t>
            </a:r>
            <a:r>
              <a:rPr lang="en-US" sz="2400" dirty="0" err="1">
                <a:latin typeface="Calibri" pitchFamily="34" charset="0"/>
              </a:rPr>
              <a:t>Ennek</a:t>
            </a:r>
            <a:r>
              <a:rPr lang="en-US" sz="2400" dirty="0">
                <a:latin typeface="Calibri" pitchFamily="34" charset="0"/>
              </a:rPr>
              <a:t> a </a:t>
            </a:r>
            <a:r>
              <a:rPr lang="en-US" sz="2400" dirty="0" err="1">
                <a:latin typeface="Calibri" pitchFamily="34" charset="0"/>
              </a:rPr>
              <a:t>tulajdonságai</a:t>
            </a:r>
            <a:r>
              <a:rPr lang="en-US" sz="2400" dirty="0">
                <a:latin typeface="Calibri" pitchFamily="34" charset="0"/>
              </a:rPr>
              <a:t> </a:t>
            </a:r>
            <a:r>
              <a:rPr lang="en-US" sz="2400" dirty="0" err="1">
                <a:latin typeface="Calibri" pitchFamily="34" charset="0"/>
              </a:rPr>
              <a:t>vannak</a:t>
            </a:r>
            <a:r>
              <a:rPr lang="en-US" sz="2400" dirty="0">
                <a:latin typeface="Calibri" pitchFamily="34" charset="0"/>
              </a:rPr>
              <a:t> </a:t>
            </a:r>
            <a:r>
              <a:rPr lang="en-US" sz="2400" dirty="0" err="1">
                <a:latin typeface="Calibri" pitchFamily="34" charset="0"/>
              </a:rPr>
              <a:t>táblázatba</a:t>
            </a:r>
            <a:r>
              <a:rPr lang="en-US" sz="2400" dirty="0">
                <a:latin typeface="Calibri" pitchFamily="34" charset="0"/>
              </a:rPr>
              <a:t> </a:t>
            </a:r>
            <a:r>
              <a:rPr lang="en-US" sz="2400" dirty="0" err="1">
                <a:latin typeface="Calibri" pitchFamily="34" charset="0"/>
              </a:rPr>
              <a:t>rendezve</a:t>
            </a:r>
            <a:r>
              <a:rPr lang="en-US" sz="2400" dirty="0">
                <a:latin typeface="Calibri" pitchFamily="34" charset="0"/>
              </a:rPr>
              <a:t>. </a:t>
            </a:r>
            <a:r>
              <a:rPr lang="en-US" sz="2400" dirty="0" err="1">
                <a:latin typeface="Calibri" pitchFamily="34" charset="0"/>
              </a:rPr>
              <a:t>Például</a:t>
            </a:r>
            <a:r>
              <a:rPr lang="en-US" sz="2400" dirty="0">
                <a:latin typeface="Calibri" pitchFamily="34" charset="0"/>
              </a:rPr>
              <a:t> </a:t>
            </a:r>
            <a:r>
              <a:rPr lang="en-US" sz="2400" dirty="0" err="1">
                <a:latin typeface="Calibri" pitchFamily="34" charset="0"/>
              </a:rPr>
              <a:t>lehet</a:t>
            </a:r>
            <a:r>
              <a:rPr lang="en-US" sz="2400" dirty="0">
                <a:latin typeface="Calibri" pitchFamily="34" charset="0"/>
              </a:rPr>
              <a:t> </a:t>
            </a:r>
            <a:r>
              <a:rPr lang="en-US" sz="2400" dirty="0" err="1">
                <a:latin typeface="Calibri" pitchFamily="34" charset="0"/>
              </a:rPr>
              <a:t>egy</a:t>
            </a:r>
            <a:r>
              <a:rPr lang="en-US" sz="2400" dirty="0">
                <a:latin typeface="Calibri" pitchFamily="34" charset="0"/>
              </a:rPr>
              <a:t> </a:t>
            </a:r>
            <a:r>
              <a:rPr lang="en-US" sz="2400" dirty="0" err="1">
                <a:latin typeface="Calibri" pitchFamily="34" charset="0"/>
              </a:rPr>
              <a:t>megyei</a:t>
            </a:r>
            <a:r>
              <a:rPr lang="en-US" sz="2400" dirty="0">
                <a:latin typeface="Calibri" pitchFamily="34" charset="0"/>
              </a:rPr>
              <a:t> </a:t>
            </a:r>
            <a:r>
              <a:rPr lang="en-US" sz="2400" dirty="0" err="1">
                <a:latin typeface="Calibri" pitchFamily="34" charset="0"/>
              </a:rPr>
              <a:t>úthálózatra</a:t>
            </a:r>
            <a:r>
              <a:rPr lang="en-US" sz="2400" dirty="0">
                <a:latin typeface="Calibri" pitchFamily="34" charset="0"/>
              </a:rPr>
              <a:t> </a:t>
            </a:r>
            <a:r>
              <a:rPr lang="en-US" sz="2400" dirty="0" err="1">
                <a:latin typeface="Calibri" pitchFamily="34" charset="0"/>
              </a:rPr>
              <a:t>vonatkozó</a:t>
            </a:r>
            <a:r>
              <a:rPr lang="en-US" sz="2400" dirty="0">
                <a:latin typeface="Calibri" pitchFamily="34" charset="0"/>
              </a:rPr>
              <a:t> feature </a:t>
            </a:r>
            <a:r>
              <a:rPr lang="en-US" sz="2400" dirty="0" err="1">
                <a:latin typeface="Calibri" pitchFamily="34" charset="0"/>
              </a:rPr>
              <a:t>classunk</a:t>
            </a:r>
            <a:r>
              <a:rPr lang="en-US" sz="2400" dirty="0">
                <a:latin typeface="Calibri" pitchFamily="34" charset="0"/>
              </a:rPr>
              <a:t>, </a:t>
            </a:r>
            <a:r>
              <a:rPr lang="en-US" sz="2400" dirty="0" err="1">
                <a:latin typeface="Calibri" pitchFamily="34" charset="0"/>
              </a:rPr>
              <a:t>ahol</a:t>
            </a:r>
            <a:r>
              <a:rPr lang="en-US" sz="2400" dirty="0">
                <a:latin typeface="Calibri" pitchFamily="34" charset="0"/>
              </a:rPr>
              <a:t> </a:t>
            </a:r>
            <a:r>
              <a:rPr lang="en-US" sz="2400" dirty="0" err="1">
                <a:latin typeface="Calibri" pitchFamily="34" charset="0"/>
              </a:rPr>
              <a:t>minden</a:t>
            </a:r>
            <a:r>
              <a:rPr lang="en-US" sz="2400" dirty="0">
                <a:latin typeface="Calibri" pitchFamily="34" charset="0"/>
              </a:rPr>
              <a:t> </a:t>
            </a:r>
            <a:r>
              <a:rPr lang="en-US" sz="2400" dirty="0" err="1">
                <a:latin typeface="Calibri" pitchFamily="34" charset="0"/>
              </a:rPr>
              <a:t>egyes</a:t>
            </a:r>
            <a:r>
              <a:rPr lang="en-US" sz="2400" dirty="0">
                <a:latin typeface="Calibri" pitchFamily="34" charset="0"/>
              </a:rPr>
              <a:t> </a:t>
            </a:r>
            <a:r>
              <a:rPr lang="en-US" sz="2400" dirty="0" err="1">
                <a:latin typeface="Calibri" pitchFamily="34" charset="0"/>
              </a:rPr>
              <a:t>út</a:t>
            </a:r>
            <a:r>
              <a:rPr lang="en-US" sz="2400" dirty="0">
                <a:latin typeface="Calibri" pitchFamily="34" charset="0"/>
              </a:rPr>
              <a:t> </a:t>
            </a:r>
            <a:r>
              <a:rPr lang="en-US" sz="2400" dirty="0" err="1">
                <a:latin typeface="Calibri" pitchFamily="34" charset="0"/>
              </a:rPr>
              <a:t>egy</a:t>
            </a:r>
            <a:r>
              <a:rPr lang="en-US" sz="2400" dirty="0">
                <a:latin typeface="Calibri" pitchFamily="34" charset="0"/>
              </a:rPr>
              <a:t> feature.</a:t>
            </a:r>
            <a:endParaRPr lang="hu-HU" sz="2400" dirty="0">
              <a:latin typeface="Calibri" pitchFamily="34" charset="0"/>
            </a:endParaRPr>
          </a:p>
        </p:txBody>
      </p:sp>
    </p:spTree>
    <p:extLst>
      <p:ext uri="{BB962C8B-B14F-4D97-AF65-F5344CB8AC3E}">
        <p14:creationId xmlns:p14="http://schemas.microsoft.com/office/powerpoint/2010/main" val="7536464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45AA3-BE88-DAE6-0385-D936A5102949}"/>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04608185-8F74-89E0-F88D-CFEE3145B21F}"/>
              </a:ext>
            </a:extLst>
          </p:cNvPr>
          <p:cNvSpPr txBox="1">
            <a:spLocks/>
          </p:cNvSpPr>
          <p:nvPr/>
        </p:nvSpPr>
        <p:spPr>
          <a:xfrm>
            <a:off x="932835" y="0"/>
            <a:ext cx="10543818" cy="1143000"/>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Tárolási architektúra az </a:t>
            </a:r>
            <a:r>
              <a:rPr lang="hu-HU" altLang="en-US" b="1" dirty="0" err="1"/>
              <a:t>ArcGIS</a:t>
            </a:r>
            <a:r>
              <a:rPr lang="hu-HU" altLang="en-US" b="1" dirty="0"/>
              <a:t> Pro-ban</a:t>
            </a:r>
            <a:endParaRPr lang="en-US" altLang="en-US" b="1" dirty="0"/>
          </a:p>
        </p:txBody>
      </p:sp>
      <p:pic>
        <p:nvPicPr>
          <p:cNvPr id="3" name="Kép 2" descr="A képen szöveg, diagram, vázlat, tervezés látható&#10;&#10;Automatikusan generált leírás">
            <a:extLst>
              <a:ext uri="{FF2B5EF4-FFF2-40B4-BE49-F238E27FC236}">
                <a16:creationId xmlns:a16="http://schemas.microsoft.com/office/drawing/2014/main" id="{FDA53149-122A-2E61-5684-271FC7C333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722" y="1842940"/>
            <a:ext cx="10328556" cy="3737728"/>
          </a:xfrm>
          <a:prstGeom prst="rect">
            <a:avLst/>
          </a:prstGeom>
        </p:spPr>
      </p:pic>
    </p:spTree>
    <p:extLst>
      <p:ext uri="{BB962C8B-B14F-4D97-AF65-F5344CB8AC3E}">
        <p14:creationId xmlns:p14="http://schemas.microsoft.com/office/powerpoint/2010/main" val="37462969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E21D3-C84C-3817-ADF9-D95F6CE05B12}"/>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393553F2-C912-DA81-4E42-BB3AC4DB9B64}"/>
              </a:ext>
            </a:extLst>
          </p:cNvPr>
          <p:cNvSpPr txBox="1">
            <a:spLocks/>
          </p:cNvSpPr>
          <p:nvPr/>
        </p:nvSpPr>
        <p:spPr>
          <a:xfrm>
            <a:off x="932835" y="0"/>
            <a:ext cx="10543818"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Projektfájlok felépítése</a:t>
            </a:r>
            <a:endParaRPr lang="en-US" altLang="en-US" b="1" dirty="0"/>
          </a:p>
        </p:txBody>
      </p:sp>
      <p:pic>
        <p:nvPicPr>
          <p:cNvPr id="2" name="Kép 1" descr="A képen szöveg, diagram, képernyőkép, Tervrajz látható&#10;&#10;Automatikusan generált leírás">
            <a:extLst>
              <a:ext uri="{FF2B5EF4-FFF2-40B4-BE49-F238E27FC236}">
                <a16:creationId xmlns:a16="http://schemas.microsoft.com/office/drawing/2014/main" id="{95D58922-E50B-1E97-5A8D-CA949FF19A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7164" y="1381027"/>
            <a:ext cx="8177672" cy="4963212"/>
          </a:xfrm>
          <a:prstGeom prst="rect">
            <a:avLst/>
          </a:prstGeom>
        </p:spPr>
      </p:pic>
    </p:spTree>
    <p:extLst>
      <p:ext uri="{BB962C8B-B14F-4D97-AF65-F5344CB8AC3E}">
        <p14:creationId xmlns:p14="http://schemas.microsoft.com/office/powerpoint/2010/main" val="10428993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F37F8-64D6-63E6-4770-A83E958E9771}"/>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40C9EA32-45F0-14D1-587E-3E78E0920F8E}"/>
              </a:ext>
            </a:extLst>
          </p:cNvPr>
          <p:cNvSpPr txBox="1">
            <a:spLocks/>
          </p:cNvSpPr>
          <p:nvPr/>
        </p:nvSpPr>
        <p:spPr>
          <a:xfrm>
            <a:off x="932835" y="0"/>
            <a:ext cx="10543818"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Projektfájlok felépítése</a:t>
            </a:r>
            <a:endParaRPr lang="en-US" altLang="en-US" b="1" dirty="0"/>
          </a:p>
        </p:txBody>
      </p:sp>
      <p:sp>
        <p:nvSpPr>
          <p:cNvPr id="3" name="Téglalap 3">
            <a:extLst>
              <a:ext uri="{FF2B5EF4-FFF2-40B4-BE49-F238E27FC236}">
                <a16:creationId xmlns:a16="http://schemas.microsoft.com/office/drawing/2014/main" id="{663D52EF-CEB4-EC4D-24EC-5300A99544F6}"/>
              </a:ext>
            </a:extLst>
          </p:cNvPr>
          <p:cNvSpPr>
            <a:spLocks noChangeArrowheads="1"/>
          </p:cNvSpPr>
          <p:nvPr/>
        </p:nvSpPr>
        <p:spPr bwMode="auto">
          <a:xfrm>
            <a:off x="224118" y="1314264"/>
            <a:ext cx="11719205" cy="4893647"/>
          </a:xfrm>
          <a:prstGeom prst="rect">
            <a:avLst/>
          </a:prstGeom>
          <a:noFill/>
          <a:ln w="9525">
            <a:noFill/>
            <a:miter lim="800000"/>
            <a:headEnd/>
            <a:tailEnd/>
          </a:ln>
        </p:spPr>
        <p:txBody>
          <a:bodyPr wrap="square">
            <a:spAutoFit/>
          </a:bodyPr>
          <a:lstStyle/>
          <a:p>
            <a:pPr algn="just">
              <a:defRPr/>
            </a:pPr>
            <a:r>
              <a:rPr lang="hu-HU" sz="2400" dirty="0">
                <a:latin typeface="Calibri" pitchFamily="34" charset="0"/>
              </a:rPr>
              <a:t>A </a:t>
            </a:r>
            <a:r>
              <a:rPr lang="hu-HU" sz="2400" b="1" dirty="0">
                <a:latin typeface="Calibri" pitchFamily="34" charset="0"/>
              </a:rPr>
              <a:t>projektfájl</a:t>
            </a:r>
            <a:r>
              <a:rPr lang="hu-HU" sz="2400" dirty="0">
                <a:latin typeface="Calibri" pitchFamily="34" charset="0"/>
              </a:rPr>
              <a:t> egy </a:t>
            </a:r>
            <a:r>
              <a:rPr lang="hu-HU" sz="2400" b="1" dirty="0">
                <a:latin typeface="Calibri" pitchFamily="34" charset="0"/>
              </a:rPr>
              <a:t>.</a:t>
            </a:r>
            <a:r>
              <a:rPr lang="hu-HU" sz="2400" b="1" dirty="0" err="1">
                <a:latin typeface="Calibri" pitchFamily="34" charset="0"/>
              </a:rPr>
              <a:t>aprx</a:t>
            </a:r>
            <a:r>
              <a:rPr lang="hu-HU" sz="2400" b="1" dirty="0">
                <a:latin typeface="Calibri" pitchFamily="34" charset="0"/>
              </a:rPr>
              <a:t> </a:t>
            </a:r>
            <a:r>
              <a:rPr lang="hu-HU" sz="2400" dirty="0">
                <a:latin typeface="Calibri" pitchFamily="34" charset="0"/>
              </a:rPr>
              <a:t>végződésű fájl, amely a projekt részét képező adatok, térképek és elrendezések (</a:t>
            </a:r>
            <a:r>
              <a:rPr lang="hu-HU" sz="2400" dirty="0" err="1">
                <a:latin typeface="Calibri" pitchFamily="34" charset="0"/>
              </a:rPr>
              <a:t>layoutok</a:t>
            </a:r>
            <a:r>
              <a:rPr lang="hu-HU" sz="2400" dirty="0">
                <a:latin typeface="Calibri" pitchFamily="34" charset="0"/>
              </a:rPr>
              <a:t>) tervezési és forrásinformációit tartalmazza. Az .</a:t>
            </a:r>
            <a:r>
              <a:rPr lang="hu-HU" sz="2400" dirty="0" err="1">
                <a:latin typeface="Calibri" pitchFamily="34" charset="0"/>
              </a:rPr>
              <a:t>aprx</a:t>
            </a:r>
            <a:r>
              <a:rPr lang="hu-HU" sz="2400" dirty="0">
                <a:latin typeface="Calibri" pitchFamily="34" charset="0"/>
              </a:rPr>
              <a:t> fájl csak azt az információt tárolja, hogy a projekt különböző összetevői hol vannak a helyi fájlrendszerben vagy a felhőben. </a:t>
            </a:r>
            <a:r>
              <a:rPr lang="hu-HU" sz="2400" b="1" dirty="0">
                <a:latin typeface="Calibri" pitchFamily="34" charset="0"/>
              </a:rPr>
              <a:t>Az .</a:t>
            </a:r>
            <a:r>
              <a:rPr lang="hu-HU" sz="2400" b="1" dirty="0" err="1">
                <a:latin typeface="Calibri" pitchFamily="34" charset="0"/>
              </a:rPr>
              <a:t>aprx</a:t>
            </a:r>
            <a:r>
              <a:rPr lang="hu-HU" sz="2400" b="1" dirty="0">
                <a:latin typeface="Calibri" pitchFamily="34" charset="0"/>
              </a:rPr>
              <a:t> fájl nem tartalmazza a projekthez kapcsolódó </a:t>
            </a:r>
            <a:r>
              <a:rPr lang="hu-HU" sz="2400" b="1" dirty="0" err="1">
                <a:latin typeface="Calibri" pitchFamily="34" charset="0"/>
              </a:rPr>
              <a:t>feature</a:t>
            </a:r>
            <a:r>
              <a:rPr lang="hu-HU" sz="2400" b="1" dirty="0">
                <a:latin typeface="Calibri" pitchFamily="34" charset="0"/>
              </a:rPr>
              <a:t> </a:t>
            </a:r>
            <a:r>
              <a:rPr lang="hu-HU" sz="2400" b="1" dirty="0" err="1">
                <a:latin typeface="Calibri" pitchFamily="34" charset="0"/>
              </a:rPr>
              <a:t>classokat</a:t>
            </a:r>
            <a:r>
              <a:rPr lang="hu-HU" sz="2400" b="1" dirty="0">
                <a:latin typeface="Calibri" pitchFamily="34" charset="0"/>
              </a:rPr>
              <a:t> vagy egyéb adatokat!</a:t>
            </a:r>
          </a:p>
          <a:p>
            <a:pPr algn="just">
              <a:defRPr/>
            </a:pPr>
            <a:endParaRPr lang="hu-HU" sz="2400" b="1" dirty="0">
              <a:latin typeface="Calibri" pitchFamily="34" charset="0"/>
            </a:endParaRPr>
          </a:p>
          <a:p>
            <a:pPr algn="just">
              <a:defRPr/>
            </a:pPr>
            <a:r>
              <a:rPr lang="hu-HU" sz="2400" dirty="0">
                <a:latin typeface="Calibri" pitchFamily="34" charset="0"/>
              </a:rPr>
              <a:t>A </a:t>
            </a:r>
            <a:r>
              <a:rPr lang="hu-HU" sz="2400" b="1" dirty="0">
                <a:latin typeface="Calibri" pitchFamily="34" charset="0"/>
              </a:rPr>
              <a:t>projekt </a:t>
            </a:r>
            <a:r>
              <a:rPr lang="hu-HU" sz="2400" b="1" dirty="0" err="1">
                <a:latin typeface="Calibri" pitchFamily="34" charset="0"/>
              </a:rPr>
              <a:t>geoadatbázis</a:t>
            </a:r>
            <a:r>
              <a:rPr lang="hu-HU" sz="2400" b="1" dirty="0">
                <a:latin typeface="Calibri" pitchFamily="34" charset="0"/>
              </a:rPr>
              <a:t> </a:t>
            </a:r>
            <a:r>
              <a:rPr lang="hu-HU" sz="2400" dirty="0">
                <a:latin typeface="Calibri" pitchFamily="34" charset="0"/>
              </a:rPr>
              <a:t>az alapértelmezett </a:t>
            </a:r>
            <a:r>
              <a:rPr lang="hu-HU" sz="2400" dirty="0" err="1">
                <a:latin typeface="Calibri" pitchFamily="34" charset="0"/>
              </a:rPr>
              <a:t>geoadatbázis</a:t>
            </a:r>
            <a:r>
              <a:rPr lang="hu-HU" sz="2400" dirty="0">
                <a:latin typeface="Calibri" pitchFamily="34" charset="0"/>
              </a:rPr>
              <a:t>, amelyet a projekt részeként importált vagy létrehozott térbeli adatok tárolására használunk. A projekt </a:t>
            </a:r>
            <a:r>
              <a:rPr lang="hu-HU" sz="2400" dirty="0" err="1">
                <a:latin typeface="Calibri" pitchFamily="34" charset="0"/>
              </a:rPr>
              <a:t>geoadatbázis</a:t>
            </a:r>
            <a:r>
              <a:rPr lang="hu-HU" sz="2400" dirty="0">
                <a:latin typeface="Calibri" pitchFamily="34" charset="0"/>
              </a:rPr>
              <a:t> nem tárolja a </a:t>
            </a:r>
            <a:r>
              <a:rPr lang="hu-HU" sz="2400" dirty="0" err="1">
                <a:latin typeface="Calibri" pitchFamily="34" charset="0"/>
              </a:rPr>
              <a:t>Feature</a:t>
            </a:r>
            <a:r>
              <a:rPr lang="hu-HU" sz="2400" dirty="0">
                <a:latin typeface="Calibri" pitchFamily="34" charset="0"/>
              </a:rPr>
              <a:t>-szolgáltatásokból vagy téradatfájlokból (például </a:t>
            </a:r>
            <a:r>
              <a:rPr lang="hu-HU" sz="2400" dirty="0" err="1">
                <a:latin typeface="Calibri" pitchFamily="34" charset="0"/>
              </a:rPr>
              <a:t>shapefájlokból</a:t>
            </a:r>
            <a:r>
              <a:rPr lang="hu-HU" sz="2400" dirty="0">
                <a:latin typeface="Calibri" pitchFamily="34" charset="0"/>
              </a:rPr>
              <a:t>) bevitt adatokat.</a:t>
            </a:r>
          </a:p>
          <a:p>
            <a:pPr algn="just">
              <a:defRPr/>
            </a:pPr>
            <a:endParaRPr lang="hu-HU" sz="2400" dirty="0">
              <a:latin typeface="Calibri" pitchFamily="34" charset="0"/>
            </a:endParaRPr>
          </a:p>
          <a:p>
            <a:pPr algn="just">
              <a:defRPr/>
            </a:pPr>
            <a:r>
              <a:rPr lang="hu-HU" sz="2400" dirty="0">
                <a:latin typeface="Calibri" pitchFamily="34" charset="0"/>
              </a:rPr>
              <a:t>A </a:t>
            </a:r>
            <a:r>
              <a:rPr lang="hu-HU" sz="2400" b="1" dirty="0">
                <a:latin typeface="Calibri" pitchFamily="34" charset="0"/>
              </a:rPr>
              <a:t>projektcsomag</a:t>
            </a:r>
            <a:r>
              <a:rPr lang="hu-HU" sz="2400" dirty="0">
                <a:latin typeface="Calibri" pitchFamily="34" charset="0"/>
              </a:rPr>
              <a:t> a projektben használt összes fájl, </a:t>
            </a:r>
            <a:r>
              <a:rPr lang="hu-HU" sz="2400" dirty="0" err="1">
                <a:latin typeface="Calibri" pitchFamily="34" charset="0"/>
              </a:rPr>
              <a:t>feature</a:t>
            </a:r>
            <a:r>
              <a:rPr lang="hu-HU" sz="2400" dirty="0">
                <a:latin typeface="Calibri" pitchFamily="34" charset="0"/>
              </a:rPr>
              <a:t> </a:t>
            </a:r>
            <a:r>
              <a:rPr lang="hu-HU" sz="2400" dirty="0" err="1">
                <a:latin typeface="Calibri" pitchFamily="34" charset="0"/>
              </a:rPr>
              <a:t>class</a:t>
            </a:r>
            <a:r>
              <a:rPr lang="hu-HU" sz="2400" dirty="0">
                <a:latin typeface="Calibri" pitchFamily="34" charset="0"/>
              </a:rPr>
              <a:t> és térképtervezési információ egyetlen fájlból álló csomagja. A projektcsomag-fájlnevek .</a:t>
            </a:r>
            <a:r>
              <a:rPr lang="hu-HU" sz="2400" dirty="0" err="1">
                <a:latin typeface="Calibri" pitchFamily="34" charset="0"/>
              </a:rPr>
              <a:t>ppkx</a:t>
            </a:r>
            <a:r>
              <a:rPr lang="hu-HU" sz="2400" dirty="0">
                <a:latin typeface="Calibri" pitchFamily="34" charset="0"/>
              </a:rPr>
              <a:t> utótaggal rendelkeznek.</a:t>
            </a:r>
          </a:p>
        </p:txBody>
      </p:sp>
    </p:spTree>
    <p:extLst>
      <p:ext uri="{BB962C8B-B14F-4D97-AF65-F5344CB8AC3E}">
        <p14:creationId xmlns:p14="http://schemas.microsoft.com/office/powerpoint/2010/main" val="18871552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EE59E-9EB4-77E9-BAFB-AE0DD49A0602}"/>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6659D050-B6CB-BFE8-3C7A-73258CBB8AE9}"/>
              </a:ext>
            </a:extLst>
          </p:cNvPr>
          <p:cNvSpPr txBox="1">
            <a:spLocks/>
          </p:cNvSpPr>
          <p:nvPr/>
        </p:nvSpPr>
        <p:spPr>
          <a:xfrm>
            <a:off x="932835" y="0"/>
            <a:ext cx="10543818" cy="114300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A </a:t>
            </a:r>
            <a:r>
              <a:rPr lang="hu-HU" altLang="en-US" b="1" dirty="0" err="1"/>
              <a:t>feature</a:t>
            </a:r>
            <a:r>
              <a:rPr lang="hu-HU" altLang="en-US" b="1" dirty="0"/>
              <a:t> </a:t>
            </a:r>
            <a:r>
              <a:rPr lang="hu-HU" altLang="en-US" b="1" dirty="0" err="1"/>
              <a:t>classok</a:t>
            </a:r>
            <a:r>
              <a:rPr lang="hu-HU" altLang="en-US" b="1" dirty="0"/>
              <a:t> attribútumtípusai</a:t>
            </a:r>
            <a:endParaRPr lang="en-US" altLang="en-US" b="1" dirty="0"/>
          </a:p>
        </p:txBody>
      </p:sp>
      <p:sp>
        <p:nvSpPr>
          <p:cNvPr id="3" name="Téglalap 3">
            <a:extLst>
              <a:ext uri="{FF2B5EF4-FFF2-40B4-BE49-F238E27FC236}">
                <a16:creationId xmlns:a16="http://schemas.microsoft.com/office/drawing/2014/main" id="{832152B5-2915-5CE0-A494-3A59E9BD8CB5}"/>
              </a:ext>
            </a:extLst>
          </p:cNvPr>
          <p:cNvSpPr>
            <a:spLocks noChangeArrowheads="1"/>
          </p:cNvSpPr>
          <p:nvPr/>
        </p:nvSpPr>
        <p:spPr bwMode="auto">
          <a:xfrm>
            <a:off x="224118" y="1314264"/>
            <a:ext cx="11719205" cy="2308324"/>
          </a:xfrm>
          <a:prstGeom prst="rect">
            <a:avLst/>
          </a:prstGeom>
          <a:noFill/>
          <a:ln w="9525">
            <a:noFill/>
            <a:miter lim="800000"/>
            <a:headEnd/>
            <a:tailEnd/>
          </a:ln>
        </p:spPr>
        <p:txBody>
          <a:bodyPr wrap="square">
            <a:spAutoFit/>
          </a:bodyPr>
          <a:lstStyle/>
          <a:p>
            <a:pPr marL="342900" indent="-342900" algn="just">
              <a:buFont typeface="Arial" panose="020B0604020202020204" pitchFamily="34" charset="0"/>
              <a:buChar char="•"/>
              <a:defRPr/>
            </a:pPr>
            <a:r>
              <a:rPr lang="hu-HU" sz="2400" dirty="0">
                <a:latin typeface="Calibri" pitchFamily="34" charset="0"/>
              </a:rPr>
              <a:t>Numerikus értékek (</a:t>
            </a:r>
            <a:r>
              <a:rPr lang="hu-HU" sz="2400" dirty="0" err="1">
                <a:latin typeface="Calibri" pitchFamily="34" charset="0"/>
              </a:rPr>
              <a:t>short</a:t>
            </a:r>
            <a:r>
              <a:rPr lang="hu-HU" sz="2400" dirty="0">
                <a:latin typeface="Calibri" pitchFamily="34" charset="0"/>
              </a:rPr>
              <a:t>, </a:t>
            </a:r>
            <a:r>
              <a:rPr lang="hu-HU" sz="2400" dirty="0" err="1">
                <a:latin typeface="Calibri" pitchFamily="34" charset="0"/>
              </a:rPr>
              <a:t>long</a:t>
            </a:r>
            <a:r>
              <a:rPr lang="hu-HU" sz="2400" dirty="0">
                <a:latin typeface="Calibri" pitchFamily="34" charset="0"/>
              </a:rPr>
              <a:t>, </a:t>
            </a:r>
            <a:r>
              <a:rPr lang="hu-HU" sz="2400" dirty="0" err="1">
                <a:latin typeface="Calibri" pitchFamily="34" charset="0"/>
              </a:rPr>
              <a:t>big</a:t>
            </a:r>
            <a:r>
              <a:rPr lang="hu-HU" sz="2400" dirty="0">
                <a:latin typeface="Calibri" pitchFamily="34" charset="0"/>
              </a:rPr>
              <a:t> integer, </a:t>
            </a:r>
            <a:r>
              <a:rPr lang="hu-HU" sz="2400" dirty="0" err="1">
                <a:latin typeface="Calibri" pitchFamily="34" charset="0"/>
              </a:rPr>
              <a:t>float</a:t>
            </a:r>
            <a:r>
              <a:rPr lang="hu-HU" sz="2400" dirty="0">
                <a:latin typeface="Calibri" pitchFamily="34" charset="0"/>
              </a:rPr>
              <a:t>, </a:t>
            </a:r>
            <a:r>
              <a:rPr lang="hu-HU" sz="2400" dirty="0" err="1">
                <a:latin typeface="Calibri" pitchFamily="34" charset="0"/>
              </a:rPr>
              <a:t>double</a:t>
            </a:r>
            <a:r>
              <a:rPr lang="hu-HU" sz="2400" dirty="0">
                <a:latin typeface="Calibri" pitchFamily="34" charset="0"/>
              </a:rPr>
              <a:t>)</a:t>
            </a:r>
          </a:p>
          <a:p>
            <a:pPr marL="342900" indent="-342900" algn="just">
              <a:buFont typeface="Arial" panose="020B0604020202020204" pitchFamily="34" charset="0"/>
              <a:buChar char="•"/>
              <a:defRPr/>
            </a:pPr>
            <a:r>
              <a:rPr lang="hu-HU" sz="2400" dirty="0">
                <a:latin typeface="Calibri" pitchFamily="34" charset="0"/>
              </a:rPr>
              <a:t>Szöveg</a:t>
            </a:r>
          </a:p>
          <a:p>
            <a:pPr marL="342900" indent="-342900" algn="just">
              <a:buFont typeface="Arial" panose="020B0604020202020204" pitchFamily="34" charset="0"/>
              <a:buChar char="•"/>
              <a:defRPr/>
            </a:pPr>
            <a:r>
              <a:rPr lang="hu-HU" sz="2400" dirty="0">
                <a:latin typeface="Calibri" pitchFamily="34" charset="0"/>
              </a:rPr>
              <a:t>Dátum (</a:t>
            </a:r>
            <a:r>
              <a:rPr lang="hu-HU" sz="2400" dirty="0" err="1">
                <a:latin typeface="Calibri" pitchFamily="34" charset="0"/>
              </a:rPr>
              <a:t>date</a:t>
            </a:r>
            <a:r>
              <a:rPr lang="hu-HU" sz="2400" dirty="0">
                <a:latin typeface="Calibri" pitchFamily="34" charset="0"/>
              </a:rPr>
              <a:t>, </a:t>
            </a:r>
            <a:r>
              <a:rPr lang="hu-HU" sz="2400" dirty="0" err="1">
                <a:latin typeface="Calibri" pitchFamily="34" charset="0"/>
              </a:rPr>
              <a:t>date</a:t>
            </a:r>
            <a:r>
              <a:rPr lang="hu-HU" sz="2400" dirty="0">
                <a:latin typeface="Calibri" pitchFamily="34" charset="0"/>
              </a:rPr>
              <a:t> </a:t>
            </a:r>
            <a:r>
              <a:rPr lang="hu-HU" sz="2400" dirty="0" err="1">
                <a:latin typeface="Calibri" pitchFamily="34" charset="0"/>
              </a:rPr>
              <a:t>only</a:t>
            </a:r>
            <a:r>
              <a:rPr lang="hu-HU" sz="2400" dirty="0">
                <a:latin typeface="Calibri" pitchFamily="34" charset="0"/>
              </a:rPr>
              <a:t>, </a:t>
            </a:r>
            <a:r>
              <a:rPr lang="hu-HU" sz="2400" dirty="0" err="1">
                <a:latin typeface="Calibri" pitchFamily="34" charset="0"/>
              </a:rPr>
              <a:t>time</a:t>
            </a:r>
            <a:r>
              <a:rPr lang="hu-HU" sz="2400" dirty="0">
                <a:latin typeface="Calibri" pitchFamily="34" charset="0"/>
              </a:rPr>
              <a:t> </a:t>
            </a:r>
            <a:r>
              <a:rPr lang="hu-HU" sz="2400" dirty="0" err="1">
                <a:latin typeface="Calibri" pitchFamily="34" charset="0"/>
              </a:rPr>
              <a:t>only</a:t>
            </a:r>
            <a:r>
              <a:rPr lang="hu-HU" sz="2400" dirty="0">
                <a:latin typeface="Calibri" pitchFamily="34" charset="0"/>
              </a:rPr>
              <a:t>, </a:t>
            </a:r>
            <a:r>
              <a:rPr lang="hu-HU" sz="2400" dirty="0" err="1">
                <a:latin typeface="Calibri" pitchFamily="34" charset="0"/>
              </a:rPr>
              <a:t>timestamp</a:t>
            </a:r>
            <a:r>
              <a:rPr lang="hu-HU" sz="2400" dirty="0">
                <a:latin typeface="Calibri" pitchFamily="34" charset="0"/>
              </a:rPr>
              <a:t> </a:t>
            </a:r>
            <a:r>
              <a:rPr lang="hu-HU" sz="2400" dirty="0" err="1">
                <a:latin typeface="Calibri" pitchFamily="34" charset="0"/>
              </a:rPr>
              <a:t>offset</a:t>
            </a:r>
            <a:r>
              <a:rPr lang="hu-HU" sz="2400" dirty="0">
                <a:latin typeface="Calibri" pitchFamily="34" charset="0"/>
              </a:rPr>
              <a:t>)</a:t>
            </a:r>
          </a:p>
          <a:p>
            <a:pPr marL="342900" indent="-342900" algn="just">
              <a:buFont typeface="Arial" panose="020B0604020202020204" pitchFamily="34" charset="0"/>
              <a:buChar char="•"/>
              <a:defRPr/>
            </a:pPr>
            <a:r>
              <a:rPr lang="hu-HU" sz="2400" dirty="0" err="1">
                <a:latin typeface="Calibri" pitchFamily="34" charset="0"/>
              </a:rPr>
              <a:t>Blob</a:t>
            </a:r>
            <a:endParaRPr lang="hu-HU" sz="2400" dirty="0">
              <a:latin typeface="Calibri" pitchFamily="34" charset="0"/>
            </a:endParaRPr>
          </a:p>
          <a:p>
            <a:pPr marL="342900" indent="-342900" algn="just">
              <a:buFont typeface="Arial" panose="020B0604020202020204" pitchFamily="34" charset="0"/>
              <a:buChar char="•"/>
              <a:defRPr/>
            </a:pPr>
            <a:r>
              <a:rPr lang="hu-HU" sz="2400" dirty="0">
                <a:latin typeface="Calibri" pitchFamily="34" charset="0"/>
              </a:rPr>
              <a:t>Global </a:t>
            </a:r>
            <a:r>
              <a:rPr lang="hu-HU" sz="2400" dirty="0" err="1">
                <a:latin typeface="Calibri" pitchFamily="34" charset="0"/>
              </a:rPr>
              <a:t>identifiers</a:t>
            </a:r>
            <a:r>
              <a:rPr lang="hu-HU" sz="2400" dirty="0">
                <a:latin typeface="Calibri" pitchFamily="34" charset="0"/>
              </a:rPr>
              <a:t> (Global ID, GUID)</a:t>
            </a:r>
          </a:p>
          <a:p>
            <a:pPr marL="342900" indent="-342900" algn="just">
              <a:buFont typeface="Arial" panose="020B0604020202020204" pitchFamily="34" charset="0"/>
              <a:buChar char="•"/>
              <a:defRPr/>
            </a:pPr>
            <a:r>
              <a:rPr lang="hu-HU" sz="2400" dirty="0" err="1">
                <a:latin typeface="Calibri" pitchFamily="34" charset="0"/>
              </a:rPr>
              <a:t>Object</a:t>
            </a:r>
            <a:r>
              <a:rPr lang="hu-HU" sz="2400" dirty="0">
                <a:latin typeface="Calibri" pitchFamily="34" charset="0"/>
              </a:rPr>
              <a:t> ID</a:t>
            </a:r>
          </a:p>
        </p:txBody>
      </p:sp>
    </p:spTree>
    <p:extLst>
      <p:ext uri="{BB962C8B-B14F-4D97-AF65-F5344CB8AC3E}">
        <p14:creationId xmlns:p14="http://schemas.microsoft.com/office/powerpoint/2010/main" val="8686060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A98BA-97EB-72EB-1EDE-194BE14BE502}"/>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7883C8E1-B5DF-C4A7-8521-284F9433362D}"/>
              </a:ext>
            </a:extLst>
          </p:cNvPr>
          <p:cNvSpPr txBox="1">
            <a:spLocks/>
          </p:cNvSpPr>
          <p:nvPr/>
        </p:nvSpPr>
        <p:spPr>
          <a:xfrm>
            <a:off x="932835" y="0"/>
            <a:ext cx="10543818"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A </a:t>
            </a:r>
            <a:r>
              <a:rPr lang="hu-HU" altLang="en-US" b="1" dirty="0" err="1"/>
              <a:t>feature</a:t>
            </a:r>
            <a:r>
              <a:rPr lang="hu-HU" altLang="en-US" b="1" dirty="0"/>
              <a:t> </a:t>
            </a:r>
            <a:r>
              <a:rPr lang="hu-HU" altLang="en-US" b="1" dirty="0" err="1"/>
              <a:t>classok</a:t>
            </a:r>
            <a:r>
              <a:rPr lang="hu-HU" altLang="en-US" b="1" dirty="0"/>
              <a:t> adattípusai</a:t>
            </a:r>
            <a:endParaRPr lang="en-US" altLang="en-US" b="1" dirty="0"/>
          </a:p>
        </p:txBody>
      </p:sp>
      <p:sp>
        <p:nvSpPr>
          <p:cNvPr id="3" name="Téglalap 3">
            <a:extLst>
              <a:ext uri="{FF2B5EF4-FFF2-40B4-BE49-F238E27FC236}">
                <a16:creationId xmlns:a16="http://schemas.microsoft.com/office/drawing/2014/main" id="{E68094B4-AD5B-DAAF-25C1-D4908B78E3F6}"/>
              </a:ext>
            </a:extLst>
          </p:cNvPr>
          <p:cNvSpPr>
            <a:spLocks noChangeArrowheads="1"/>
          </p:cNvSpPr>
          <p:nvPr/>
        </p:nvSpPr>
        <p:spPr bwMode="auto">
          <a:xfrm>
            <a:off x="224118" y="1314264"/>
            <a:ext cx="11719205" cy="3046988"/>
          </a:xfrm>
          <a:prstGeom prst="rect">
            <a:avLst/>
          </a:prstGeom>
          <a:noFill/>
          <a:ln w="9525">
            <a:noFill/>
            <a:miter lim="800000"/>
            <a:headEnd/>
            <a:tailEnd/>
          </a:ln>
        </p:spPr>
        <p:txBody>
          <a:bodyPr wrap="square">
            <a:spAutoFit/>
          </a:bodyPr>
          <a:lstStyle/>
          <a:p>
            <a:pPr marL="342900" indent="-342900" algn="just">
              <a:buFont typeface="Arial" panose="020B0604020202020204" pitchFamily="34" charset="0"/>
              <a:buChar char="•"/>
              <a:defRPr/>
            </a:pPr>
            <a:r>
              <a:rPr lang="hu-HU" sz="2400" b="1" dirty="0">
                <a:latin typeface="Calibri" pitchFamily="34" charset="0"/>
              </a:rPr>
              <a:t>Pontok</a:t>
            </a:r>
            <a:r>
              <a:rPr lang="hu-HU" sz="2400" dirty="0">
                <a:latin typeface="Calibri" pitchFamily="34" charset="0"/>
              </a:rPr>
              <a:t>: olyan elemek, melyeknek nincs elegendő fizikai kiterjedésük, hogy 2 vagy 3 dimenzióban ábrázoljuk őket (például GPS-megfigyelések).</a:t>
            </a:r>
          </a:p>
          <a:p>
            <a:pPr marL="342900" indent="-342900" algn="just">
              <a:buFont typeface="Arial" panose="020B0604020202020204" pitchFamily="34" charset="0"/>
              <a:buChar char="•"/>
              <a:defRPr/>
            </a:pPr>
            <a:r>
              <a:rPr lang="hu-HU" sz="2400" b="1" dirty="0">
                <a:latin typeface="Calibri" pitchFamily="34" charset="0"/>
              </a:rPr>
              <a:t>Vonalak</a:t>
            </a:r>
            <a:r>
              <a:rPr lang="hu-HU" sz="2400" dirty="0">
                <a:latin typeface="Calibri" pitchFamily="34" charset="0"/>
              </a:rPr>
              <a:t>: olyan földrajzi objektumok alakját és helyét ábrázolják, mint például az utcák és patakok középvonalai, amelyek túl keskenyek ahhoz, hogy területként ábrázoljuk őket.</a:t>
            </a:r>
          </a:p>
          <a:p>
            <a:pPr marL="342900" indent="-342900" algn="just">
              <a:buFont typeface="Arial" panose="020B0604020202020204" pitchFamily="34" charset="0"/>
              <a:buChar char="•"/>
              <a:defRPr/>
            </a:pPr>
            <a:r>
              <a:rPr lang="hu-HU" sz="2400" b="1" dirty="0">
                <a:latin typeface="Calibri" pitchFamily="34" charset="0"/>
              </a:rPr>
              <a:t>Poligonok</a:t>
            </a:r>
            <a:r>
              <a:rPr lang="hu-HU" sz="2400" dirty="0">
                <a:latin typeface="Calibri" pitchFamily="34" charset="0"/>
              </a:rPr>
              <a:t>: homogén jellemzőtípusok, például államok, megyék, parcellák, talajtípusok és földhasználati zónák alakját és elhelyezkedését reprezentálják.</a:t>
            </a:r>
          </a:p>
          <a:p>
            <a:pPr marL="342900" indent="-342900" algn="just">
              <a:buFont typeface="Arial" panose="020B0604020202020204" pitchFamily="34" charset="0"/>
              <a:buChar char="•"/>
              <a:defRPr/>
            </a:pPr>
            <a:r>
              <a:rPr lang="hu-HU" sz="2400" b="1" dirty="0">
                <a:latin typeface="Calibri" pitchFamily="34" charset="0"/>
              </a:rPr>
              <a:t>Annotáció</a:t>
            </a:r>
            <a:r>
              <a:rPr lang="hu-HU" sz="2400" dirty="0">
                <a:latin typeface="Calibri" pitchFamily="34" charset="0"/>
              </a:rPr>
              <a:t>: névrajz, beleértve a szöveg megjelenítésének tulajdonságait.</a:t>
            </a:r>
          </a:p>
          <a:p>
            <a:pPr marL="342900" indent="-342900" algn="just">
              <a:buFont typeface="Arial" panose="020B0604020202020204" pitchFamily="34" charset="0"/>
              <a:buChar char="•"/>
              <a:defRPr/>
            </a:pPr>
            <a:endParaRPr lang="hu-HU" sz="2400" dirty="0">
              <a:latin typeface="Calibri" pitchFamily="34" charset="0"/>
            </a:endParaRPr>
          </a:p>
        </p:txBody>
      </p:sp>
    </p:spTree>
    <p:extLst>
      <p:ext uri="{BB962C8B-B14F-4D97-AF65-F5344CB8AC3E}">
        <p14:creationId xmlns:p14="http://schemas.microsoft.com/office/powerpoint/2010/main" val="2629077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ím 1">
            <a:extLst>
              <a:ext uri="{FF2B5EF4-FFF2-40B4-BE49-F238E27FC236}">
                <a16:creationId xmlns:a16="http://schemas.microsoft.com/office/drawing/2014/main" id="{FECAEB0C-D6FB-BF35-9B3F-A2179A7FC704}"/>
              </a:ext>
            </a:extLst>
          </p:cNvPr>
          <p:cNvSpPr txBox="1">
            <a:spLocks/>
          </p:cNvSpPr>
          <p:nvPr/>
        </p:nvSpPr>
        <p:spPr>
          <a:xfrm>
            <a:off x="708210" y="2299446"/>
            <a:ext cx="10775578" cy="1949825"/>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1200"/>
              </a:spcAft>
            </a:pPr>
            <a:r>
              <a:rPr lang="hu-HU" altLang="en-US" b="1" dirty="0"/>
              <a:t>+ Alkalmazott geoinformatika jegyzet</a:t>
            </a:r>
          </a:p>
          <a:p>
            <a:pPr>
              <a:spcAft>
                <a:spcPts val="1200"/>
              </a:spcAft>
            </a:pPr>
            <a:r>
              <a:rPr lang="hu-HU" altLang="en-US" b="1" dirty="0"/>
              <a:t>(óráról órára)</a:t>
            </a:r>
            <a:endParaRPr lang="en-US" altLang="en-US" b="1" dirty="0"/>
          </a:p>
        </p:txBody>
      </p:sp>
    </p:spTree>
    <p:extLst>
      <p:ext uri="{BB962C8B-B14F-4D97-AF65-F5344CB8AC3E}">
        <p14:creationId xmlns:p14="http://schemas.microsoft.com/office/powerpoint/2010/main" val="406241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345ED-528F-48F0-E7CE-E04804B48DB2}"/>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2ED712A8-AA79-C0FF-0565-4B96361EE998}"/>
              </a:ext>
            </a:extLst>
          </p:cNvPr>
          <p:cNvSpPr txBox="1">
            <a:spLocks/>
          </p:cNvSpPr>
          <p:nvPr/>
        </p:nvSpPr>
        <p:spPr>
          <a:xfrm>
            <a:off x="932835" y="0"/>
            <a:ext cx="10543818"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A </a:t>
            </a:r>
            <a:r>
              <a:rPr lang="hu-HU" altLang="en-US" b="1" dirty="0" err="1"/>
              <a:t>feature</a:t>
            </a:r>
            <a:r>
              <a:rPr lang="hu-HU" altLang="en-US" b="1" dirty="0"/>
              <a:t> </a:t>
            </a:r>
            <a:r>
              <a:rPr lang="hu-HU" altLang="en-US" b="1" dirty="0" err="1"/>
              <a:t>classok</a:t>
            </a:r>
            <a:r>
              <a:rPr lang="hu-HU" altLang="en-US" b="1" dirty="0"/>
              <a:t> adattípusai</a:t>
            </a:r>
            <a:endParaRPr lang="en-US" altLang="en-US" b="1" dirty="0"/>
          </a:p>
        </p:txBody>
      </p:sp>
      <p:sp>
        <p:nvSpPr>
          <p:cNvPr id="3" name="Téglalap 3">
            <a:extLst>
              <a:ext uri="{FF2B5EF4-FFF2-40B4-BE49-F238E27FC236}">
                <a16:creationId xmlns:a16="http://schemas.microsoft.com/office/drawing/2014/main" id="{AA08D5DA-863A-3366-60C1-BAC0F285B596}"/>
              </a:ext>
            </a:extLst>
          </p:cNvPr>
          <p:cNvSpPr>
            <a:spLocks noChangeArrowheads="1"/>
          </p:cNvSpPr>
          <p:nvPr/>
        </p:nvSpPr>
        <p:spPr bwMode="auto">
          <a:xfrm>
            <a:off x="224118" y="1314264"/>
            <a:ext cx="11719205" cy="4893647"/>
          </a:xfrm>
          <a:prstGeom prst="rect">
            <a:avLst/>
          </a:prstGeom>
          <a:noFill/>
          <a:ln w="9525">
            <a:noFill/>
            <a:miter lim="800000"/>
            <a:headEnd/>
            <a:tailEnd/>
          </a:ln>
        </p:spPr>
        <p:txBody>
          <a:bodyPr wrap="square">
            <a:spAutoFit/>
          </a:bodyPr>
          <a:lstStyle/>
          <a:p>
            <a:pPr marL="342900" indent="-342900" algn="just">
              <a:buFont typeface="Arial" panose="020B0604020202020204" pitchFamily="34" charset="0"/>
              <a:buChar char="•"/>
              <a:defRPr/>
            </a:pPr>
            <a:r>
              <a:rPr lang="hu-HU" sz="2400" b="1" dirty="0">
                <a:latin typeface="Calibri" pitchFamily="34" charset="0"/>
              </a:rPr>
              <a:t>Dimenziók (</a:t>
            </a:r>
            <a:r>
              <a:rPr lang="hu-HU" sz="2400" b="1" dirty="0" err="1">
                <a:latin typeface="Calibri" pitchFamily="34" charset="0"/>
              </a:rPr>
              <a:t>dimensions</a:t>
            </a:r>
            <a:r>
              <a:rPr lang="hu-HU" sz="2400" b="1" dirty="0">
                <a:latin typeface="Calibri" pitchFamily="34" charset="0"/>
              </a:rPr>
              <a:t>, méretek):</a:t>
            </a:r>
            <a:r>
              <a:rPr lang="hu-HU" sz="2400" dirty="0">
                <a:latin typeface="Calibri" pitchFamily="34" charset="0"/>
              </a:rPr>
              <a:t> Egy speciális annotációtípus, amely meghatározott hosszúságokat vagy távolságokat jelöl, például egy épület vagy telekhatár oldalának hosszát vagy két jellemző közötti távolságot.</a:t>
            </a:r>
          </a:p>
          <a:p>
            <a:pPr marL="342900" indent="-342900" algn="just">
              <a:buFont typeface="Arial" panose="020B0604020202020204" pitchFamily="34" charset="0"/>
              <a:buChar char="•"/>
              <a:defRPr/>
            </a:pPr>
            <a:r>
              <a:rPr lang="hu-HU" sz="2400" b="1" dirty="0">
                <a:latin typeface="Calibri" pitchFamily="34" charset="0"/>
              </a:rPr>
              <a:t>Multipontok</a:t>
            </a:r>
            <a:r>
              <a:rPr lang="hu-HU" sz="2400" dirty="0">
                <a:latin typeface="Calibri" pitchFamily="34" charset="0"/>
              </a:rPr>
              <a:t> (</a:t>
            </a:r>
            <a:r>
              <a:rPr lang="hu-HU" sz="2400" dirty="0" err="1">
                <a:latin typeface="Calibri" pitchFamily="34" charset="0"/>
              </a:rPr>
              <a:t>multipoints</a:t>
            </a:r>
            <a:r>
              <a:rPr lang="hu-HU" sz="2400" dirty="0">
                <a:latin typeface="Calibri" pitchFamily="34" charset="0"/>
              </a:rPr>
              <a:t>): elemek, amelyek egynél több pontból állnak. Gyakran használják nagy pontgyűjtemények, például </a:t>
            </a:r>
            <a:r>
              <a:rPr lang="hu-HU" sz="2400" dirty="0" err="1">
                <a:latin typeface="Calibri" pitchFamily="34" charset="0"/>
              </a:rPr>
              <a:t>LiDAR</a:t>
            </a:r>
            <a:r>
              <a:rPr lang="hu-HU" sz="2400" dirty="0">
                <a:latin typeface="Calibri" pitchFamily="34" charset="0"/>
              </a:rPr>
              <a:t>-pontfelhők kezelésére, amelyek több milliárd pontot tartalmazhatnak.</a:t>
            </a:r>
          </a:p>
          <a:p>
            <a:pPr marL="342900" indent="-342900" algn="just">
              <a:buFont typeface="Arial" panose="020B0604020202020204" pitchFamily="34" charset="0"/>
              <a:buChar char="•"/>
              <a:defRPr/>
            </a:pPr>
            <a:r>
              <a:rPr lang="hu-HU" sz="2400" b="1" dirty="0">
                <a:latin typeface="Calibri" pitchFamily="34" charset="0"/>
              </a:rPr>
              <a:t>Multifoltok</a:t>
            </a:r>
            <a:r>
              <a:rPr lang="hu-HU" sz="2400" dirty="0">
                <a:latin typeface="Calibri" pitchFamily="34" charset="0"/>
              </a:rPr>
              <a:t> (multipatches): 3D geometria, amelyet a háromdimenziós térben egy külön területet vagy térfogatot elfoglaló jellemzők külső felületének ábrázolására használunk. </a:t>
            </a:r>
          </a:p>
          <a:p>
            <a:pPr marL="342900" indent="-342900" algn="just">
              <a:buFont typeface="Arial" panose="020B0604020202020204" pitchFamily="34" charset="0"/>
              <a:buChar char="•"/>
              <a:defRPr/>
            </a:pPr>
            <a:r>
              <a:rPr lang="hu-HU" sz="2400" b="1" dirty="0">
                <a:latin typeface="Calibri" pitchFamily="34" charset="0"/>
              </a:rPr>
              <a:t>3D objektum</a:t>
            </a:r>
            <a:r>
              <a:rPr lang="hu-HU" sz="2400" dirty="0">
                <a:latin typeface="Calibri" pitchFamily="34" charset="0"/>
              </a:rPr>
              <a:t> (3D </a:t>
            </a:r>
            <a:r>
              <a:rPr lang="hu-HU" sz="2400" dirty="0" err="1">
                <a:latin typeface="Calibri" pitchFamily="34" charset="0"/>
              </a:rPr>
              <a:t>object</a:t>
            </a:r>
            <a:r>
              <a:rPr lang="hu-HU" sz="2400" dirty="0">
                <a:latin typeface="Calibri" pitchFamily="34" charset="0"/>
              </a:rPr>
              <a:t>): Egy olyan 3D geometria, amely a háromdimenziós térben egy külön területet vagy térfogatot elfoglaló jellemzők külső felülete mentén további különleges vizualizációra, például anyagok megjelenítésére specializálódott. A 3D objektumok fejlett társított táblázatokat használnak az anyagok több komponensének tárolására.</a:t>
            </a:r>
          </a:p>
        </p:txBody>
      </p:sp>
    </p:spTree>
    <p:extLst>
      <p:ext uri="{BB962C8B-B14F-4D97-AF65-F5344CB8AC3E}">
        <p14:creationId xmlns:p14="http://schemas.microsoft.com/office/powerpoint/2010/main" val="7206209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0E2A9-B6F9-0537-B953-E2E76B2DF44E}"/>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84263D04-AC3F-DFB1-B712-5DDD5C54A6C4}"/>
              </a:ext>
            </a:extLst>
          </p:cNvPr>
          <p:cNvSpPr txBox="1">
            <a:spLocks/>
          </p:cNvSpPr>
          <p:nvPr/>
        </p:nvSpPr>
        <p:spPr>
          <a:xfrm>
            <a:off x="932835" y="0"/>
            <a:ext cx="10543818"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err="1"/>
              <a:t>Geoadatbázis</a:t>
            </a:r>
            <a:r>
              <a:rPr lang="hu-HU" altLang="en-US" b="1" dirty="0"/>
              <a:t>-típusok</a:t>
            </a:r>
            <a:endParaRPr lang="en-US" altLang="en-US" b="1" dirty="0"/>
          </a:p>
        </p:txBody>
      </p:sp>
      <p:sp>
        <p:nvSpPr>
          <p:cNvPr id="3" name="Téglalap 3">
            <a:extLst>
              <a:ext uri="{FF2B5EF4-FFF2-40B4-BE49-F238E27FC236}">
                <a16:creationId xmlns:a16="http://schemas.microsoft.com/office/drawing/2014/main" id="{5422EBE8-C579-FDC1-C7F1-A003F01A1507}"/>
              </a:ext>
            </a:extLst>
          </p:cNvPr>
          <p:cNvSpPr>
            <a:spLocks noChangeArrowheads="1"/>
          </p:cNvSpPr>
          <p:nvPr/>
        </p:nvSpPr>
        <p:spPr bwMode="auto">
          <a:xfrm>
            <a:off x="224118" y="1314264"/>
            <a:ext cx="11719205" cy="4154984"/>
          </a:xfrm>
          <a:prstGeom prst="rect">
            <a:avLst/>
          </a:prstGeom>
          <a:noFill/>
          <a:ln w="9525">
            <a:noFill/>
            <a:miter lim="800000"/>
            <a:headEnd/>
            <a:tailEnd/>
          </a:ln>
        </p:spPr>
        <p:txBody>
          <a:bodyPr wrap="square">
            <a:spAutoFit/>
          </a:bodyPr>
          <a:lstStyle/>
          <a:p>
            <a:pPr marL="342900" indent="-342900" algn="just">
              <a:buFont typeface="Arial" panose="020B0604020202020204" pitchFamily="34" charset="0"/>
              <a:buChar char="•"/>
              <a:defRPr/>
            </a:pPr>
            <a:r>
              <a:rPr lang="hu-HU" sz="2400" b="1" dirty="0">
                <a:latin typeface="Calibri" pitchFamily="34" charset="0"/>
              </a:rPr>
              <a:t>Fájl-</a:t>
            </a:r>
            <a:r>
              <a:rPr lang="hu-HU" sz="2400" b="1" dirty="0" err="1">
                <a:latin typeface="Calibri" pitchFamily="34" charset="0"/>
              </a:rPr>
              <a:t>geoadatbázisok</a:t>
            </a:r>
            <a:r>
              <a:rPr lang="hu-HU" sz="2400" b="1" dirty="0">
                <a:latin typeface="Calibri" pitchFamily="34" charset="0"/>
              </a:rPr>
              <a:t> (file </a:t>
            </a:r>
            <a:r>
              <a:rPr lang="hu-HU" sz="2400" b="1" dirty="0" err="1">
                <a:latin typeface="Calibri" pitchFamily="34" charset="0"/>
              </a:rPr>
              <a:t>geodatabase</a:t>
            </a:r>
            <a:r>
              <a:rPr lang="hu-HU" sz="2400" b="1" dirty="0">
                <a:latin typeface="Calibri" pitchFamily="34" charset="0"/>
              </a:rPr>
              <a:t>): </a:t>
            </a:r>
            <a:r>
              <a:rPr lang="hu-HU" sz="2400" dirty="0">
                <a:latin typeface="Calibri" pitchFamily="34" charset="0"/>
              </a:rPr>
              <a:t>A fájl-</a:t>
            </a:r>
            <a:r>
              <a:rPr lang="hu-HU" sz="2400" dirty="0" err="1">
                <a:latin typeface="Calibri" pitchFamily="34" charset="0"/>
              </a:rPr>
              <a:t>geoadatbázis</a:t>
            </a:r>
            <a:r>
              <a:rPr lang="hu-HU" sz="2400" dirty="0">
                <a:latin typeface="Calibri" pitchFamily="34" charset="0"/>
              </a:rPr>
              <a:t> több fájl formájában tárolódik egy .</a:t>
            </a:r>
            <a:r>
              <a:rPr lang="hu-HU" sz="2400" dirty="0" err="1">
                <a:latin typeface="Calibri" pitchFamily="34" charset="0"/>
              </a:rPr>
              <a:t>gdb</a:t>
            </a:r>
            <a:r>
              <a:rPr lang="hu-HU" sz="2400" dirty="0">
                <a:latin typeface="Calibri" pitchFamily="34" charset="0"/>
              </a:rPr>
              <a:t> kiterjesztésű mappában. Minden egyes adatkészletet egyetlen fájl tartalmaz. Alapértelmezés szerint a fájlok maximum 1 TB-ot foglalhatnak, de ez egy konfigurációs kulcsszóval 4 vagy 256 TB-</a:t>
            </a:r>
            <a:r>
              <a:rPr lang="hu-HU" sz="2400" dirty="0" err="1">
                <a:latin typeface="Calibri" pitchFamily="34" charset="0"/>
              </a:rPr>
              <a:t>ra</a:t>
            </a:r>
            <a:r>
              <a:rPr lang="hu-HU" sz="2400" dirty="0">
                <a:latin typeface="Calibri" pitchFamily="34" charset="0"/>
              </a:rPr>
              <a:t> módosítható.</a:t>
            </a:r>
          </a:p>
          <a:p>
            <a:pPr marL="342900" indent="-342900" algn="just">
              <a:buFont typeface="Arial" panose="020B0604020202020204" pitchFamily="34" charset="0"/>
              <a:buChar char="•"/>
              <a:defRPr/>
            </a:pPr>
            <a:r>
              <a:rPr lang="hu-HU" sz="2400" b="1" dirty="0">
                <a:latin typeface="Calibri" pitchFamily="34" charset="0"/>
              </a:rPr>
              <a:t>Mobil </a:t>
            </a:r>
            <a:r>
              <a:rPr lang="hu-HU" sz="2400" b="1" dirty="0" err="1">
                <a:latin typeface="Calibri" pitchFamily="34" charset="0"/>
              </a:rPr>
              <a:t>geoadatbázisok</a:t>
            </a:r>
            <a:r>
              <a:rPr lang="hu-HU" sz="2400" b="1" dirty="0">
                <a:latin typeface="Calibri" pitchFamily="34" charset="0"/>
              </a:rPr>
              <a:t> (mobile </a:t>
            </a:r>
            <a:r>
              <a:rPr lang="hu-HU" sz="2400" b="1" dirty="0" err="1">
                <a:latin typeface="Calibri" pitchFamily="34" charset="0"/>
              </a:rPr>
              <a:t>geodatabase</a:t>
            </a:r>
            <a:r>
              <a:rPr lang="hu-HU" sz="2400" b="1" dirty="0">
                <a:latin typeface="Calibri" pitchFamily="34" charset="0"/>
              </a:rPr>
              <a:t>)</a:t>
            </a:r>
            <a:r>
              <a:rPr lang="hu-HU" sz="2400" dirty="0">
                <a:latin typeface="Calibri" pitchFamily="34" charset="0"/>
              </a:rPr>
              <a:t>: A mobil </a:t>
            </a:r>
            <a:r>
              <a:rPr lang="hu-HU" sz="2400" dirty="0" err="1">
                <a:latin typeface="Calibri" pitchFamily="34" charset="0"/>
              </a:rPr>
              <a:t>geoadatbázisok</a:t>
            </a:r>
            <a:r>
              <a:rPr lang="hu-HU" sz="2400" dirty="0">
                <a:latin typeface="Calibri" pitchFamily="34" charset="0"/>
              </a:rPr>
              <a:t> egy </a:t>
            </a:r>
            <a:r>
              <a:rPr lang="hu-HU" sz="2400" dirty="0" err="1">
                <a:latin typeface="Calibri" pitchFamily="34" charset="0"/>
              </a:rPr>
              <a:t>SQLite</a:t>
            </a:r>
            <a:r>
              <a:rPr lang="hu-HU" sz="2400" dirty="0">
                <a:latin typeface="Calibri" pitchFamily="34" charset="0"/>
              </a:rPr>
              <a:t> adatbázisban tárolódnak, amely egyetlen fájlban található, és .</a:t>
            </a:r>
            <a:r>
              <a:rPr lang="hu-HU" sz="2400" dirty="0" err="1">
                <a:latin typeface="Calibri" pitchFamily="34" charset="0"/>
              </a:rPr>
              <a:t>geodatabase</a:t>
            </a:r>
            <a:r>
              <a:rPr lang="hu-HU" sz="2400" dirty="0">
                <a:latin typeface="Calibri" pitchFamily="34" charset="0"/>
              </a:rPr>
              <a:t> kiterjesztéssel rendelkezik.</a:t>
            </a:r>
          </a:p>
          <a:p>
            <a:pPr marL="342900" indent="-342900" algn="just">
              <a:buFont typeface="Arial" panose="020B0604020202020204" pitchFamily="34" charset="0"/>
              <a:buChar char="•"/>
              <a:defRPr/>
            </a:pPr>
            <a:r>
              <a:rPr lang="hu-HU" sz="2400" b="1" dirty="0">
                <a:latin typeface="Calibri" pitchFamily="34" charset="0"/>
              </a:rPr>
              <a:t>Vállalati </a:t>
            </a:r>
            <a:r>
              <a:rPr lang="hu-HU" sz="2400" b="1" dirty="0" err="1">
                <a:latin typeface="Calibri" pitchFamily="34" charset="0"/>
              </a:rPr>
              <a:t>geoadatbázisok</a:t>
            </a:r>
            <a:r>
              <a:rPr lang="hu-HU" sz="2400" b="1" dirty="0">
                <a:latin typeface="Calibri" pitchFamily="34" charset="0"/>
              </a:rPr>
              <a:t> (</a:t>
            </a:r>
            <a:r>
              <a:rPr lang="hu-HU" sz="2400" b="1" dirty="0" err="1">
                <a:latin typeface="Calibri" pitchFamily="34" charset="0"/>
              </a:rPr>
              <a:t>enterprise</a:t>
            </a:r>
            <a:r>
              <a:rPr lang="hu-HU" sz="2400" b="1" dirty="0">
                <a:latin typeface="Calibri" pitchFamily="34" charset="0"/>
              </a:rPr>
              <a:t> </a:t>
            </a:r>
            <a:r>
              <a:rPr lang="hu-HU" sz="2400" b="1" dirty="0" err="1">
                <a:latin typeface="Calibri" pitchFamily="34" charset="0"/>
              </a:rPr>
              <a:t>geodatabase</a:t>
            </a:r>
            <a:r>
              <a:rPr lang="hu-HU" sz="2400" b="1" dirty="0">
                <a:latin typeface="Calibri" pitchFamily="34" charset="0"/>
              </a:rPr>
              <a:t>): </a:t>
            </a:r>
            <a:r>
              <a:rPr lang="hu-HU" sz="2400" dirty="0">
                <a:latin typeface="Calibri" pitchFamily="34" charset="0"/>
              </a:rPr>
              <a:t>A többfelhasználós </a:t>
            </a:r>
            <a:r>
              <a:rPr lang="hu-HU" sz="2400" dirty="0" err="1">
                <a:latin typeface="Calibri" pitchFamily="34" charset="0"/>
              </a:rPr>
              <a:t>geoadatbázisok</a:t>
            </a:r>
            <a:r>
              <a:rPr lang="hu-HU" sz="2400" dirty="0">
                <a:latin typeface="Calibri" pitchFamily="34" charset="0"/>
              </a:rPr>
              <a:t> néven is ismert vállalati </a:t>
            </a:r>
            <a:r>
              <a:rPr lang="hu-HU" sz="2400" dirty="0" err="1">
                <a:latin typeface="Calibri" pitchFamily="34" charset="0"/>
              </a:rPr>
              <a:t>geoadatbázisok</a:t>
            </a:r>
            <a:r>
              <a:rPr lang="hu-HU" sz="2400" dirty="0">
                <a:latin typeface="Calibri" pitchFamily="34" charset="0"/>
              </a:rPr>
              <a:t> relációs adatbázisokban tárolódnak. Ezek mérete és a felhasználók száma gyakorlatilag korlátlan lehet; a korlátok az adatbázis-kezelő rendszer (DBMS) kiszolgálójától függően változnak.</a:t>
            </a:r>
          </a:p>
        </p:txBody>
      </p:sp>
    </p:spTree>
    <p:extLst>
      <p:ext uri="{BB962C8B-B14F-4D97-AF65-F5344CB8AC3E}">
        <p14:creationId xmlns:p14="http://schemas.microsoft.com/office/powerpoint/2010/main" val="21888987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1BD33-3FE3-3CF4-8391-B6C249FD018B}"/>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FF4469B0-D037-E108-3916-2F5FEE37DA13}"/>
              </a:ext>
            </a:extLst>
          </p:cNvPr>
          <p:cNvSpPr txBox="1">
            <a:spLocks/>
          </p:cNvSpPr>
          <p:nvPr/>
        </p:nvSpPr>
        <p:spPr>
          <a:xfrm>
            <a:off x="0" y="171264"/>
            <a:ext cx="12409488" cy="1143000"/>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A </a:t>
            </a:r>
            <a:r>
              <a:rPr lang="hu-HU" altLang="en-US" b="1" dirty="0" err="1"/>
              <a:t>feature</a:t>
            </a:r>
            <a:r>
              <a:rPr lang="hu-HU" altLang="en-US" b="1" dirty="0"/>
              <a:t> </a:t>
            </a:r>
            <a:r>
              <a:rPr lang="hu-HU" altLang="en-US" b="1" dirty="0" err="1"/>
              <a:t>class</a:t>
            </a:r>
            <a:r>
              <a:rPr lang="hu-HU" altLang="en-US" b="1" dirty="0"/>
              <a:t>-alapú adattárolás és -megosztás fájltípusai</a:t>
            </a:r>
            <a:endParaRPr lang="en-US" altLang="en-US" b="1" dirty="0"/>
          </a:p>
        </p:txBody>
      </p:sp>
      <p:sp>
        <p:nvSpPr>
          <p:cNvPr id="3" name="Téglalap 3">
            <a:extLst>
              <a:ext uri="{FF2B5EF4-FFF2-40B4-BE49-F238E27FC236}">
                <a16:creationId xmlns:a16="http://schemas.microsoft.com/office/drawing/2014/main" id="{1C0BDC22-422F-ABD6-6B08-6BC0BA16549E}"/>
              </a:ext>
            </a:extLst>
          </p:cNvPr>
          <p:cNvSpPr>
            <a:spLocks noChangeArrowheads="1"/>
          </p:cNvSpPr>
          <p:nvPr/>
        </p:nvSpPr>
        <p:spPr bwMode="auto">
          <a:xfrm>
            <a:off x="224118" y="1314264"/>
            <a:ext cx="11719205" cy="2677656"/>
          </a:xfrm>
          <a:prstGeom prst="rect">
            <a:avLst/>
          </a:prstGeom>
          <a:noFill/>
          <a:ln w="9525">
            <a:noFill/>
            <a:miter lim="800000"/>
            <a:headEnd/>
            <a:tailEnd/>
          </a:ln>
        </p:spPr>
        <p:txBody>
          <a:bodyPr wrap="square">
            <a:spAutoFit/>
          </a:bodyPr>
          <a:lstStyle/>
          <a:p>
            <a:pPr marL="342900" indent="-342900" algn="just">
              <a:buFont typeface="Arial" panose="020B0604020202020204" pitchFamily="34" charset="0"/>
              <a:buChar char="•"/>
              <a:defRPr/>
            </a:pPr>
            <a:r>
              <a:rPr lang="hu-HU" sz="2400" dirty="0">
                <a:latin typeface="Calibri" pitchFamily="34" charset="0"/>
              </a:rPr>
              <a:t>CSV (koordinátákkal)</a:t>
            </a:r>
          </a:p>
          <a:p>
            <a:pPr marL="342900" indent="-342900" algn="just">
              <a:buFont typeface="Arial" panose="020B0604020202020204" pitchFamily="34" charset="0"/>
              <a:buChar char="•"/>
              <a:defRPr/>
            </a:pPr>
            <a:r>
              <a:rPr lang="hu-HU" sz="2400" dirty="0">
                <a:latin typeface="Calibri" pitchFamily="34" charset="0"/>
              </a:rPr>
              <a:t>CSV (</a:t>
            </a:r>
            <a:r>
              <a:rPr lang="hu-HU" sz="2400" dirty="0" err="1">
                <a:latin typeface="Calibri" pitchFamily="34" charset="0"/>
              </a:rPr>
              <a:t>geokódolás</a:t>
            </a:r>
            <a:r>
              <a:rPr lang="hu-HU" sz="2400" dirty="0">
                <a:latin typeface="Calibri" pitchFamily="34" charset="0"/>
              </a:rPr>
              <a:t> földrajzi nevek használatával)</a:t>
            </a:r>
          </a:p>
          <a:p>
            <a:pPr marL="342900" indent="-342900" algn="just">
              <a:buFont typeface="Arial" panose="020B0604020202020204" pitchFamily="34" charset="0"/>
              <a:buChar char="•"/>
              <a:defRPr/>
            </a:pPr>
            <a:r>
              <a:rPr lang="hu-HU" sz="2400" dirty="0" err="1">
                <a:latin typeface="Calibri" pitchFamily="34" charset="0"/>
              </a:rPr>
              <a:t>Shapefájlok</a:t>
            </a:r>
            <a:endParaRPr lang="hu-HU" sz="2400" dirty="0">
              <a:latin typeface="Calibri" pitchFamily="34" charset="0"/>
            </a:endParaRPr>
          </a:p>
          <a:p>
            <a:pPr marL="342900" indent="-342900" algn="just">
              <a:buFont typeface="Arial" panose="020B0604020202020204" pitchFamily="34" charset="0"/>
              <a:buChar char="•"/>
              <a:defRPr/>
            </a:pPr>
            <a:r>
              <a:rPr lang="hu-HU" sz="2400" dirty="0" err="1">
                <a:latin typeface="Calibri" pitchFamily="34" charset="0"/>
              </a:rPr>
              <a:t>Keyhole</a:t>
            </a:r>
            <a:r>
              <a:rPr lang="hu-HU" sz="2400" dirty="0">
                <a:latin typeface="Calibri" pitchFamily="34" charset="0"/>
              </a:rPr>
              <a:t> </a:t>
            </a:r>
            <a:r>
              <a:rPr lang="hu-HU" sz="2400" dirty="0" err="1">
                <a:latin typeface="Calibri" pitchFamily="34" charset="0"/>
              </a:rPr>
              <a:t>Markup</a:t>
            </a:r>
            <a:r>
              <a:rPr lang="hu-HU" sz="2400" dirty="0">
                <a:latin typeface="Calibri" pitchFamily="34" charset="0"/>
              </a:rPr>
              <a:t> </a:t>
            </a:r>
            <a:r>
              <a:rPr lang="hu-HU" sz="2400" dirty="0" err="1">
                <a:latin typeface="Calibri" pitchFamily="34" charset="0"/>
              </a:rPr>
              <a:t>Language</a:t>
            </a:r>
            <a:r>
              <a:rPr lang="hu-HU" sz="2400" dirty="0">
                <a:latin typeface="Calibri" pitchFamily="34" charset="0"/>
              </a:rPr>
              <a:t> (KML)</a:t>
            </a:r>
          </a:p>
          <a:p>
            <a:pPr marL="342900" indent="-342900" algn="just">
              <a:buFont typeface="Arial" panose="020B0604020202020204" pitchFamily="34" charset="0"/>
              <a:buChar char="•"/>
              <a:defRPr/>
            </a:pPr>
            <a:r>
              <a:rPr lang="hu-HU" sz="2400" dirty="0" err="1">
                <a:latin typeface="Calibri" pitchFamily="34" charset="0"/>
              </a:rPr>
              <a:t>GeoJSON</a:t>
            </a:r>
            <a:endParaRPr lang="hu-HU" sz="2400" dirty="0">
              <a:latin typeface="Calibri" pitchFamily="34" charset="0"/>
            </a:endParaRPr>
          </a:p>
          <a:p>
            <a:pPr marL="342900" indent="-342900" algn="just">
              <a:buFont typeface="Arial" panose="020B0604020202020204" pitchFamily="34" charset="0"/>
              <a:buChar char="•"/>
              <a:defRPr/>
            </a:pPr>
            <a:r>
              <a:rPr lang="hu-HU" sz="2400" dirty="0">
                <a:latin typeface="Calibri" pitchFamily="34" charset="0"/>
              </a:rPr>
              <a:t>GPX</a:t>
            </a:r>
          </a:p>
          <a:p>
            <a:pPr marL="342900" indent="-342900" algn="just">
              <a:buFont typeface="Arial" panose="020B0604020202020204" pitchFamily="34" charset="0"/>
              <a:buChar char="•"/>
              <a:defRPr/>
            </a:pPr>
            <a:r>
              <a:rPr lang="hu-HU" sz="2400" dirty="0">
                <a:latin typeface="Calibri" pitchFamily="34" charset="0"/>
              </a:rPr>
              <a:t>ESRI File </a:t>
            </a:r>
            <a:r>
              <a:rPr lang="hu-HU" sz="2400" dirty="0" err="1">
                <a:latin typeface="Calibri" pitchFamily="34" charset="0"/>
              </a:rPr>
              <a:t>Geodatabase</a:t>
            </a:r>
            <a:endParaRPr lang="hu-HU" sz="2400" dirty="0">
              <a:latin typeface="Calibri" pitchFamily="34" charset="0"/>
            </a:endParaRPr>
          </a:p>
        </p:txBody>
      </p:sp>
    </p:spTree>
    <p:extLst>
      <p:ext uri="{BB962C8B-B14F-4D97-AF65-F5344CB8AC3E}">
        <p14:creationId xmlns:p14="http://schemas.microsoft.com/office/powerpoint/2010/main" val="6413052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0B70658-CD2A-F212-86A4-3B0D24EB6715}"/>
              </a:ext>
            </a:extLst>
          </p:cNvPr>
          <p:cNvSpPr>
            <a:spLocks noGrp="1"/>
          </p:cNvSpPr>
          <p:nvPr>
            <p:ph type="ctrTitle"/>
          </p:nvPr>
        </p:nvSpPr>
        <p:spPr>
          <a:xfrm>
            <a:off x="170329" y="1328552"/>
            <a:ext cx="11851342" cy="2387600"/>
          </a:xfrm>
        </p:spPr>
        <p:txBody>
          <a:bodyPr>
            <a:normAutofit/>
          </a:bodyPr>
          <a:lstStyle/>
          <a:p>
            <a:r>
              <a:rPr lang="hu-HU" sz="7200" b="1" dirty="0"/>
              <a:t>A vektoros rendszerek</a:t>
            </a:r>
            <a:br>
              <a:rPr lang="hu-HU" sz="7200" b="1" dirty="0"/>
            </a:br>
            <a:r>
              <a:rPr lang="hu-HU" sz="7200" b="1" dirty="0"/>
              <a:t>topológiája</a:t>
            </a:r>
          </a:p>
        </p:txBody>
      </p:sp>
      <p:sp>
        <p:nvSpPr>
          <p:cNvPr id="3" name="Alcím 2">
            <a:extLst>
              <a:ext uri="{FF2B5EF4-FFF2-40B4-BE49-F238E27FC236}">
                <a16:creationId xmlns:a16="http://schemas.microsoft.com/office/drawing/2014/main" id="{1E15AEEF-FA3C-41DC-92B7-92C3C9470961}"/>
              </a:ext>
            </a:extLst>
          </p:cNvPr>
          <p:cNvSpPr>
            <a:spLocks noGrp="1"/>
          </p:cNvSpPr>
          <p:nvPr>
            <p:ph type="subTitle" idx="1"/>
          </p:nvPr>
        </p:nvSpPr>
        <p:spPr>
          <a:xfrm>
            <a:off x="1524000" y="4246003"/>
            <a:ext cx="9144000" cy="1655762"/>
          </a:xfrm>
        </p:spPr>
        <p:txBody>
          <a:bodyPr>
            <a:normAutofit/>
          </a:bodyPr>
          <a:lstStyle/>
          <a:p>
            <a:r>
              <a:rPr lang="hu-HU" sz="3600" b="1" dirty="0"/>
              <a:t>Geoinformatika 2.</a:t>
            </a:r>
          </a:p>
          <a:p>
            <a:r>
              <a:rPr lang="hu-HU" sz="3600" b="1" dirty="0"/>
              <a:t>2023/24 II. félév</a:t>
            </a:r>
          </a:p>
        </p:txBody>
      </p:sp>
    </p:spTree>
    <p:extLst>
      <p:ext uri="{BB962C8B-B14F-4D97-AF65-F5344CB8AC3E}">
        <p14:creationId xmlns:p14="http://schemas.microsoft.com/office/powerpoint/2010/main" val="32607656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93595-AAFE-E457-701B-FA3315114985}"/>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1AE411A5-5308-C0ED-DB84-61D6EB727D52}"/>
              </a:ext>
            </a:extLst>
          </p:cNvPr>
          <p:cNvSpPr txBox="1">
            <a:spLocks/>
          </p:cNvSpPr>
          <p:nvPr/>
        </p:nvSpPr>
        <p:spPr>
          <a:xfrm>
            <a:off x="932835" y="0"/>
            <a:ext cx="10543818"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A topológia fogalma</a:t>
            </a:r>
            <a:endParaRPr lang="en-US" altLang="en-US" b="1" dirty="0"/>
          </a:p>
        </p:txBody>
      </p:sp>
      <p:sp>
        <p:nvSpPr>
          <p:cNvPr id="2" name="Téglalap 3">
            <a:extLst>
              <a:ext uri="{FF2B5EF4-FFF2-40B4-BE49-F238E27FC236}">
                <a16:creationId xmlns:a16="http://schemas.microsoft.com/office/drawing/2014/main" id="{F2EDBE8D-90E9-31E5-1F06-E63CD80153EB}"/>
              </a:ext>
            </a:extLst>
          </p:cNvPr>
          <p:cNvSpPr>
            <a:spLocks noChangeArrowheads="1"/>
          </p:cNvSpPr>
          <p:nvPr/>
        </p:nvSpPr>
        <p:spPr bwMode="auto">
          <a:xfrm>
            <a:off x="224118" y="1314264"/>
            <a:ext cx="11719205" cy="4893647"/>
          </a:xfrm>
          <a:prstGeom prst="rect">
            <a:avLst/>
          </a:prstGeom>
          <a:noFill/>
          <a:ln w="9525">
            <a:noFill/>
            <a:miter lim="800000"/>
            <a:headEnd/>
            <a:tailEnd/>
          </a:ln>
        </p:spPr>
        <p:txBody>
          <a:bodyPr wrap="square">
            <a:spAutoFit/>
          </a:bodyPr>
          <a:lstStyle/>
          <a:p>
            <a:pPr algn="just">
              <a:defRPr/>
            </a:pPr>
            <a:r>
              <a:rPr lang="hu-HU" sz="2400" dirty="0">
                <a:latin typeface="Calibri" pitchFamily="34" charset="0"/>
              </a:rPr>
              <a:t>Ha vannak egybeeső és azonos koordinátákkal, határokkal vagy csomópontokkal rendelkező objektumok egy </a:t>
            </a:r>
            <a:r>
              <a:rPr lang="hu-HU" sz="2400" dirty="0" err="1">
                <a:latin typeface="Calibri" pitchFamily="34" charset="0"/>
              </a:rPr>
              <a:t>geoadatbázisban</a:t>
            </a:r>
            <a:r>
              <a:rPr lang="hu-HU" sz="2400" dirty="0">
                <a:latin typeface="Calibri" pitchFamily="34" charset="0"/>
              </a:rPr>
              <a:t>, annak topológiája segíthet a földrajzi adatok átláthatóbb, kezelhetőbb és megbízható tárolásában.</a:t>
            </a:r>
          </a:p>
          <a:p>
            <a:pPr algn="just">
              <a:defRPr/>
            </a:pPr>
            <a:endParaRPr lang="hu-HU" sz="2400" dirty="0">
              <a:latin typeface="Calibri" pitchFamily="34" charset="0"/>
            </a:endParaRPr>
          </a:p>
          <a:p>
            <a:pPr algn="just">
              <a:defRPr/>
            </a:pPr>
            <a:r>
              <a:rPr lang="hu-HU" sz="2400" dirty="0">
                <a:latin typeface="Calibri" pitchFamily="34" charset="0"/>
              </a:rPr>
              <a:t>A topológia használata mechanizmust biztosít az adatok geometriai helyességének ellenőrzésére, és segít a </a:t>
            </a:r>
            <a:r>
              <a:rPr lang="hu-HU" sz="2400" dirty="0" err="1">
                <a:latin typeface="Calibri" pitchFamily="34" charset="0"/>
              </a:rPr>
              <a:t>geoadatbázis</a:t>
            </a:r>
            <a:r>
              <a:rPr lang="hu-HU" sz="2400" dirty="0">
                <a:latin typeface="Calibri" pitchFamily="34" charset="0"/>
              </a:rPr>
              <a:t> elemeinek jobb reprezentációinak megvalósításában.</a:t>
            </a:r>
          </a:p>
          <a:p>
            <a:pPr algn="just">
              <a:defRPr/>
            </a:pPr>
            <a:endParaRPr lang="hu-HU" sz="2400" dirty="0">
              <a:latin typeface="Calibri" pitchFamily="34" charset="0"/>
            </a:endParaRPr>
          </a:p>
          <a:p>
            <a:pPr algn="just">
              <a:defRPr/>
            </a:pPr>
            <a:r>
              <a:rPr lang="hu-HU" sz="2400" dirty="0">
                <a:latin typeface="Calibri" pitchFamily="34" charset="0"/>
              </a:rPr>
              <a:t>Ezen felül topológiai szabályokat használunk a térbeli objektumok közötti kapcsolatok modellezésére is. A spagetti-modell nem veszi figyelembe az objektumok egymáshoz viszonyított geometriáját és kapcsolatait, így ezt alkalmazva topológiai szempontból hibás adatbázisokat készíthetünk. A jó definíciók ezzel szemben lehetővé teszik számos elemzési művelet támogatását, például a szomszédos objektumok megtalálását, az objektumok közötti egybeeső határokkal való munkát és az összekapcsolt objektumok mentén való navigálást.</a:t>
            </a:r>
          </a:p>
        </p:txBody>
      </p:sp>
    </p:spTree>
    <p:extLst>
      <p:ext uri="{BB962C8B-B14F-4D97-AF65-F5344CB8AC3E}">
        <p14:creationId xmlns:p14="http://schemas.microsoft.com/office/powerpoint/2010/main" val="26335639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82FA2-1D7F-BF35-F3FC-82A3A8AA78D0}"/>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BFA1B0A6-B77E-30F0-DCA1-F063AA034ECC}"/>
              </a:ext>
            </a:extLst>
          </p:cNvPr>
          <p:cNvSpPr txBox="1">
            <a:spLocks/>
          </p:cNvSpPr>
          <p:nvPr/>
        </p:nvSpPr>
        <p:spPr>
          <a:xfrm>
            <a:off x="932835" y="0"/>
            <a:ext cx="10543818"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A topológia fogalma</a:t>
            </a:r>
            <a:endParaRPr lang="en-US" altLang="en-US" b="1" dirty="0"/>
          </a:p>
        </p:txBody>
      </p:sp>
      <p:sp>
        <p:nvSpPr>
          <p:cNvPr id="2" name="Téglalap 3">
            <a:extLst>
              <a:ext uri="{FF2B5EF4-FFF2-40B4-BE49-F238E27FC236}">
                <a16:creationId xmlns:a16="http://schemas.microsoft.com/office/drawing/2014/main" id="{7280C6CF-A275-6A54-5BC4-80913DA4CA31}"/>
              </a:ext>
            </a:extLst>
          </p:cNvPr>
          <p:cNvSpPr>
            <a:spLocks noChangeArrowheads="1"/>
          </p:cNvSpPr>
          <p:nvPr/>
        </p:nvSpPr>
        <p:spPr bwMode="auto">
          <a:xfrm>
            <a:off x="224118" y="1314264"/>
            <a:ext cx="11719205" cy="5262979"/>
          </a:xfrm>
          <a:prstGeom prst="rect">
            <a:avLst/>
          </a:prstGeom>
          <a:noFill/>
          <a:ln w="9525">
            <a:noFill/>
            <a:miter lim="800000"/>
            <a:headEnd/>
            <a:tailEnd/>
          </a:ln>
        </p:spPr>
        <p:txBody>
          <a:bodyPr wrap="square">
            <a:spAutoFit/>
          </a:bodyPr>
          <a:lstStyle/>
          <a:p>
            <a:pPr algn="just">
              <a:defRPr/>
            </a:pPr>
            <a:r>
              <a:rPr lang="hu-HU" sz="2400" b="1" dirty="0">
                <a:latin typeface="Calibri" pitchFamily="34" charset="0"/>
              </a:rPr>
              <a:t>A topológia a pont-, vonal- és sokszögelemek szomszédsági viszonyainak, vagy más szóval helyzetgeometriájának szabályokkal definiált leírása.</a:t>
            </a:r>
            <a:r>
              <a:rPr lang="hu-HU" sz="2400" dirty="0">
                <a:latin typeface="Calibri" pitchFamily="34" charset="0"/>
              </a:rPr>
              <a:t> A topológiát a következő esetekben használjuk:</a:t>
            </a:r>
          </a:p>
          <a:p>
            <a:pPr marL="342900" indent="-342900" algn="just">
              <a:buFont typeface="Arial" panose="020B0604020202020204" pitchFamily="34" charset="0"/>
              <a:buChar char="•"/>
              <a:defRPr/>
            </a:pPr>
            <a:r>
              <a:rPr lang="hu-HU" sz="2400" b="1" dirty="0">
                <a:latin typeface="Calibri" pitchFamily="34" charset="0"/>
              </a:rPr>
              <a:t>Annak korlátozására, hogy az objektumok hogyan osztanak meg geometriai elemeket, részeket. </a:t>
            </a:r>
            <a:r>
              <a:rPr lang="hu-HU" sz="2400" dirty="0">
                <a:latin typeface="Calibri" pitchFamily="34" charset="0"/>
              </a:rPr>
              <a:t>Például közös élben találkoznak a szomszédos parcellák, stb.</a:t>
            </a:r>
          </a:p>
          <a:p>
            <a:pPr marL="342900" indent="-342900" algn="just">
              <a:buFont typeface="Arial" panose="020B0604020202020204" pitchFamily="34" charset="0"/>
              <a:buChar char="•"/>
              <a:defRPr/>
            </a:pPr>
            <a:r>
              <a:rPr lang="hu-HU" sz="2400" b="1" dirty="0">
                <a:latin typeface="Calibri" pitchFamily="34" charset="0"/>
              </a:rPr>
              <a:t>Adatintegritási szabályok meghatározására és betartatására:</a:t>
            </a:r>
            <a:r>
              <a:rPr lang="hu-HU" sz="2400" dirty="0">
                <a:latin typeface="Calibri" pitchFamily="34" charset="0"/>
              </a:rPr>
              <a:t> nincs hézag a poligonok között, nincsenek átfedő objektumok stb.</a:t>
            </a:r>
          </a:p>
          <a:p>
            <a:pPr marL="342900" indent="-342900" algn="just">
              <a:buFont typeface="Arial" panose="020B0604020202020204" pitchFamily="34" charset="0"/>
              <a:buChar char="•"/>
              <a:defRPr/>
            </a:pPr>
            <a:r>
              <a:rPr lang="hu-HU" sz="2400" b="1" dirty="0">
                <a:latin typeface="Calibri" pitchFamily="34" charset="0"/>
              </a:rPr>
              <a:t>A helyes topológiával felépített térinformatikai rendszerek támogatják a topológiai kapcsolatok lekérdezését és a navigációt</a:t>
            </a:r>
            <a:r>
              <a:rPr lang="hu-HU" sz="2400" dirty="0">
                <a:latin typeface="Calibri" pitchFamily="34" charset="0"/>
              </a:rPr>
              <a:t>, például az objektumok szomszédságának és összekapcsolhatóságának azonosítását.</a:t>
            </a:r>
          </a:p>
          <a:p>
            <a:pPr marL="342900" indent="-342900" algn="just">
              <a:buFont typeface="Arial" panose="020B0604020202020204" pitchFamily="34" charset="0"/>
              <a:buChar char="•"/>
              <a:defRPr/>
            </a:pPr>
            <a:r>
              <a:rPr lang="hu-HU" sz="2400" dirty="0">
                <a:latin typeface="Calibri" pitchFamily="34" charset="0"/>
              </a:rPr>
              <a:t>Az adatmodell topológiai szabályrendszerét </a:t>
            </a:r>
            <a:r>
              <a:rPr lang="hu-HU" sz="2400" b="1" dirty="0">
                <a:latin typeface="Calibri" pitchFamily="34" charset="0"/>
              </a:rPr>
              <a:t>szoftverkörnyezetben érvényesítő szerkesztőeszközeinek</a:t>
            </a:r>
            <a:r>
              <a:rPr lang="hu-HU" sz="2400" dirty="0">
                <a:latin typeface="Calibri" pitchFamily="34" charset="0"/>
              </a:rPr>
              <a:t> támogatására.</a:t>
            </a:r>
          </a:p>
          <a:p>
            <a:pPr marL="342900" indent="-342900" algn="just">
              <a:buFont typeface="Arial" panose="020B0604020202020204" pitchFamily="34" charset="0"/>
              <a:buChar char="•"/>
              <a:defRPr/>
            </a:pPr>
            <a:r>
              <a:rPr lang="hu-HU" sz="2400" b="1" dirty="0">
                <a:latin typeface="Calibri" pitchFamily="34" charset="0"/>
              </a:rPr>
              <a:t>Az objektumok geometriaalapú strukturált szerkesztésére és átalakítására</a:t>
            </a:r>
            <a:r>
              <a:rPr lang="hu-HU" sz="2400" dirty="0">
                <a:latin typeface="Calibri" pitchFamily="34" charset="0"/>
              </a:rPr>
              <a:t>, például sokszögek létrehozására vonalakból.</a:t>
            </a:r>
          </a:p>
        </p:txBody>
      </p:sp>
    </p:spTree>
    <p:extLst>
      <p:ext uri="{BB962C8B-B14F-4D97-AF65-F5344CB8AC3E}">
        <p14:creationId xmlns:p14="http://schemas.microsoft.com/office/powerpoint/2010/main" val="13723162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77973-A197-6350-241E-F9280BA9C222}"/>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A6C3CFD2-C5D9-70C0-6ADA-E47C02B0CD9F}"/>
              </a:ext>
            </a:extLst>
          </p:cNvPr>
          <p:cNvSpPr txBox="1">
            <a:spLocks/>
          </p:cNvSpPr>
          <p:nvPr/>
        </p:nvSpPr>
        <p:spPr>
          <a:xfrm>
            <a:off x="932835" y="0"/>
            <a:ext cx="10543818"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Topológia és </a:t>
            </a:r>
            <a:r>
              <a:rPr lang="hu-HU" altLang="en-US" b="1" dirty="0" err="1"/>
              <a:t>ArcGIS</a:t>
            </a:r>
            <a:endParaRPr lang="en-US" altLang="en-US" b="1" dirty="0"/>
          </a:p>
        </p:txBody>
      </p:sp>
      <p:sp>
        <p:nvSpPr>
          <p:cNvPr id="2" name="Téglalap 3">
            <a:extLst>
              <a:ext uri="{FF2B5EF4-FFF2-40B4-BE49-F238E27FC236}">
                <a16:creationId xmlns:a16="http://schemas.microsoft.com/office/drawing/2014/main" id="{46757F0B-B3D7-01EB-6DFB-23BF759D6C36}"/>
              </a:ext>
            </a:extLst>
          </p:cNvPr>
          <p:cNvSpPr>
            <a:spLocks noChangeArrowheads="1"/>
          </p:cNvSpPr>
          <p:nvPr/>
        </p:nvSpPr>
        <p:spPr bwMode="auto">
          <a:xfrm>
            <a:off x="224118" y="1314264"/>
            <a:ext cx="11719205" cy="3046988"/>
          </a:xfrm>
          <a:prstGeom prst="rect">
            <a:avLst/>
          </a:prstGeom>
          <a:noFill/>
          <a:ln w="9525">
            <a:noFill/>
            <a:miter lim="800000"/>
            <a:headEnd/>
            <a:tailEnd/>
          </a:ln>
        </p:spPr>
        <p:txBody>
          <a:bodyPr wrap="square">
            <a:spAutoFit/>
          </a:bodyPr>
          <a:lstStyle/>
          <a:p>
            <a:pPr algn="just">
              <a:defRPr/>
            </a:pPr>
            <a:r>
              <a:rPr lang="hu-HU" sz="2400" dirty="0">
                <a:latin typeface="Calibri" pitchFamily="34" charset="0"/>
              </a:rPr>
              <a:t>Az </a:t>
            </a:r>
            <a:r>
              <a:rPr lang="hu-HU" sz="2400" dirty="0" err="1">
                <a:latin typeface="Calibri" pitchFamily="34" charset="0"/>
              </a:rPr>
              <a:t>ArcGIS</a:t>
            </a:r>
            <a:r>
              <a:rPr lang="hu-HU" sz="2400" dirty="0">
                <a:latin typeface="Calibri" pitchFamily="34" charset="0"/>
              </a:rPr>
              <a:t> a topológiát olyan szabálykészleten keresztül valósítja meg, amely meghatározza, hogy az objektumok hogyan osztoznak a földrajzi téren, valamint olyan szerkesztőeszközöket használ, amelyek integrált módon dolgoznak a közös geometriájú elemekkel.</a:t>
            </a:r>
          </a:p>
          <a:p>
            <a:pPr algn="just">
              <a:defRPr/>
            </a:pPr>
            <a:endParaRPr lang="hu-HU" sz="2400" dirty="0">
              <a:latin typeface="Calibri" pitchFamily="34" charset="0"/>
            </a:endParaRPr>
          </a:p>
          <a:p>
            <a:pPr algn="just">
              <a:defRPr/>
            </a:pPr>
            <a:r>
              <a:rPr lang="hu-HU" sz="2400" dirty="0">
                <a:latin typeface="Calibri" pitchFamily="34" charset="0"/>
              </a:rPr>
              <a:t>A topológia egy vagy több kapcsolat formájában tárolódik a </a:t>
            </a:r>
            <a:r>
              <a:rPr lang="hu-HU" sz="2400" dirty="0" err="1">
                <a:latin typeface="Calibri" pitchFamily="34" charset="0"/>
              </a:rPr>
              <a:t>geoadatbázisban</a:t>
            </a:r>
            <a:r>
              <a:rPr lang="hu-HU" sz="2400" dirty="0">
                <a:latin typeface="Calibri" pitchFamily="34" charset="0"/>
              </a:rPr>
              <a:t>. Ezek meghatározzák, hogy az egy vagy több </a:t>
            </a:r>
            <a:r>
              <a:rPr lang="hu-HU" sz="2400" dirty="0" err="1">
                <a:latin typeface="Calibri" pitchFamily="34" charset="0"/>
              </a:rPr>
              <a:t>Feature</a:t>
            </a:r>
            <a:r>
              <a:rPr lang="hu-HU" sz="2400" dirty="0">
                <a:latin typeface="Calibri" pitchFamily="34" charset="0"/>
              </a:rPr>
              <a:t> </a:t>
            </a:r>
            <a:r>
              <a:rPr lang="hu-HU" sz="2400" dirty="0" err="1">
                <a:latin typeface="Calibri" pitchFamily="34" charset="0"/>
              </a:rPr>
              <a:t>Class-ba</a:t>
            </a:r>
            <a:r>
              <a:rPr lang="hu-HU" sz="2400" dirty="0">
                <a:latin typeface="Calibri" pitchFamily="34" charset="0"/>
              </a:rPr>
              <a:t> tartozó objektumok hogyan osztoznak a geometrián. A topológiában részt vevő elemek továbbra is egyszerű </a:t>
            </a:r>
            <a:r>
              <a:rPr lang="hu-HU" sz="2400" dirty="0" err="1">
                <a:latin typeface="Calibri" pitchFamily="34" charset="0"/>
              </a:rPr>
              <a:t>Feature</a:t>
            </a:r>
            <a:r>
              <a:rPr lang="hu-HU" sz="2400" dirty="0">
                <a:latin typeface="Calibri" pitchFamily="34" charset="0"/>
              </a:rPr>
              <a:t> </a:t>
            </a:r>
            <a:r>
              <a:rPr lang="hu-HU" sz="2400" dirty="0" err="1">
                <a:latin typeface="Calibri" pitchFamily="34" charset="0"/>
              </a:rPr>
              <a:t>Class</a:t>
            </a:r>
            <a:r>
              <a:rPr lang="hu-HU" sz="2400" dirty="0">
                <a:latin typeface="Calibri" pitchFamily="34" charset="0"/>
              </a:rPr>
              <a:t>-ok maradnak.</a:t>
            </a:r>
          </a:p>
        </p:txBody>
      </p:sp>
    </p:spTree>
    <p:extLst>
      <p:ext uri="{BB962C8B-B14F-4D97-AF65-F5344CB8AC3E}">
        <p14:creationId xmlns:p14="http://schemas.microsoft.com/office/powerpoint/2010/main" val="33488000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72A1F-22C8-732E-5E46-ED5A62375B26}"/>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BFB1BA46-86FE-4418-90BA-DAE3466F79BC}"/>
              </a:ext>
            </a:extLst>
          </p:cNvPr>
          <p:cNvSpPr txBox="1">
            <a:spLocks/>
          </p:cNvSpPr>
          <p:nvPr/>
        </p:nvSpPr>
        <p:spPr>
          <a:xfrm>
            <a:off x="932835" y="0"/>
            <a:ext cx="10543818"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Topológia és </a:t>
            </a:r>
            <a:r>
              <a:rPr lang="hu-HU" altLang="en-US" b="1" dirty="0" err="1"/>
              <a:t>ArcGIS</a:t>
            </a:r>
            <a:endParaRPr lang="en-US" altLang="en-US" b="1" dirty="0"/>
          </a:p>
        </p:txBody>
      </p:sp>
      <p:sp>
        <p:nvSpPr>
          <p:cNvPr id="2" name="Téglalap 3">
            <a:extLst>
              <a:ext uri="{FF2B5EF4-FFF2-40B4-BE49-F238E27FC236}">
                <a16:creationId xmlns:a16="http://schemas.microsoft.com/office/drawing/2014/main" id="{8C26EC65-2364-F8A6-073F-355558DD0C3E}"/>
              </a:ext>
            </a:extLst>
          </p:cNvPr>
          <p:cNvSpPr>
            <a:spLocks noChangeArrowheads="1"/>
          </p:cNvSpPr>
          <p:nvPr/>
        </p:nvSpPr>
        <p:spPr bwMode="auto">
          <a:xfrm>
            <a:off x="224118" y="1314264"/>
            <a:ext cx="11719205" cy="1938992"/>
          </a:xfrm>
          <a:prstGeom prst="rect">
            <a:avLst/>
          </a:prstGeom>
          <a:noFill/>
          <a:ln w="9525">
            <a:noFill/>
            <a:miter lim="800000"/>
            <a:headEnd/>
            <a:tailEnd/>
          </a:ln>
        </p:spPr>
        <p:txBody>
          <a:bodyPr wrap="square">
            <a:spAutoFit/>
          </a:bodyPr>
          <a:lstStyle/>
          <a:p>
            <a:pPr algn="just">
              <a:defRPr/>
            </a:pPr>
            <a:r>
              <a:rPr lang="hu-HU" sz="2400" dirty="0">
                <a:latin typeface="Calibri" pitchFamily="34" charset="0"/>
              </a:rPr>
              <a:t>A topológiai adatmodell általában úgy kezeli a térbeli kapcsolatokat, hogy a térbeli objektumokat (pont, vonal és poligon elemek) topológiai primitívek - csomópontok, felületek és élek - mögöttes gráfjaként ábrázolja. Ezeket a primitíveket, valamint az egymáshoz és az általuk definiált határokkal való kapcsolataikat úgy határozzuk meg, hogy a topológiai elemek síkbeli gráfjában ábrázoljuk az objektumok geometriáit.</a:t>
            </a:r>
          </a:p>
        </p:txBody>
      </p:sp>
      <p:pic>
        <p:nvPicPr>
          <p:cNvPr id="3" name="Kép 2" descr="A képen szöveg, diagram, Betűtípus látható&#10;&#10;Automatikusan generált leírás">
            <a:extLst>
              <a:ext uri="{FF2B5EF4-FFF2-40B4-BE49-F238E27FC236}">
                <a16:creationId xmlns:a16="http://schemas.microsoft.com/office/drawing/2014/main" id="{9B6E2F21-A520-4B90-FC36-7EC2CFD5B3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6265" y="3604745"/>
            <a:ext cx="2334909" cy="2855313"/>
          </a:xfrm>
          <a:prstGeom prst="rect">
            <a:avLst/>
          </a:prstGeom>
        </p:spPr>
      </p:pic>
    </p:spTree>
    <p:extLst>
      <p:ext uri="{BB962C8B-B14F-4D97-AF65-F5344CB8AC3E}">
        <p14:creationId xmlns:p14="http://schemas.microsoft.com/office/powerpoint/2010/main" val="11323053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74B71-19EF-751C-6CE3-12B061A39560}"/>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BC9136D8-7FFE-FE05-2332-7BC9BDAC532C}"/>
              </a:ext>
            </a:extLst>
          </p:cNvPr>
          <p:cNvSpPr txBox="1">
            <a:spLocks/>
          </p:cNvSpPr>
          <p:nvPr/>
        </p:nvSpPr>
        <p:spPr>
          <a:xfrm>
            <a:off x="932835" y="0"/>
            <a:ext cx="10543818"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Topológia és </a:t>
            </a:r>
            <a:r>
              <a:rPr lang="hu-HU" altLang="en-US" b="1" dirty="0" err="1"/>
              <a:t>ArcGIS</a:t>
            </a:r>
            <a:endParaRPr lang="en-US" altLang="en-US" b="1" dirty="0"/>
          </a:p>
        </p:txBody>
      </p:sp>
      <p:sp>
        <p:nvSpPr>
          <p:cNvPr id="2" name="Téglalap 3">
            <a:extLst>
              <a:ext uri="{FF2B5EF4-FFF2-40B4-BE49-F238E27FC236}">
                <a16:creationId xmlns:a16="http://schemas.microsoft.com/office/drawing/2014/main" id="{75B3639C-61E4-346B-845F-1A1DD355262E}"/>
              </a:ext>
            </a:extLst>
          </p:cNvPr>
          <p:cNvSpPr>
            <a:spLocks noChangeArrowheads="1"/>
          </p:cNvSpPr>
          <p:nvPr/>
        </p:nvSpPr>
        <p:spPr bwMode="auto">
          <a:xfrm>
            <a:off x="224118" y="1314264"/>
            <a:ext cx="11719205" cy="1569660"/>
          </a:xfrm>
          <a:prstGeom prst="rect">
            <a:avLst/>
          </a:prstGeom>
          <a:noFill/>
          <a:ln w="9525">
            <a:noFill/>
            <a:miter lim="800000"/>
            <a:headEnd/>
            <a:tailEnd/>
          </a:ln>
        </p:spPr>
        <p:txBody>
          <a:bodyPr wrap="square">
            <a:spAutoFit/>
          </a:bodyPr>
          <a:lstStyle/>
          <a:p>
            <a:pPr algn="just">
              <a:defRPr/>
            </a:pPr>
            <a:r>
              <a:rPr lang="hu-HU" sz="2400" dirty="0">
                <a:latin typeface="Calibri" pitchFamily="34" charset="0"/>
              </a:rPr>
              <a:t>Egy sokszögekből álló réteg tehát a topológia szabályrendszerének megismerése után a következő két módon írható le és használható: </a:t>
            </a:r>
          </a:p>
          <a:p>
            <a:pPr marL="342900" indent="-342900" algn="just">
              <a:buFont typeface="Arial" panose="020B0604020202020204" pitchFamily="34" charset="0"/>
              <a:buChar char="•"/>
              <a:defRPr/>
            </a:pPr>
            <a:r>
              <a:rPr lang="hu-HU" sz="2400" dirty="0">
                <a:latin typeface="Calibri" pitchFamily="34" charset="0"/>
              </a:rPr>
              <a:t>Geometriával bíró földrajzi objektumok (pontok, vonalak és sokszögek) gyűjteményeként.</a:t>
            </a:r>
          </a:p>
          <a:p>
            <a:pPr marL="342900" indent="-342900" algn="just">
              <a:buFont typeface="Arial" panose="020B0604020202020204" pitchFamily="34" charset="0"/>
              <a:buChar char="•"/>
              <a:defRPr/>
            </a:pPr>
            <a:r>
              <a:rPr lang="hu-HU" sz="2400" dirty="0">
                <a:latin typeface="Calibri" pitchFamily="34" charset="0"/>
              </a:rPr>
              <a:t>Topológiai elemekből (csomópontok, élek, felületek és kapcsolataik) álló gráfként.</a:t>
            </a:r>
          </a:p>
        </p:txBody>
      </p:sp>
      <p:pic>
        <p:nvPicPr>
          <p:cNvPr id="3" name="Kép 2" descr="A képen szöveg, diagram, Betűtípus látható&#10;&#10;Automatikusan generált leírás">
            <a:extLst>
              <a:ext uri="{FF2B5EF4-FFF2-40B4-BE49-F238E27FC236}">
                <a16:creationId xmlns:a16="http://schemas.microsoft.com/office/drawing/2014/main" id="{21D327F2-D368-380D-92AF-766C792BF2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6265" y="3604745"/>
            <a:ext cx="2334909" cy="2855313"/>
          </a:xfrm>
          <a:prstGeom prst="rect">
            <a:avLst/>
          </a:prstGeom>
        </p:spPr>
      </p:pic>
    </p:spTree>
    <p:extLst>
      <p:ext uri="{BB962C8B-B14F-4D97-AF65-F5344CB8AC3E}">
        <p14:creationId xmlns:p14="http://schemas.microsoft.com/office/powerpoint/2010/main" val="1625999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4E6BA-38EA-AEC5-3FAB-7CE16A6B60F0}"/>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4794579E-69D5-026D-0A9B-3D18B8943533}"/>
              </a:ext>
            </a:extLst>
          </p:cNvPr>
          <p:cNvSpPr txBox="1">
            <a:spLocks/>
          </p:cNvSpPr>
          <p:nvPr/>
        </p:nvSpPr>
        <p:spPr>
          <a:xfrm>
            <a:off x="932835" y="0"/>
            <a:ext cx="10543818"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Topológia típusai</a:t>
            </a:r>
            <a:endParaRPr lang="en-US" altLang="en-US" b="1" dirty="0"/>
          </a:p>
        </p:txBody>
      </p:sp>
      <p:sp>
        <p:nvSpPr>
          <p:cNvPr id="2" name="Téglalap 3">
            <a:extLst>
              <a:ext uri="{FF2B5EF4-FFF2-40B4-BE49-F238E27FC236}">
                <a16:creationId xmlns:a16="http://schemas.microsoft.com/office/drawing/2014/main" id="{21346F67-A273-867E-6C85-B4F3E6352DC7}"/>
              </a:ext>
            </a:extLst>
          </p:cNvPr>
          <p:cNvSpPr>
            <a:spLocks noChangeArrowheads="1"/>
          </p:cNvSpPr>
          <p:nvPr/>
        </p:nvSpPr>
        <p:spPr bwMode="auto">
          <a:xfrm>
            <a:off x="224118" y="1314264"/>
            <a:ext cx="11719205" cy="4893647"/>
          </a:xfrm>
          <a:prstGeom prst="rect">
            <a:avLst/>
          </a:prstGeom>
          <a:noFill/>
          <a:ln w="9525">
            <a:noFill/>
            <a:miter lim="800000"/>
            <a:headEnd/>
            <a:tailEnd/>
          </a:ln>
        </p:spPr>
        <p:txBody>
          <a:bodyPr wrap="square">
            <a:spAutoFit/>
          </a:bodyPr>
          <a:lstStyle/>
          <a:p>
            <a:pPr algn="just">
              <a:defRPr/>
            </a:pPr>
            <a:r>
              <a:rPr lang="hu-HU" sz="2400" b="1" dirty="0">
                <a:latin typeface="Calibri" pitchFamily="34" charset="0"/>
              </a:rPr>
              <a:t>Alapesetben:</a:t>
            </a:r>
          </a:p>
          <a:p>
            <a:pPr marL="342900" indent="-342900" algn="just">
              <a:buFont typeface="Arial" panose="020B0604020202020204" pitchFamily="34" charset="0"/>
              <a:buChar char="•"/>
              <a:defRPr/>
            </a:pPr>
            <a:r>
              <a:rPr lang="hu-HU" sz="2400" b="1" dirty="0">
                <a:latin typeface="Calibri" pitchFamily="34" charset="0"/>
              </a:rPr>
              <a:t>Poligon topológia: </a:t>
            </a:r>
            <a:r>
              <a:rPr lang="hu-HU" sz="2400" dirty="0">
                <a:latin typeface="Calibri" pitchFamily="34" charset="0"/>
              </a:rPr>
              <a:t>a poligonok megosztják egymással határaikat, itt kapcsolódnak össze.</a:t>
            </a:r>
          </a:p>
          <a:p>
            <a:pPr marL="342900" indent="-342900" algn="just">
              <a:buFont typeface="Arial" panose="020B0604020202020204" pitchFamily="34" charset="0"/>
              <a:buChar char="•"/>
              <a:defRPr/>
            </a:pPr>
            <a:r>
              <a:rPr lang="hu-HU" sz="2400" b="1" dirty="0">
                <a:latin typeface="Calibri" pitchFamily="34" charset="0"/>
              </a:rPr>
              <a:t>Pont-vonal topológia: </a:t>
            </a:r>
            <a:r>
              <a:rPr lang="hu-HU" sz="2400" dirty="0">
                <a:latin typeface="Calibri" pitchFamily="34" charset="0"/>
              </a:rPr>
              <a:t>a vonalas objektumok megosztják végpontjaikat, itt kapcsolódnak össze.</a:t>
            </a:r>
          </a:p>
          <a:p>
            <a:pPr marL="342900" indent="-342900" algn="just">
              <a:buFont typeface="Arial" panose="020B0604020202020204" pitchFamily="34" charset="0"/>
              <a:buChar char="•"/>
              <a:defRPr/>
            </a:pPr>
            <a:endParaRPr lang="hu-HU" sz="2400" dirty="0">
              <a:latin typeface="Calibri" pitchFamily="34" charset="0"/>
            </a:endParaRPr>
          </a:p>
          <a:p>
            <a:pPr algn="just">
              <a:defRPr/>
            </a:pPr>
            <a:r>
              <a:rPr lang="hu-HU" sz="2400" dirty="0">
                <a:latin typeface="Calibri" pitchFamily="34" charset="0"/>
              </a:rPr>
              <a:t>De pluszban pl.:</a:t>
            </a:r>
          </a:p>
          <a:p>
            <a:pPr marL="342900" indent="-342900" algn="just">
              <a:buFont typeface="Arial" panose="020B0604020202020204" pitchFamily="34" charset="0"/>
              <a:buChar char="•"/>
              <a:defRPr/>
            </a:pPr>
            <a:r>
              <a:rPr lang="hu-HU" sz="2400" dirty="0">
                <a:latin typeface="Calibri" pitchFamily="34" charset="0"/>
              </a:rPr>
              <a:t>Több vonalnak lehet közös vonalszegmense (pl. buszjáratok vonalai);</a:t>
            </a:r>
          </a:p>
          <a:p>
            <a:pPr marL="342900" indent="-342900" algn="just">
              <a:buFont typeface="Arial" panose="020B0604020202020204" pitchFamily="34" charset="0"/>
              <a:buChar char="•"/>
              <a:defRPr/>
            </a:pPr>
            <a:r>
              <a:rPr lang="hu-HU" sz="2400" dirty="0">
                <a:latin typeface="Calibri" pitchFamily="34" charset="0"/>
              </a:rPr>
              <a:t>Bizonyos területi jellemzők egybeeshetnek más területi jellemzőkkel (pl. parcellák csoportja egy tömbbe </a:t>
            </a:r>
            <a:r>
              <a:rPr lang="hu-HU" sz="2400" dirty="0" err="1">
                <a:latin typeface="Calibri" pitchFamily="34" charset="0"/>
              </a:rPr>
              <a:t>ágyazódhat</a:t>
            </a:r>
            <a:r>
              <a:rPr lang="hu-HU" sz="2400" dirty="0">
                <a:latin typeface="Calibri" pitchFamily="34" charset="0"/>
              </a:rPr>
              <a:t>);</a:t>
            </a:r>
          </a:p>
          <a:p>
            <a:pPr marL="342900" indent="-342900" algn="just">
              <a:buFont typeface="Arial" panose="020B0604020202020204" pitchFamily="34" charset="0"/>
              <a:buChar char="•"/>
              <a:defRPr/>
            </a:pPr>
            <a:r>
              <a:rPr lang="hu-HU" sz="2400" dirty="0">
                <a:latin typeface="Calibri" pitchFamily="34" charset="0"/>
              </a:rPr>
              <a:t>Vonalas elemek végpontjai egybeeshetnek pontszerű elemekkel (pont-, végpont-, csomópont-, vagy </a:t>
            </a:r>
            <a:r>
              <a:rPr lang="hu-HU" sz="2400" dirty="0" err="1">
                <a:latin typeface="Calibri" pitchFamily="34" charset="0"/>
              </a:rPr>
              <a:t>node</a:t>
            </a:r>
            <a:r>
              <a:rPr lang="hu-HU" sz="2400" dirty="0">
                <a:latin typeface="Calibri" pitchFamily="34" charset="0"/>
              </a:rPr>
              <a:t>-topológia);</a:t>
            </a:r>
          </a:p>
          <a:p>
            <a:pPr marL="342900" indent="-342900" algn="just">
              <a:buFont typeface="Arial" panose="020B0604020202020204" pitchFamily="34" charset="0"/>
              <a:buChar char="•"/>
              <a:defRPr/>
            </a:pPr>
            <a:r>
              <a:rPr lang="hu-HU" sz="2400" dirty="0">
                <a:latin typeface="Calibri" pitchFamily="34" charset="0"/>
              </a:rPr>
              <a:t>Eshetnek egyedi pontszerű elemek vonalas elemekre (pontesemény topológia).</a:t>
            </a:r>
          </a:p>
          <a:p>
            <a:pPr algn="just">
              <a:defRPr/>
            </a:pPr>
            <a:endParaRPr lang="hu-HU" sz="2400" dirty="0">
              <a:latin typeface="Calibri" pitchFamily="34" charset="0"/>
            </a:endParaRPr>
          </a:p>
        </p:txBody>
      </p:sp>
    </p:spTree>
    <p:extLst>
      <p:ext uri="{BB962C8B-B14F-4D97-AF65-F5344CB8AC3E}">
        <p14:creationId xmlns:p14="http://schemas.microsoft.com/office/powerpoint/2010/main" val="2350901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932E8-9D8E-F992-74F0-33B876AA061C}"/>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F5960FDC-F24E-0856-BB32-F584F2218024}"/>
              </a:ext>
            </a:extLst>
          </p:cNvPr>
          <p:cNvSpPr txBox="1">
            <a:spLocks/>
          </p:cNvSpPr>
          <p:nvPr/>
        </p:nvSpPr>
        <p:spPr>
          <a:xfrm>
            <a:off x="1981199" y="0"/>
            <a:ext cx="82296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A geoinformatika fogalma</a:t>
            </a:r>
            <a:endParaRPr lang="en-US" altLang="en-US" b="1" dirty="0"/>
          </a:p>
        </p:txBody>
      </p:sp>
    </p:spTree>
    <p:extLst>
      <p:ext uri="{BB962C8B-B14F-4D97-AF65-F5344CB8AC3E}">
        <p14:creationId xmlns:p14="http://schemas.microsoft.com/office/powerpoint/2010/main" val="28670802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428E3-6162-27D8-AFF7-DA51A891A11C}"/>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1FA51734-C94F-F3BD-EA5D-FD6725C2CB2B}"/>
              </a:ext>
            </a:extLst>
          </p:cNvPr>
          <p:cNvSpPr txBox="1">
            <a:spLocks/>
          </p:cNvSpPr>
          <p:nvPr/>
        </p:nvSpPr>
        <p:spPr>
          <a:xfrm>
            <a:off x="932835" y="0"/>
            <a:ext cx="10543818"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A topológiaépítés lépései</a:t>
            </a:r>
            <a:endParaRPr lang="en-US" altLang="en-US" b="1" dirty="0"/>
          </a:p>
        </p:txBody>
      </p:sp>
      <p:sp>
        <p:nvSpPr>
          <p:cNvPr id="2" name="Téglalap 3">
            <a:extLst>
              <a:ext uri="{FF2B5EF4-FFF2-40B4-BE49-F238E27FC236}">
                <a16:creationId xmlns:a16="http://schemas.microsoft.com/office/drawing/2014/main" id="{2F161D17-D13F-3F25-0FFD-40E8CD8CC217}"/>
              </a:ext>
            </a:extLst>
          </p:cNvPr>
          <p:cNvSpPr>
            <a:spLocks noChangeArrowheads="1"/>
          </p:cNvSpPr>
          <p:nvPr/>
        </p:nvSpPr>
        <p:spPr bwMode="auto">
          <a:xfrm>
            <a:off x="224118" y="1314264"/>
            <a:ext cx="11719205" cy="4524315"/>
          </a:xfrm>
          <a:prstGeom prst="rect">
            <a:avLst/>
          </a:prstGeom>
          <a:noFill/>
          <a:ln w="9525">
            <a:noFill/>
            <a:miter lim="800000"/>
            <a:headEnd/>
            <a:tailEnd/>
          </a:ln>
        </p:spPr>
        <p:txBody>
          <a:bodyPr wrap="square">
            <a:spAutoFit/>
          </a:bodyPr>
          <a:lstStyle/>
          <a:p>
            <a:pPr algn="just">
              <a:defRPr/>
            </a:pPr>
            <a:r>
              <a:rPr lang="hu-HU" sz="2400" dirty="0">
                <a:latin typeface="Calibri" pitchFamily="34" charset="0"/>
              </a:rPr>
              <a:t>A topológia meglévő adatokból történő felépítésének folyamatát lépésenként röviden a következőképp foglalhatjuk össze:</a:t>
            </a:r>
          </a:p>
          <a:p>
            <a:pPr marL="457200" indent="-457200" algn="just">
              <a:buFont typeface="+mj-lt"/>
              <a:buAutoNum type="arabicPeriod"/>
              <a:defRPr/>
            </a:pPr>
            <a:r>
              <a:rPr lang="hu-HU" sz="2400" dirty="0">
                <a:latin typeface="Calibri" pitchFamily="34" charset="0"/>
              </a:rPr>
              <a:t>Tervezd meg a topológiai szabályrendszeredet elvárásaid és a térinformatikai rendszer céljai alapján.</a:t>
            </a:r>
          </a:p>
          <a:p>
            <a:pPr marL="457200" indent="-457200" algn="just">
              <a:buFont typeface="+mj-lt"/>
              <a:buAutoNum type="arabicPeriod"/>
              <a:defRPr/>
            </a:pPr>
            <a:r>
              <a:rPr lang="hu-HU" sz="2400" dirty="0">
                <a:latin typeface="Calibri" pitchFamily="34" charset="0"/>
              </a:rPr>
              <a:t>Csoportosítsd </a:t>
            </a:r>
            <a:r>
              <a:rPr lang="hu-HU" sz="2400" dirty="0" err="1">
                <a:latin typeface="Calibri" pitchFamily="34" charset="0"/>
              </a:rPr>
              <a:t>Feature</a:t>
            </a:r>
            <a:r>
              <a:rPr lang="hu-HU" sz="2400" dirty="0">
                <a:latin typeface="Calibri" pitchFamily="34" charset="0"/>
              </a:rPr>
              <a:t> </a:t>
            </a:r>
            <a:r>
              <a:rPr lang="hu-HU" sz="2400" dirty="0" err="1">
                <a:latin typeface="Calibri" pitchFamily="34" charset="0"/>
              </a:rPr>
              <a:t>Class-aidat</a:t>
            </a:r>
            <a:r>
              <a:rPr lang="hu-HU" sz="2400" dirty="0">
                <a:latin typeface="Calibri" pitchFamily="34" charset="0"/>
              </a:rPr>
              <a:t> egy közös </a:t>
            </a:r>
            <a:r>
              <a:rPr lang="hu-HU" sz="2400" dirty="0" err="1">
                <a:latin typeface="Calibri" pitchFamily="34" charset="0"/>
              </a:rPr>
              <a:t>Feature</a:t>
            </a:r>
            <a:r>
              <a:rPr lang="hu-HU" sz="2400" dirty="0">
                <a:latin typeface="Calibri" pitchFamily="34" charset="0"/>
              </a:rPr>
              <a:t> </a:t>
            </a:r>
            <a:r>
              <a:rPr lang="hu-HU" sz="2400" dirty="0" err="1">
                <a:latin typeface="Calibri" pitchFamily="34" charset="0"/>
              </a:rPr>
              <a:t>Datasetbe</a:t>
            </a:r>
            <a:r>
              <a:rPr lang="hu-HU" sz="2400" dirty="0">
                <a:latin typeface="Calibri" pitchFamily="34" charset="0"/>
              </a:rPr>
              <a:t>.</a:t>
            </a:r>
          </a:p>
          <a:p>
            <a:pPr marL="457200" indent="-457200" algn="just">
              <a:buFont typeface="+mj-lt"/>
              <a:buAutoNum type="arabicPeriod"/>
              <a:defRPr/>
            </a:pPr>
            <a:r>
              <a:rPr lang="hu-HU" sz="2400" dirty="0" err="1">
                <a:latin typeface="Calibri" pitchFamily="34" charset="0"/>
              </a:rPr>
              <a:t>Geoprocessing</a:t>
            </a:r>
            <a:r>
              <a:rPr lang="hu-HU" sz="2400" dirty="0">
                <a:latin typeface="Calibri" pitchFamily="34" charset="0"/>
              </a:rPr>
              <a:t> eszközök segítségével hozd létre a topológiai szabályrendszert.</a:t>
            </a:r>
          </a:p>
          <a:p>
            <a:pPr marL="457200" indent="-457200" algn="just">
              <a:buFont typeface="+mj-lt"/>
              <a:buAutoNum type="arabicPeriod"/>
              <a:defRPr/>
            </a:pPr>
            <a:r>
              <a:rPr lang="hu-HU" sz="2400" dirty="0" err="1">
                <a:latin typeface="Calibri" pitchFamily="34" charset="0"/>
              </a:rPr>
              <a:t>Validáld</a:t>
            </a:r>
            <a:r>
              <a:rPr lang="hu-HU" sz="2400" dirty="0">
                <a:latin typeface="Calibri" pitchFamily="34" charset="0"/>
              </a:rPr>
              <a:t> a topológiai szabályokat, hogy mindegyik szempont logikailag végrehajtható legyen.</a:t>
            </a:r>
          </a:p>
          <a:p>
            <a:pPr marL="457200" indent="-457200" algn="just">
              <a:buFont typeface="+mj-lt"/>
              <a:buAutoNum type="arabicPeriod"/>
              <a:defRPr/>
            </a:pPr>
            <a:r>
              <a:rPr lang="hu-HU" sz="2400" dirty="0">
                <a:latin typeface="Calibri" pitchFamily="34" charset="0"/>
              </a:rPr>
              <a:t>Oszd meg a kész topológiát a térinformatikai rendszer (</a:t>
            </a:r>
            <a:r>
              <a:rPr lang="hu-HU" sz="2400" dirty="0" err="1">
                <a:latin typeface="Calibri" pitchFamily="34" charset="0"/>
              </a:rPr>
              <a:t>ArcGIS</a:t>
            </a:r>
            <a:r>
              <a:rPr lang="hu-HU" sz="2400" dirty="0">
                <a:latin typeface="Calibri" pitchFamily="34" charset="0"/>
              </a:rPr>
              <a:t>) szerkesztőeszközeivel.</a:t>
            </a:r>
          </a:p>
          <a:p>
            <a:pPr marL="457200" indent="-457200" algn="just">
              <a:buFont typeface="+mj-lt"/>
              <a:buAutoNum type="arabicPeriod"/>
              <a:defRPr/>
            </a:pPr>
            <a:r>
              <a:rPr lang="hu-HU" sz="2400" dirty="0">
                <a:latin typeface="Calibri" pitchFamily="34" charset="0"/>
              </a:rPr>
              <a:t>Használd a szerkesztőeszközöket a topológiai problémák azonosítására és javítására.</a:t>
            </a:r>
          </a:p>
          <a:p>
            <a:pPr marL="457200" indent="-457200" algn="just">
              <a:buFont typeface="+mj-lt"/>
              <a:buAutoNum type="arabicPeriod"/>
              <a:defRPr/>
            </a:pPr>
            <a:r>
              <a:rPr lang="hu-HU" sz="2400" dirty="0">
                <a:latin typeface="Calibri" pitchFamily="34" charset="0"/>
              </a:rPr>
              <a:t>Ellenőrizd a változtatásokat, módosíts tovább, ha szükséges.</a:t>
            </a:r>
          </a:p>
          <a:p>
            <a:pPr marL="457200" indent="-457200" algn="just">
              <a:buFont typeface="+mj-lt"/>
              <a:buAutoNum type="arabicPeriod"/>
              <a:defRPr/>
            </a:pPr>
            <a:r>
              <a:rPr lang="hu-HU" sz="2400" dirty="0">
                <a:latin typeface="Calibri" pitchFamily="34" charset="0"/>
              </a:rPr>
              <a:t>Gyűjtsd le és tárold el a „piszkos” területek javítás során kikerült anyagait.</a:t>
            </a:r>
          </a:p>
        </p:txBody>
      </p:sp>
    </p:spTree>
    <p:extLst>
      <p:ext uri="{BB962C8B-B14F-4D97-AF65-F5344CB8AC3E}">
        <p14:creationId xmlns:p14="http://schemas.microsoft.com/office/powerpoint/2010/main" val="13039712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4E7F6-02C8-0636-F48D-A12354396D4F}"/>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DD71E780-EECA-36F6-D22C-AB0EDA74478A}"/>
              </a:ext>
            </a:extLst>
          </p:cNvPr>
          <p:cNvSpPr txBox="1">
            <a:spLocks/>
          </p:cNvSpPr>
          <p:nvPr/>
        </p:nvSpPr>
        <p:spPr>
          <a:xfrm>
            <a:off x="932835" y="0"/>
            <a:ext cx="10543818"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A topológiaépítés lépései</a:t>
            </a:r>
            <a:endParaRPr lang="en-US" altLang="en-US" b="1" dirty="0"/>
          </a:p>
        </p:txBody>
      </p:sp>
      <p:sp>
        <p:nvSpPr>
          <p:cNvPr id="2" name="Téglalap 3">
            <a:extLst>
              <a:ext uri="{FF2B5EF4-FFF2-40B4-BE49-F238E27FC236}">
                <a16:creationId xmlns:a16="http://schemas.microsoft.com/office/drawing/2014/main" id="{E0214426-974C-59FB-102B-7D4331CB2067}"/>
              </a:ext>
            </a:extLst>
          </p:cNvPr>
          <p:cNvSpPr>
            <a:spLocks noChangeArrowheads="1"/>
          </p:cNvSpPr>
          <p:nvPr/>
        </p:nvSpPr>
        <p:spPr bwMode="auto">
          <a:xfrm>
            <a:off x="224118" y="1314264"/>
            <a:ext cx="11719205" cy="5509200"/>
          </a:xfrm>
          <a:prstGeom prst="rect">
            <a:avLst/>
          </a:prstGeom>
          <a:noFill/>
          <a:ln w="9525">
            <a:noFill/>
            <a:miter lim="800000"/>
            <a:headEnd/>
            <a:tailEnd/>
          </a:ln>
        </p:spPr>
        <p:txBody>
          <a:bodyPr wrap="square">
            <a:spAutoFit/>
          </a:bodyPr>
          <a:lstStyle/>
          <a:p>
            <a:pPr algn="just">
              <a:defRPr/>
            </a:pPr>
            <a:r>
              <a:rPr lang="hu-HU" sz="2200" dirty="0">
                <a:latin typeface="Calibri" pitchFamily="34" charset="0"/>
              </a:rPr>
              <a:t>Az </a:t>
            </a:r>
            <a:r>
              <a:rPr lang="hu-HU" sz="2200" dirty="0" err="1">
                <a:latin typeface="Calibri" pitchFamily="34" charset="0"/>
              </a:rPr>
              <a:t>ArcGIS</a:t>
            </a:r>
            <a:r>
              <a:rPr lang="hu-HU" sz="2200" dirty="0">
                <a:latin typeface="Calibri" pitchFamily="34" charset="0"/>
              </a:rPr>
              <a:t>-ben a topológia a következő szempontokat foglalja magában:</a:t>
            </a:r>
          </a:p>
          <a:p>
            <a:pPr algn="just">
              <a:defRPr/>
            </a:pPr>
            <a:r>
              <a:rPr lang="hu-HU" sz="2200" dirty="0">
                <a:latin typeface="Calibri" pitchFamily="34" charset="0"/>
              </a:rPr>
              <a:t>1.	A </a:t>
            </a:r>
            <a:r>
              <a:rPr lang="hu-HU" sz="2200" dirty="0" err="1">
                <a:latin typeface="Calibri" pitchFamily="34" charset="0"/>
              </a:rPr>
              <a:t>geoadatbázis</a:t>
            </a:r>
            <a:r>
              <a:rPr lang="hu-HU" sz="2200" dirty="0">
                <a:latin typeface="Calibri" pitchFamily="34" charset="0"/>
              </a:rPr>
              <a:t> tartalmaz egy topológiai adatmodellt, amely nyílt tárolási formátumot használ az egyszerű objektumok, a topológiai szabályok és a közös geometriájú jellemzők között. Az adatmodell magában foglalja a topológiában részt vevő </a:t>
            </a:r>
            <a:r>
              <a:rPr lang="hu-HU" sz="2200" dirty="0" err="1">
                <a:latin typeface="Calibri" pitchFamily="34" charset="0"/>
              </a:rPr>
              <a:t>Feature</a:t>
            </a:r>
            <a:r>
              <a:rPr lang="hu-HU" sz="2200" dirty="0">
                <a:latin typeface="Calibri" pitchFamily="34" charset="0"/>
              </a:rPr>
              <a:t> </a:t>
            </a:r>
            <a:r>
              <a:rPr lang="hu-HU" sz="2200" dirty="0" err="1">
                <a:latin typeface="Calibri" pitchFamily="34" charset="0"/>
              </a:rPr>
              <a:t>Class</a:t>
            </a:r>
            <a:r>
              <a:rPr lang="hu-HU" sz="2200" dirty="0">
                <a:latin typeface="Calibri" pitchFamily="34" charset="0"/>
              </a:rPr>
              <a:t>-ok kapcsolati szabályainak és topológiai viselkedésének meghatározását.</a:t>
            </a:r>
          </a:p>
          <a:p>
            <a:pPr algn="just">
              <a:defRPr/>
            </a:pPr>
            <a:r>
              <a:rPr lang="hu-HU" sz="2200" dirty="0">
                <a:latin typeface="Calibri" pitchFamily="34" charset="0"/>
              </a:rPr>
              <a:t>2.	Az </a:t>
            </a:r>
            <a:r>
              <a:rPr lang="hu-HU" sz="2200" dirty="0" err="1">
                <a:latin typeface="Calibri" pitchFamily="34" charset="0"/>
              </a:rPr>
              <a:t>ArcGIS</a:t>
            </a:r>
            <a:r>
              <a:rPr lang="hu-HU" sz="2200" dirty="0">
                <a:latin typeface="Calibri" pitchFamily="34" charset="0"/>
              </a:rPr>
              <a:t> topológiai rétegeket ábrázol a térképen (megjelenítés). Az </a:t>
            </a:r>
            <a:r>
              <a:rPr lang="hu-HU" sz="2200" dirty="0" err="1">
                <a:latin typeface="Calibri" pitchFamily="34" charset="0"/>
              </a:rPr>
              <a:t>ArcGIS</a:t>
            </a:r>
            <a:r>
              <a:rPr lang="hu-HU" sz="2200" dirty="0">
                <a:latin typeface="Calibri" pitchFamily="34" charset="0"/>
              </a:rPr>
              <a:t> a topológia lekérdezésére, szerkesztésére, érvényesítésére és hibajavítására szolgáló eszközt is tartalmaz.</a:t>
            </a:r>
          </a:p>
          <a:p>
            <a:pPr algn="just">
              <a:defRPr/>
            </a:pPr>
            <a:r>
              <a:rPr lang="hu-HU" sz="2200" dirty="0">
                <a:latin typeface="Calibri" pitchFamily="34" charset="0"/>
              </a:rPr>
              <a:t>3.	Az </a:t>
            </a:r>
            <a:r>
              <a:rPr lang="hu-HU" sz="2200" dirty="0" err="1">
                <a:latin typeface="Calibri" pitchFamily="34" charset="0"/>
              </a:rPr>
              <a:t>ArcGIS</a:t>
            </a:r>
            <a:r>
              <a:rPr lang="hu-HU" sz="2200" dirty="0">
                <a:latin typeface="Calibri" pitchFamily="34" charset="0"/>
              </a:rPr>
              <a:t> </a:t>
            </a:r>
            <a:r>
              <a:rPr lang="hu-HU" sz="2200" dirty="0" err="1">
                <a:latin typeface="Calibri" pitchFamily="34" charset="0"/>
              </a:rPr>
              <a:t>Geoprocessing</a:t>
            </a:r>
            <a:r>
              <a:rPr lang="hu-HU" sz="2200" dirty="0">
                <a:latin typeface="Calibri" pitchFamily="34" charset="0"/>
              </a:rPr>
              <a:t> eszközeit a topológiarendszerek létrehozásához, elemzéséhez, kezeléséhez és érvényesítéséhez használjuk.</a:t>
            </a:r>
          </a:p>
          <a:p>
            <a:pPr algn="just">
              <a:defRPr/>
            </a:pPr>
            <a:r>
              <a:rPr lang="hu-HU" sz="2200" dirty="0">
                <a:latin typeface="Calibri" pitchFamily="34" charset="0"/>
              </a:rPr>
              <a:t>4.	Az </a:t>
            </a:r>
            <a:r>
              <a:rPr lang="hu-HU" sz="2200" dirty="0" err="1">
                <a:latin typeface="Calibri" pitchFamily="34" charset="0"/>
              </a:rPr>
              <a:t>ArcGIS</a:t>
            </a:r>
            <a:r>
              <a:rPr lang="hu-HU" sz="2200" dirty="0">
                <a:latin typeface="Calibri" pitchFamily="34" charset="0"/>
              </a:rPr>
              <a:t> fejlett szoftveres logikát használ a topológiai elemek elemzésére és felfedezésére a pontok, vonalak és sokszögek </a:t>
            </a:r>
            <a:r>
              <a:rPr lang="hu-HU" sz="2200" dirty="0" err="1">
                <a:latin typeface="Calibri" pitchFamily="34" charset="0"/>
              </a:rPr>
              <a:t>Feature</a:t>
            </a:r>
            <a:r>
              <a:rPr lang="hu-HU" sz="2200" dirty="0">
                <a:latin typeface="Calibri" pitchFamily="34" charset="0"/>
              </a:rPr>
              <a:t> </a:t>
            </a:r>
            <a:r>
              <a:rPr lang="hu-HU" sz="2200" dirty="0" err="1">
                <a:latin typeface="Calibri" pitchFamily="34" charset="0"/>
              </a:rPr>
              <a:t>Class-aiban</a:t>
            </a:r>
            <a:r>
              <a:rPr lang="hu-HU" sz="2200" dirty="0">
                <a:latin typeface="Calibri" pitchFamily="34" charset="0"/>
              </a:rPr>
              <a:t>.</a:t>
            </a:r>
          </a:p>
          <a:p>
            <a:pPr algn="just">
              <a:defRPr/>
            </a:pPr>
            <a:r>
              <a:rPr lang="hu-HU" sz="2200" dirty="0">
                <a:latin typeface="Calibri" pitchFamily="34" charset="0"/>
              </a:rPr>
              <a:t>5.	Az </a:t>
            </a:r>
            <a:r>
              <a:rPr lang="hu-HU" sz="2200" dirty="0" err="1">
                <a:latin typeface="Calibri" pitchFamily="34" charset="0"/>
              </a:rPr>
              <a:t>ArcGIS</a:t>
            </a:r>
            <a:r>
              <a:rPr lang="hu-HU" sz="2200" dirty="0">
                <a:latin typeface="Calibri" pitchFamily="34" charset="0"/>
              </a:rPr>
              <a:t> tartalmaz egy szerkesztési és adatautomatizálási keretrendszert, amely topológiai szempontból összetett, kapcsolt geometria létrehozására, fenntartására és érvényesítésére, valamint valamely él vagy pont mentén összekapcsolt objektumok szerkesztésére szolgál.</a:t>
            </a:r>
          </a:p>
          <a:p>
            <a:pPr algn="just">
              <a:defRPr/>
            </a:pPr>
            <a:r>
              <a:rPr lang="hu-HU" sz="2200" dirty="0">
                <a:latin typeface="Calibri" pitchFamily="34" charset="0"/>
              </a:rPr>
              <a:t>6.	Az </a:t>
            </a:r>
            <a:r>
              <a:rPr lang="hu-HU" sz="2200" dirty="0" err="1">
                <a:latin typeface="Calibri" pitchFamily="34" charset="0"/>
              </a:rPr>
              <a:t>ArcGIS</a:t>
            </a:r>
            <a:r>
              <a:rPr lang="hu-HU" sz="2200" dirty="0">
                <a:latin typeface="Calibri" pitchFamily="34" charset="0"/>
              </a:rPr>
              <a:t> szoftveres logikája az </a:t>
            </a:r>
            <a:r>
              <a:rPr lang="hu-HU" sz="2200" dirty="0" err="1">
                <a:latin typeface="Calibri" pitchFamily="34" charset="0"/>
              </a:rPr>
              <a:t>ArcGIS</a:t>
            </a:r>
            <a:r>
              <a:rPr lang="hu-HU" sz="2200" dirty="0">
                <a:latin typeface="Calibri" pitchFamily="34" charset="0"/>
              </a:rPr>
              <a:t> </a:t>
            </a:r>
            <a:r>
              <a:rPr lang="hu-HU" sz="2200" dirty="0" err="1">
                <a:latin typeface="Calibri" pitchFamily="34" charset="0"/>
              </a:rPr>
              <a:t>Desktop</a:t>
            </a:r>
            <a:r>
              <a:rPr lang="hu-HU" sz="2200" dirty="0">
                <a:latin typeface="Calibri" pitchFamily="34" charset="0"/>
              </a:rPr>
              <a:t>, </a:t>
            </a:r>
            <a:r>
              <a:rPr lang="hu-HU" sz="2200" dirty="0" err="1">
                <a:latin typeface="Calibri" pitchFamily="34" charset="0"/>
              </a:rPr>
              <a:t>ArcGIS</a:t>
            </a:r>
            <a:r>
              <a:rPr lang="hu-HU" sz="2200" dirty="0">
                <a:latin typeface="Calibri" pitchFamily="34" charset="0"/>
              </a:rPr>
              <a:t> Server és </a:t>
            </a:r>
            <a:r>
              <a:rPr lang="hu-HU" sz="2200" dirty="0" err="1">
                <a:latin typeface="Calibri" pitchFamily="34" charset="0"/>
              </a:rPr>
              <a:t>ArcGIS</a:t>
            </a:r>
            <a:r>
              <a:rPr lang="hu-HU" sz="2200" dirty="0">
                <a:latin typeface="Calibri" pitchFamily="34" charset="0"/>
              </a:rPr>
              <a:t> Pro termékekben elérhető.</a:t>
            </a:r>
          </a:p>
        </p:txBody>
      </p:sp>
    </p:spTree>
    <p:extLst>
      <p:ext uri="{BB962C8B-B14F-4D97-AF65-F5344CB8AC3E}">
        <p14:creationId xmlns:p14="http://schemas.microsoft.com/office/powerpoint/2010/main" val="25867767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6AB0D-3BC4-EDB5-B39E-DBBCF468D66C}"/>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7F9E7CBF-3447-09B3-1150-DF384CF6DF8C}"/>
              </a:ext>
            </a:extLst>
          </p:cNvPr>
          <p:cNvSpPr txBox="1">
            <a:spLocks/>
          </p:cNvSpPr>
          <p:nvPr/>
        </p:nvSpPr>
        <p:spPr>
          <a:xfrm>
            <a:off x="932835" y="0"/>
            <a:ext cx="10543818"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A </a:t>
            </a:r>
            <a:r>
              <a:rPr lang="hu-HU" altLang="en-US" b="1" dirty="0" err="1"/>
              <a:t>geoadatbázis</a:t>
            </a:r>
            <a:r>
              <a:rPr lang="hu-HU" altLang="en-US" b="1" dirty="0"/>
              <a:t> topológiai elemei</a:t>
            </a:r>
            <a:endParaRPr lang="en-US" altLang="en-US" b="1" dirty="0"/>
          </a:p>
        </p:txBody>
      </p:sp>
      <p:sp>
        <p:nvSpPr>
          <p:cNvPr id="2" name="Téglalap 3">
            <a:extLst>
              <a:ext uri="{FF2B5EF4-FFF2-40B4-BE49-F238E27FC236}">
                <a16:creationId xmlns:a16="http://schemas.microsoft.com/office/drawing/2014/main" id="{93E2C428-F38B-6DEA-D701-C9E73174FA98}"/>
              </a:ext>
            </a:extLst>
          </p:cNvPr>
          <p:cNvSpPr>
            <a:spLocks noChangeArrowheads="1"/>
          </p:cNvSpPr>
          <p:nvPr/>
        </p:nvSpPr>
        <p:spPr bwMode="auto">
          <a:xfrm>
            <a:off x="224118" y="1314264"/>
            <a:ext cx="11719205" cy="5509200"/>
          </a:xfrm>
          <a:prstGeom prst="rect">
            <a:avLst/>
          </a:prstGeom>
          <a:noFill/>
          <a:ln w="9525">
            <a:noFill/>
            <a:miter lim="800000"/>
            <a:headEnd/>
            <a:tailEnd/>
          </a:ln>
        </p:spPr>
        <p:txBody>
          <a:bodyPr wrap="square">
            <a:spAutoFit/>
          </a:bodyPr>
          <a:lstStyle/>
          <a:p>
            <a:pPr algn="just">
              <a:defRPr/>
            </a:pPr>
            <a:r>
              <a:rPr lang="hu-HU" sz="2200" dirty="0">
                <a:latin typeface="Calibri" pitchFamily="34" charset="0"/>
              </a:rPr>
              <a:t>A </a:t>
            </a:r>
            <a:r>
              <a:rPr lang="hu-HU" sz="2200" dirty="0" err="1">
                <a:latin typeface="Calibri" pitchFamily="34" charset="0"/>
              </a:rPr>
              <a:t>geoadatbázisba</a:t>
            </a:r>
            <a:r>
              <a:rPr lang="hu-HU" sz="2200" dirty="0">
                <a:latin typeface="Calibri" pitchFamily="34" charset="0"/>
              </a:rPr>
              <a:t> épített topológiai szabályrendszerhez a következő tulajdonságokat definiáljuk:</a:t>
            </a:r>
          </a:p>
          <a:p>
            <a:pPr marL="342900" indent="-342900" algn="just">
              <a:buFont typeface="Arial" panose="020B0604020202020204" pitchFamily="34" charset="0"/>
              <a:buChar char="•"/>
              <a:defRPr/>
            </a:pPr>
            <a:r>
              <a:rPr lang="hu-HU" sz="2200" b="1" dirty="0">
                <a:latin typeface="Calibri" pitchFamily="34" charset="0"/>
              </a:rPr>
              <a:t>A létrehozandó topológia neve.</a:t>
            </a:r>
          </a:p>
          <a:p>
            <a:pPr marL="342900" indent="-342900" algn="just">
              <a:buFont typeface="Arial" panose="020B0604020202020204" pitchFamily="34" charset="0"/>
              <a:buChar char="•"/>
              <a:defRPr/>
            </a:pPr>
            <a:r>
              <a:rPr lang="hu-HU" sz="2200" b="1" dirty="0">
                <a:latin typeface="Calibri" pitchFamily="34" charset="0"/>
              </a:rPr>
              <a:t>A topológiai feldolgozási műveletekben használt tűréshatár vagy toleranciaérték.</a:t>
            </a:r>
            <a:r>
              <a:rPr lang="hu-HU" sz="2200" dirty="0">
                <a:latin typeface="Calibri" pitchFamily="34" charset="0"/>
              </a:rPr>
              <a:t> A tolerancia gyakran két külön értéket jelöl: az </a:t>
            </a:r>
            <a:r>
              <a:rPr lang="hu-HU" sz="2200" dirty="0" err="1">
                <a:latin typeface="Calibri" pitchFamily="34" charset="0"/>
              </a:rPr>
              <a:t>x,y</a:t>
            </a:r>
            <a:r>
              <a:rPr lang="hu-HU" sz="2200" dirty="0">
                <a:latin typeface="Calibri" pitchFamily="34" charset="0"/>
              </a:rPr>
              <a:t>-toleranciát és a z-toleranciát. A tűréshatár alapértéke a koordinátafelbontás 10-szerese.</a:t>
            </a:r>
          </a:p>
          <a:p>
            <a:pPr marL="342900" indent="-342900" algn="just">
              <a:buFont typeface="Arial" panose="020B0604020202020204" pitchFamily="34" charset="0"/>
              <a:buChar char="•"/>
              <a:defRPr/>
            </a:pPr>
            <a:r>
              <a:rPr lang="hu-HU" sz="2200" b="1" dirty="0">
                <a:latin typeface="Calibri" pitchFamily="34" charset="0"/>
              </a:rPr>
              <a:t>A </a:t>
            </a:r>
            <a:r>
              <a:rPr lang="hu-HU" sz="2200" b="1" dirty="0" err="1">
                <a:latin typeface="Calibri" pitchFamily="34" charset="0"/>
              </a:rPr>
              <a:t>Feature</a:t>
            </a:r>
            <a:r>
              <a:rPr lang="hu-HU" sz="2200" b="1" dirty="0">
                <a:latin typeface="Calibri" pitchFamily="34" charset="0"/>
              </a:rPr>
              <a:t> </a:t>
            </a:r>
            <a:r>
              <a:rPr lang="hu-HU" sz="2200" b="1" dirty="0" err="1">
                <a:latin typeface="Calibri" pitchFamily="34" charset="0"/>
              </a:rPr>
              <a:t>Class</a:t>
            </a:r>
            <a:r>
              <a:rPr lang="hu-HU" sz="2200" b="1" dirty="0">
                <a:latin typeface="Calibri" pitchFamily="34" charset="0"/>
              </a:rPr>
              <a:t>-ok listája.</a:t>
            </a:r>
            <a:r>
              <a:rPr lang="hu-HU" sz="2200" dirty="0">
                <a:latin typeface="Calibri" pitchFamily="34" charset="0"/>
              </a:rPr>
              <a:t> Szükség van a topológiában részt vevő </a:t>
            </a:r>
            <a:r>
              <a:rPr lang="hu-HU" sz="2200" dirty="0" err="1">
                <a:latin typeface="Calibri" pitchFamily="34" charset="0"/>
              </a:rPr>
              <a:t>Feature</a:t>
            </a:r>
            <a:r>
              <a:rPr lang="hu-HU" sz="2200" dirty="0">
                <a:latin typeface="Calibri" pitchFamily="34" charset="0"/>
              </a:rPr>
              <a:t> </a:t>
            </a:r>
            <a:r>
              <a:rPr lang="hu-HU" sz="2200" dirty="0" err="1">
                <a:latin typeface="Calibri" pitchFamily="34" charset="0"/>
              </a:rPr>
              <a:t>Class</a:t>
            </a:r>
            <a:r>
              <a:rPr lang="hu-HU" sz="2200" dirty="0">
                <a:latin typeface="Calibri" pitchFamily="34" charset="0"/>
              </a:rPr>
              <a:t>-ok listájára. Mindegyiknek ugyanabban a vetületben kell lennie, és ugyanabba a </a:t>
            </a:r>
            <a:r>
              <a:rPr lang="hu-HU" sz="2200" dirty="0" err="1">
                <a:latin typeface="Calibri" pitchFamily="34" charset="0"/>
              </a:rPr>
              <a:t>Feature</a:t>
            </a:r>
            <a:r>
              <a:rPr lang="hu-HU" sz="2200" dirty="0">
                <a:latin typeface="Calibri" pitchFamily="34" charset="0"/>
              </a:rPr>
              <a:t> </a:t>
            </a:r>
            <a:r>
              <a:rPr lang="hu-HU" sz="2200" dirty="0" err="1">
                <a:latin typeface="Calibri" pitchFamily="34" charset="0"/>
              </a:rPr>
              <a:t>Datasetbe</a:t>
            </a:r>
            <a:r>
              <a:rPr lang="hu-HU" sz="2200" dirty="0">
                <a:latin typeface="Calibri" pitchFamily="34" charset="0"/>
              </a:rPr>
              <a:t> kell szerveződnie.</a:t>
            </a:r>
          </a:p>
          <a:p>
            <a:pPr marL="342900" indent="-342900" algn="just">
              <a:buFont typeface="Arial" panose="020B0604020202020204" pitchFamily="34" charset="0"/>
              <a:buChar char="•"/>
              <a:defRPr/>
            </a:pPr>
            <a:r>
              <a:rPr lang="hu-HU" sz="2200" b="1" dirty="0">
                <a:latin typeface="Calibri" pitchFamily="34" charset="0"/>
              </a:rPr>
              <a:t>A koordináták relatív pontossági rangsora az egyes </a:t>
            </a:r>
            <a:r>
              <a:rPr lang="hu-HU" sz="2200" b="1" dirty="0" err="1">
                <a:latin typeface="Calibri" pitchFamily="34" charset="0"/>
              </a:rPr>
              <a:t>Feature</a:t>
            </a:r>
            <a:r>
              <a:rPr lang="hu-HU" sz="2200" b="1" dirty="0">
                <a:latin typeface="Calibri" pitchFamily="34" charset="0"/>
              </a:rPr>
              <a:t> </a:t>
            </a:r>
            <a:r>
              <a:rPr lang="hu-HU" sz="2200" b="1" dirty="0" err="1">
                <a:latin typeface="Calibri" pitchFamily="34" charset="0"/>
              </a:rPr>
              <a:t>Class</a:t>
            </a:r>
            <a:r>
              <a:rPr lang="hu-HU" sz="2200" b="1" dirty="0">
                <a:latin typeface="Calibri" pitchFamily="34" charset="0"/>
              </a:rPr>
              <a:t>-okban. </a:t>
            </a:r>
            <a:r>
              <a:rPr lang="hu-HU" sz="2200" dirty="0">
                <a:latin typeface="Calibri" pitchFamily="34" charset="0"/>
              </a:rPr>
              <a:t>Ha egyes </a:t>
            </a:r>
            <a:r>
              <a:rPr lang="hu-HU" sz="2200" dirty="0" err="1">
                <a:latin typeface="Calibri" pitchFamily="34" charset="0"/>
              </a:rPr>
              <a:t>Feature</a:t>
            </a:r>
            <a:r>
              <a:rPr lang="hu-HU" sz="2200" dirty="0">
                <a:latin typeface="Calibri" pitchFamily="34" charset="0"/>
              </a:rPr>
              <a:t> </a:t>
            </a:r>
            <a:r>
              <a:rPr lang="hu-HU" sz="2200" dirty="0" err="1">
                <a:latin typeface="Calibri" pitchFamily="34" charset="0"/>
              </a:rPr>
              <a:t>Class</a:t>
            </a:r>
            <a:r>
              <a:rPr lang="hu-HU" sz="2200" dirty="0">
                <a:latin typeface="Calibri" pitchFamily="34" charset="0"/>
              </a:rPr>
              <a:t>-ok térbeli szempontból pontosabbak, mint mások, akkor magasabb koordinátarangot kell rendelni hozzájuk. Ezt a topológiai </a:t>
            </a:r>
            <a:r>
              <a:rPr lang="hu-HU" sz="2200" dirty="0" err="1">
                <a:latin typeface="Calibri" pitchFamily="34" charset="0"/>
              </a:rPr>
              <a:t>validálás</a:t>
            </a:r>
            <a:r>
              <a:rPr lang="hu-HU" sz="2200" dirty="0">
                <a:latin typeface="Calibri" pitchFamily="34" charset="0"/>
              </a:rPr>
              <a:t> és összekapcsolás során használjuk. Az alacsonyabb pontosságú koordináták a pontosabb koordináták helyére kerülnek, ha azok egymás tűréshatárán belül vannak. A legnagyobb pontosságú objektumoknak 1-es értéket kell kapniuk, a kevésbé pontos </a:t>
            </a:r>
            <a:r>
              <a:rPr lang="hu-HU" sz="2200" dirty="0" err="1">
                <a:latin typeface="Calibri" pitchFamily="34" charset="0"/>
              </a:rPr>
              <a:t>Feature</a:t>
            </a:r>
            <a:r>
              <a:rPr lang="hu-HU" sz="2200" dirty="0">
                <a:latin typeface="Calibri" pitchFamily="34" charset="0"/>
              </a:rPr>
              <a:t> </a:t>
            </a:r>
            <a:r>
              <a:rPr lang="hu-HU" sz="2200" dirty="0" err="1">
                <a:latin typeface="Calibri" pitchFamily="34" charset="0"/>
              </a:rPr>
              <a:t>Class</a:t>
            </a:r>
            <a:r>
              <a:rPr lang="hu-HU" sz="2200" dirty="0">
                <a:latin typeface="Calibri" pitchFamily="34" charset="0"/>
              </a:rPr>
              <a:t>-oknak 2-es értéket, a még kevésbé pontos entitásosztályoknak 3-as értéket, és így tovább.</a:t>
            </a:r>
          </a:p>
          <a:p>
            <a:pPr marL="342900" indent="-342900" algn="just">
              <a:buFont typeface="Arial" panose="020B0604020202020204" pitchFamily="34" charset="0"/>
              <a:buChar char="•"/>
              <a:defRPr/>
            </a:pPr>
            <a:r>
              <a:rPr lang="hu-HU" sz="2200" b="1" dirty="0">
                <a:latin typeface="Calibri" pitchFamily="34" charset="0"/>
              </a:rPr>
              <a:t>A topológiai szabályok listája arra vonatkozóan, hogy az objektumok hogyan osztják meg a geometriát.</a:t>
            </a:r>
          </a:p>
        </p:txBody>
      </p:sp>
    </p:spTree>
    <p:extLst>
      <p:ext uri="{BB962C8B-B14F-4D97-AF65-F5344CB8AC3E}">
        <p14:creationId xmlns:p14="http://schemas.microsoft.com/office/powerpoint/2010/main" val="28127354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B0A78-CFCB-5919-8311-79A2A8FB780C}"/>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A3E8449F-20E5-7913-8C53-A0202ECEBFFD}"/>
              </a:ext>
            </a:extLst>
          </p:cNvPr>
          <p:cNvSpPr txBox="1">
            <a:spLocks/>
          </p:cNvSpPr>
          <p:nvPr/>
        </p:nvSpPr>
        <p:spPr>
          <a:xfrm>
            <a:off x="932835" y="0"/>
            <a:ext cx="10543818"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A tűréshatár (</a:t>
            </a:r>
            <a:r>
              <a:rPr lang="hu-HU" altLang="en-US" b="1" dirty="0" err="1"/>
              <a:t>cluster-tolerance</a:t>
            </a:r>
            <a:r>
              <a:rPr lang="hu-HU" altLang="en-US" b="1" dirty="0"/>
              <a:t>)</a:t>
            </a:r>
            <a:endParaRPr lang="en-US" altLang="en-US" b="1" dirty="0"/>
          </a:p>
        </p:txBody>
      </p:sp>
      <p:sp>
        <p:nvSpPr>
          <p:cNvPr id="5" name="Téglalap 3">
            <a:extLst>
              <a:ext uri="{FF2B5EF4-FFF2-40B4-BE49-F238E27FC236}">
                <a16:creationId xmlns:a16="http://schemas.microsoft.com/office/drawing/2014/main" id="{918D5F31-D885-1AE0-888C-9FB9FE9CD970}"/>
              </a:ext>
            </a:extLst>
          </p:cNvPr>
          <p:cNvSpPr>
            <a:spLocks noChangeArrowheads="1"/>
          </p:cNvSpPr>
          <p:nvPr/>
        </p:nvSpPr>
        <p:spPr bwMode="auto">
          <a:xfrm>
            <a:off x="224118" y="1314264"/>
            <a:ext cx="11719205" cy="3477875"/>
          </a:xfrm>
          <a:prstGeom prst="rect">
            <a:avLst/>
          </a:prstGeom>
          <a:noFill/>
          <a:ln w="9525">
            <a:noFill/>
            <a:miter lim="800000"/>
            <a:headEnd/>
            <a:tailEnd/>
          </a:ln>
        </p:spPr>
        <p:txBody>
          <a:bodyPr wrap="square">
            <a:spAutoFit/>
          </a:bodyPr>
          <a:lstStyle/>
          <a:p>
            <a:pPr algn="just">
              <a:defRPr/>
            </a:pPr>
            <a:r>
              <a:rPr lang="hu-HU" sz="2200" dirty="0">
                <a:latin typeface="Calibri" pitchFamily="34" charset="0"/>
              </a:rPr>
              <a:t>Az egymáshoz közel eső csomópontok összevonására egy tűréshatárértéket (</a:t>
            </a:r>
            <a:r>
              <a:rPr lang="hu-HU" sz="2200" dirty="0" err="1">
                <a:latin typeface="Calibri" pitchFamily="34" charset="0"/>
              </a:rPr>
              <a:t>cluster-tolerance</a:t>
            </a:r>
            <a:r>
              <a:rPr lang="hu-HU" sz="2200" dirty="0">
                <a:latin typeface="Calibri" pitchFamily="34" charset="0"/>
              </a:rPr>
              <a:t>) használunk. Az ezen belül lévő összes csomópont a </a:t>
            </a:r>
            <a:r>
              <a:rPr lang="hu-HU" sz="2200" dirty="0" err="1">
                <a:latin typeface="Calibri" pitchFamily="34" charset="0"/>
              </a:rPr>
              <a:t>validálási</a:t>
            </a:r>
            <a:r>
              <a:rPr lang="hu-HU" sz="2200" dirty="0">
                <a:latin typeface="Calibri" pitchFamily="34" charset="0"/>
              </a:rPr>
              <a:t> folyamat során kissé elmozdul. Az alapértelmezett toleranciaérték az adathalmazhoz meghatározott pontosságon alapul, de legtöbb esetben ez 1 mm-t jelent. Ez az </a:t>
            </a:r>
            <a:r>
              <a:rPr lang="hu-HU" sz="2200" dirty="0" err="1">
                <a:latin typeface="Calibri" pitchFamily="34" charset="0"/>
              </a:rPr>
              <a:t>x,y</a:t>
            </a:r>
            <a:r>
              <a:rPr lang="hu-HU" sz="2200" dirty="0">
                <a:latin typeface="Calibri" pitchFamily="34" charset="0"/>
              </a:rPr>
              <a:t> felbontás (amely a koordináták tárolására használt numerikus pontosságot határozza meg) értékének tízszerese. Fontos, hogy a toleranciaértéket x és y irányba számoljuk, így a legnagyobb távolság, ami esetén összevonjuk a két pontot, az az alapértelmezett érték √2-szöröse.</a:t>
            </a:r>
          </a:p>
          <a:p>
            <a:pPr algn="just">
              <a:defRPr/>
            </a:pPr>
            <a:endParaRPr lang="hu-HU" sz="2200" b="1" dirty="0">
              <a:latin typeface="Calibri" pitchFamily="34" charset="0"/>
            </a:endParaRPr>
          </a:p>
          <a:p>
            <a:pPr algn="just">
              <a:defRPr/>
            </a:pPr>
            <a:r>
              <a:rPr lang="hu-HU" sz="2200" dirty="0">
                <a:latin typeface="Calibri" pitchFamily="34" charset="0"/>
              </a:rPr>
              <a:t>A toleranciaértéket értelmezhetjük </a:t>
            </a:r>
            <a:r>
              <a:rPr lang="hu-HU" sz="2200" b="1" dirty="0">
                <a:latin typeface="Calibri" pitchFamily="34" charset="0"/>
              </a:rPr>
              <a:t>kétdimenzióban</a:t>
            </a:r>
            <a:r>
              <a:rPr lang="hu-HU" sz="2200" dirty="0">
                <a:latin typeface="Calibri" pitchFamily="34" charset="0"/>
              </a:rPr>
              <a:t> (amikor csak horizontálisan keresünk csomópontokat), illetve </a:t>
            </a:r>
            <a:r>
              <a:rPr lang="hu-HU" sz="2200" b="1" dirty="0">
                <a:latin typeface="Calibri" pitchFamily="34" charset="0"/>
              </a:rPr>
              <a:t>háromdimenzióban</a:t>
            </a:r>
            <a:r>
              <a:rPr lang="hu-HU" sz="2200" dirty="0">
                <a:latin typeface="Calibri" pitchFamily="34" charset="0"/>
              </a:rPr>
              <a:t> is (magassági értékek topológiai elemzésénél).</a:t>
            </a:r>
          </a:p>
        </p:txBody>
      </p:sp>
    </p:spTree>
    <p:extLst>
      <p:ext uri="{BB962C8B-B14F-4D97-AF65-F5344CB8AC3E}">
        <p14:creationId xmlns:p14="http://schemas.microsoft.com/office/powerpoint/2010/main" val="14155432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B764B-5113-9E3F-79E8-74E38583DA03}"/>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E62E802A-7B19-0A95-A8FE-9D0F77814791}"/>
              </a:ext>
            </a:extLst>
          </p:cNvPr>
          <p:cNvSpPr txBox="1">
            <a:spLocks/>
          </p:cNvSpPr>
          <p:nvPr/>
        </p:nvSpPr>
        <p:spPr>
          <a:xfrm>
            <a:off x="932835" y="0"/>
            <a:ext cx="10543818"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A tűréshatár (</a:t>
            </a:r>
            <a:r>
              <a:rPr lang="hu-HU" altLang="en-US" b="1" dirty="0" err="1"/>
              <a:t>cluster-tolerance</a:t>
            </a:r>
            <a:r>
              <a:rPr lang="hu-HU" altLang="en-US" b="1" dirty="0"/>
              <a:t>)</a:t>
            </a:r>
            <a:endParaRPr lang="en-US" altLang="en-US" b="1" dirty="0"/>
          </a:p>
        </p:txBody>
      </p:sp>
      <p:pic>
        <p:nvPicPr>
          <p:cNvPr id="3" name="Kép 2" descr="A képen sor, diagram, képernyőkép, Párhuzamos látható&#10;&#10;Automatikusan generált leírás">
            <a:extLst>
              <a:ext uri="{FF2B5EF4-FFF2-40B4-BE49-F238E27FC236}">
                <a16:creationId xmlns:a16="http://schemas.microsoft.com/office/drawing/2014/main" id="{44457F39-070C-3496-B2B1-143CD9218B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4714" y="2299167"/>
            <a:ext cx="4453255" cy="3209925"/>
          </a:xfrm>
          <a:prstGeom prst="rect">
            <a:avLst/>
          </a:prstGeom>
        </p:spPr>
      </p:pic>
      <p:pic>
        <p:nvPicPr>
          <p:cNvPr id="4" name="Kép 3" descr="A képen sor, Betűtípus, szám, képernyőkép látható&#10;&#10;Automatikusan generált leírás">
            <a:extLst>
              <a:ext uri="{FF2B5EF4-FFF2-40B4-BE49-F238E27FC236}">
                <a16:creationId xmlns:a16="http://schemas.microsoft.com/office/drawing/2014/main" id="{C1B449E4-3FBF-BDAA-F5DF-C7C39992E2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1854" y="2701661"/>
            <a:ext cx="2337580" cy="2404936"/>
          </a:xfrm>
          <a:prstGeom prst="rect">
            <a:avLst/>
          </a:prstGeom>
        </p:spPr>
      </p:pic>
    </p:spTree>
    <p:extLst>
      <p:ext uri="{BB962C8B-B14F-4D97-AF65-F5344CB8AC3E}">
        <p14:creationId xmlns:p14="http://schemas.microsoft.com/office/powerpoint/2010/main" val="18766399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A9392-9A88-024F-BB93-375C6A4303C8}"/>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1AD2CF9D-63C6-0F47-DC69-68482FEDA3A3}"/>
              </a:ext>
            </a:extLst>
          </p:cNvPr>
          <p:cNvSpPr txBox="1">
            <a:spLocks/>
          </p:cNvSpPr>
          <p:nvPr/>
        </p:nvSpPr>
        <p:spPr>
          <a:xfrm>
            <a:off x="932835" y="0"/>
            <a:ext cx="10543818"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Topológia és </a:t>
            </a:r>
            <a:r>
              <a:rPr lang="hu-HU" altLang="en-US" b="1" dirty="0" err="1"/>
              <a:t>Feature</a:t>
            </a:r>
            <a:r>
              <a:rPr lang="hu-HU" altLang="en-US" b="1" dirty="0"/>
              <a:t> </a:t>
            </a:r>
            <a:r>
              <a:rPr lang="hu-HU" altLang="en-US" b="1" dirty="0" err="1"/>
              <a:t>Dataset</a:t>
            </a:r>
            <a:endParaRPr lang="en-US" altLang="en-US" b="1" dirty="0"/>
          </a:p>
        </p:txBody>
      </p:sp>
      <p:sp>
        <p:nvSpPr>
          <p:cNvPr id="5" name="Téglalap 3">
            <a:extLst>
              <a:ext uri="{FF2B5EF4-FFF2-40B4-BE49-F238E27FC236}">
                <a16:creationId xmlns:a16="http://schemas.microsoft.com/office/drawing/2014/main" id="{E23CD174-7796-71A2-7069-59FB0F4FE490}"/>
              </a:ext>
            </a:extLst>
          </p:cNvPr>
          <p:cNvSpPr>
            <a:spLocks noChangeArrowheads="1"/>
          </p:cNvSpPr>
          <p:nvPr/>
        </p:nvSpPr>
        <p:spPr bwMode="auto">
          <a:xfrm>
            <a:off x="224118" y="1314264"/>
            <a:ext cx="11719205" cy="4154984"/>
          </a:xfrm>
          <a:prstGeom prst="rect">
            <a:avLst/>
          </a:prstGeom>
          <a:noFill/>
          <a:ln w="9525">
            <a:noFill/>
            <a:miter lim="800000"/>
            <a:headEnd/>
            <a:tailEnd/>
          </a:ln>
        </p:spPr>
        <p:txBody>
          <a:bodyPr wrap="square">
            <a:spAutoFit/>
          </a:bodyPr>
          <a:lstStyle/>
          <a:p>
            <a:pPr algn="just">
              <a:defRPr/>
            </a:pPr>
            <a:r>
              <a:rPr lang="hu-HU" sz="2200" dirty="0">
                <a:latin typeface="Calibri" pitchFamily="34" charset="0"/>
              </a:rPr>
              <a:t>A topológia olyan </a:t>
            </a:r>
            <a:r>
              <a:rPr lang="hu-HU" sz="2200" dirty="0" err="1">
                <a:latin typeface="Calibri" pitchFamily="34" charset="0"/>
              </a:rPr>
              <a:t>Feature</a:t>
            </a:r>
            <a:r>
              <a:rPr lang="hu-HU" sz="2200" dirty="0">
                <a:latin typeface="Calibri" pitchFamily="34" charset="0"/>
              </a:rPr>
              <a:t> </a:t>
            </a:r>
            <a:r>
              <a:rPr lang="hu-HU" sz="2200" dirty="0" err="1">
                <a:latin typeface="Calibri" pitchFamily="34" charset="0"/>
              </a:rPr>
              <a:t>Class</a:t>
            </a:r>
            <a:r>
              <a:rPr lang="hu-HU" sz="2200" dirty="0">
                <a:latin typeface="Calibri" pitchFamily="34" charset="0"/>
              </a:rPr>
              <a:t>-ok halmazára épül, amelyek egy közös </a:t>
            </a:r>
            <a:r>
              <a:rPr lang="hu-HU" sz="2200" b="1" dirty="0" err="1">
                <a:latin typeface="Calibri" pitchFamily="34" charset="0"/>
              </a:rPr>
              <a:t>Feature</a:t>
            </a:r>
            <a:r>
              <a:rPr lang="hu-HU" sz="2200" b="1" dirty="0">
                <a:latin typeface="Calibri" pitchFamily="34" charset="0"/>
              </a:rPr>
              <a:t> </a:t>
            </a:r>
            <a:r>
              <a:rPr lang="hu-HU" sz="2200" b="1" dirty="0" err="1">
                <a:latin typeface="Calibri" pitchFamily="34" charset="0"/>
              </a:rPr>
              <a:t>Dataset</a:t>
            </a:r>
            <a:r>
              <a:rPr lang="hu-HU" sz="2200" dirty="0">
                <a:latin typeface="Calibri" pitchFamily="34" charset="0"/>
              </a:rPr>
              <a:t>-en belül vannak.</a:t>
            </a:r>
          </a:p>
          <a:p>
            <a:pPr algn="just">
              <a:defRPr/>
            </a:pPr>
            <a:endParaRPr lang="hu-HU" sz="2200" dirty="0">
              <a:latin typeface="Calibri" pitchFamily="34" charset="0"/>
            </a:endParaRPr>
          </a:p>
          <a:p>
            <a:pPr algn="just">
              <a:defRPr/>
            </a:pPr>
            <a:r>
              <a:rPr lang="hu-HU" sz="2200" dirty="0">
                <a:latin typeface="Calibri" pitchFamily="34" charset="0"/>
              </a:rPr>
              <a:t>A topológia létrehozásakor a topológiarendszerben való részvételhez a következő konvencióknak megfelelően megadhatjuk a </a:t>
            </a:r>
            <a:r>
              <a:rPr lang="hu-HU" sz="2200" dirty="0" err="1">
                <a:latin typeface="Calibri" pitchFamily="34" charset="0"/>
              </a:rPr>
              <a:t>Feature</a:t>
            </a:r>
            <a:r>
              <a:rPr lang="hu-HU" sz="2200" dirty="0">
                <a:latin typeface="Calibri" pitchFamily="34" charset="0"/>
              </a:rPr>
              <a:t> </a:t>
            </a:r>
            <a:r>
              <a:rPr lang="hu-HU" sz="2200" dirty="0" err="1">
                <a:latin typeface="Calibri" pitchFamily="34" charset="0"/>
              </a:rPr>
              <a:t>Dataset</a:t>
            </a:r>
            <a:r>
              <a:rPr lang="hu-HU" sz="2200" dirty="0">
                <a:latin typeface="Calibri" pitchFamily="34" charset="0"/>
              </a:rPr>
              <a:t> </a:t>
            </a:r>
            <a:r>
              <a:rPr lang="hu-HU" sz="2200" dirty="0" err="1">
                <a:latin typeface="Calibri" pitchFamily="34" charset="0"/>
              </a:rPr>
              <a:t>Feature</a:t>
            </a:r>
            <a:r>
              <a:rPr lang="hu-HU" sz="2200" dirty="0">
                <a:latin typeface="Calibri" pitchFamily="34" charset="0"/>
              </a:rPr>
              <a:t> </a:t>
            </a:r>
            <a:r>
              <a:rPr lang="hu-HU" sz="2200" dirty="0" err="1">
                <a:latin typeface="Calibri" pitchFamily="34" charset="0"/>
              </a:rPr>
              <a:t>Class-ainak</a:t>
            </a:r>
            <a:r>
              <a:rPr lang="hu-HU" sz="2200" dirty="0">
                <a:latin typeface="Calibri" pitchFamily="34" charset="0"/>
              </a:rPr>
              <a:t> bármelyik részhalmazát:</a:t>
            </a:r>
          </a:p>
          <a:p>
            <a:pPr marL="342900" indent="-342900" algn="just">
              <a:buFont typeface="Arial" panose="020B0604020202020204" pitchFamily="34" charset="0"/>
              <a:buChar char="•"/>
              <a:defRPr/>
            </a:pPr>
            <a:r>
              <a:rPr lang="hu-HU" sz="2200" dirty="0">
                <a:latin typeface="Calibri" pitchFamily="34" charset="0"/>
              </a:rPr>
              <a:t>A topológia hivatkozhat egy vagy több </a:t>
            </a:r>
            <a:r>
              <a:rPr lang="hu-HU" sz="2200" dirty="0" err="1">
                <a:latin typeface="Calibri" pitchFamily="34" charset="0"/>
              </a:rPr>
              <a:t>Feature</a:t>
            </a:r>
            <a:r>
              <a:rPr lang="hu-HU" sz="2200" dirty="0">
                <a:latin typeface="Calibri" pitchFamily="34" charset="0"/>
              </a:rPr>
              <a:t> </a:t>
            </a:r>
            <a:r>
              <a:rPr lang="hu-HU" sz="2200" dirty="0" err="1">
                <a:latin typeface="Calibri" pitchFamily="34" charset="0"/>
              </a:rPr>
              <a:t>Class-ra</a:t>
            </a:r>
            <a:r>
              <a:rPr lang="hu-HU" sz="2200" dirty="0">
                <a:latin typeface="Calibri" pitchFamily="34" charset="0"/>
              </a:rPr>
              <a:t> ugyanabból a </a:t>
            </a:r>
            <a:r>
              <a:rPr lang="hu-HU" sz="2200" dirty="0" err="1">
                <a:latin typeface="Calibri" pitchFamily="34" charset="0"/>
              </a:rPr>
              <a:t>Feature</a:t>
            </a:r>
            <a:r>
              <a:rPr lang="hu-HU" sz="2200" dirty="0">
                <a:latin typeface="Calibri" pitchFamily="34" charset="0"/>
              </a:rPr>
              <a:t> </a:t>
            </a:r>
            <a:r>
              <a:rPr lang="hu-HU" sz="2200" dirty="0" err="1">
                <a:latin typeface="Calibri" pitchFamily="34" charset="0"/>
              </a:rPr>
              <a:t>Dataset-ből</a:t>
            </a:r>
            <a:r>
              <a:rPr lang="hu-HU" sz="2200" dirty="0">
                <a:latin typeface="Calibri" pitchFamily="34" charset="0"/>
              </a:rPr>
              <a:t>.</a:t>
            </a:r>
          </a:p>
          <a:p>
            <a:pPr marL="342900" indent="-342900" algn="just">
              <a:buFont typeface="Arial" panose="020B0604020202020204" pitchFamily="34" charset="0"/>
              <a:buChar char="•"/>
              <a:defRPr/>
            </a:pPr>
            <a:r>
              <a:rPr lang="hu-HU" sz="2200" dirty="0">
                <a:latin typeface="Calibri" pitchFamily="34" charset="0"/>
              </a:rPr>
              <a:t>Egy </a:t>
            </a:r>
            <a:r>
              <a:rPr lang="hu-HU" sz="2200" dirty="0" err="1">
                <a:latin typeface="Calibri" pitchFamily="34" charset="0"/>
              </a:rPr>
              <a:t>Feature</a:t>
            </a:r>
            <a:r>
              <a:rPr lang="hu-HU" sz="2200" dirty="0">
                <a:latin typeface="Calibri" pitchFamily="34" charset="0"/>
              </a:rPr>
              <a:t> </a:t>
            </a:r>
            <a:r>
              <a:rPr lang="hu-HU" sz="2200" dirty="0" err="1">
                <a:latin typeface="Calibri" pitchFamily="34" charset="0"/>
              </a:rPr>
              <a:t>Dataset-hez</a:t>
            </a:r>
            <a:r>
              <a:rPr lang="hu-HU" sz="2200" dirty="0">
                <a:latin typeface="Calibri" pitchFamily="34" charset="0"/>
              </a:rPr>
              <a:t> egynél több topológia is tartozhat.</a:t>
            </a:r>
          </a:p>
          <a:p>
            <a:pPr marL="342900" indent="-342900" algn="just">
              <a:buFont typeface="Arial" panose="020B0604020202020204" pitchFamily="34" charset="0"/>
              <a:buChar char="•"/>
              <a:defRPr/>
            </a:pPr>
            <a:r>
              <a:rPr lang="hu-HU" sz="2200" dirty="0">
                <a:latin typeface="Calibri" pitchFamily="34" charset="0"/>
              </a:rPr>
              <a:t>Egy </a:t>
            </a:r>
            <a:r>
              <a:rPr lang="hu-HU" sz="2200" dirty="0" err="1">
                <a:latin typeface="Calibri" pitchFamily="34" charset="0"/>
              </a:rPr>
              <a:t>Feature</a:t>
            </a:r>
            <a:r>
              <a:rPr lang="hu-HU" sz="2200" dirty="0">
                <a:latin typeface="Calibri" pitchFamily="34" charset="0"/>
              </a:rPr>
              <a:t> </a:t>
            </a:r>
            <a:r>
              <a:rPr lang="hu-HU" sz="2200" dirty="0" err="1">
                <a:latin typeface="Calibri" pitchFamily="34" charset="0"/>
              </a:rPr>
              <a:t>Class</a:t>
            </a:r>
            <a:r>
              <a:rPr lang="hu-HU" sz="2200" dirty="0">
                <a:latin typeface="Calibri" pitchFamily="34" charset="0"/>
              </a:rPr>
              <a:t> azonban csak egy topológiához tartozhat.</a:t>
            </a:r>
          </a:p>
          <a:p>
            <a:pPr marL="342900" indent="-342900" algn="just">
              <a:buFont typeface="Arial" panose="020B0604020202020204" pitchFamily="34" charset="0"/>
              <a:buChar char="•"/>
              <a:defRPr/>
            </a:pPr>
            <a:r>
              <a:rPr lang="hu-HU" sz="2200" dirty="0">
                <a:latin typeface="Calibri" pitchFamily="34" charset="0"/>
              </a:rPr>
              <a:t>Egy </a:t>
            </a:r>
            <a:r>
              <a:rPr lang="hu-HU" sz="2200" dirty="0" err="1">
                <a:latin typeface="Calibri" pitchFamily="34" charset="0"/>
              </a:rPr>
              <a:t>Feature</a:t>
            </a:r>
            <a:r>
              <a:rPr lang="hu-HU" sz="2200" dirty="0">
                <a:latin typeface="Calibri" pitchFamily="34" charset="0"/>
              </a:rPr>
              <a:t> </a:t>
            </a:r>
            <a:r>
              <a:rPr lang="hu-HU" sz="2200" dirty="0" err="1">
                <a:latin typeface="Calibri" pitchFamily="34" charset="0"/>
              </a:rPr>
              <a:t>Class</a:t>
            </a:r>
            <a:r>
              <a:rPr lang="hu-HU" sz="2200" dirty="0">
                <a:latin typeface="Calibri" pitchFamily="34" charset="0"/>
              </a:rPr>
              <a:t> nem tartozhat egy topológiához és egy geometriai hálózathoz (</a:t>
            </a:r>
            <a:r>
              <a:rPr lang="hu-HU" sz="2200" dirty="0" err="1">
                <a:latin typeface="Calibri" pitchFamily="34" charset="0"/>
              </a:rPr>
              <a:t>geometric</a:t>
            </a:r>
            <a:r>
              <a:rPr lang="hu-HU" sz="2200" dirty="0">
                <a:latin typeface="Calibri" pitchFamily="34" charset="0"/>
              </a:rPr>
              <a:t> </a:t>
            </a:r>
            <a:r>
              <a:rPr lang="hu-HU" sz="2200" dirty="0" err="1">
                <a:latin typeface="Calibri" pitchFamily="34" charset="0"/>
              </a:rPr>
              <a:t>network</a:t>
            </a:r>
            <a:r>
              <a:rPr lang="hu-HU" sz="2200" dirty="0">
                <a:latin typeface="Calibri" pitchFamily="34" charset="0"/>
              </a:rPr>
              <a:t>).</a:t>
            </a:r>
          </a:p>
          <a:p>
            <a:pPr marL="342900" indent="-342900" algn="just">
              <a:buFont typeface="Arial" panose="020B0604020202020204" pitchFamily="34" charset="0"/>
              <a:buChar char="•"/>
              <a:defRPr/>
            </a:pPr>
            <a:r>
              <a:rPr lang="hu-HU" sz="2200" dirty="0">
                <a:latin typeface="Calibri" pitchFamily="34" charset="0"/>
              </a:rPr>
              <a:t>Egy </a:t>
            </a:r>
            <a:r>
              <a:rPr lang="hu-HU" sz="2200" dirty="0" err="1">
                <a:latin typeface="Calibri" pitchFamily="34" charset="0"/>
              </a:rPr>
              <a:t>Feature</a:t>
            </a:r>
            <a:r>
              <a:rPr lang="hu-HU" sz="2200" dirty="0">
                <a:latin typeface="Calibri" pitchFamily="34" charset="0"/>
              </a:rPr>
              <a:t> </a:t>
            </a:r>
            <a:r>
              <a:rPr lang="hu-HU" sz="2200" dirty="0" err="1">
                <a:latin typeface="Calibri" pitchFamily="34" charset="0"/>
              </a:rPr>
              <a:t>Class</a:t>
            </a:r>
            <a:r>
              <a:rPr lang="hu-HU" sz="2200" dirty="0">
                <a:latin typeface="Calibri" pitchFamily="34" charset="0"/>
              </a:rPr>
              <a:t> azonban tartozhat egy topológiához és egy hálózati vagy egy terepi adatkészlethez.</a:t>
            </a:r>
          </a:p>
        </p:txBody>
      </p:sp>
    </p:spTree>
    <p:extLst>
      <p:ext uri="{BB962C8B-B14F-4D97-AF65-F5344CB8AC3E}">
        <p14:creationId xmlns:p14="http://schemas.microsoft.com/office/powerpoint/2010/main" val="13479970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45AA3-BE88-DAE6-0385-D936A5102949}"/>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04608185-8F74-89E0-F88D-CFEE3145B21F}"/>
              </a:ext>
            </a:extLst>
          </p:cNvPr>
          <p:cNvSpPr txBox="1">
            <a:spLocks/>
          </p:cNvSpPr>
          <p:nvPr/>
        </p:nvSpPr>
        <p:spPr>
          <a:xfrm>
            <a:off x="932835" y="0"/>
            <a:ext cx="10543818"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Topológiai szabályok</a:t>
            </a:r>
            <a:endParaRPr lang="en-US" altLang="en-US" b="1" dirty="0"/>
          </a:p>
        </p:txBody>
      </p:sp>
      <p:pic>
        <p:nvPicPr>
          <p:cNvPr id="2" name="Kép 1" descr="A képen szöveg, képernyőkép, Betűtípus, diagram látható&#10;&#10;Automatikusan generált leírás">
            <a:extLst>
              <a:ext uri="{FF2B5EF4-FFF2-40B4-BE49-F238E27FC236}">
                <a16:creationId xmlns:a16="http://schemas.microsoft.com/office/drawing/2014/main" id="{1CAC5DB6-CAA1-D54F-6BAE-BAEBA1C084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9023" y="1954305"/>
            <a:ext cx="9513954" cy="2949390"/>
          </a:xfrm>
          <a:prstGeom prst="rect">
            <a:avLst/>
          </a:prstGeom>
        </p:spPr>
      </p:pic>
    </p:spTree>
    <p:extLst>
      <p:ext uri="{BB962C8B-B14F-4D97-AF65-F5344CB8AC3E}">
        <p14:creationId xmlns:p14="http://schemas.microsoft.com/office/powerpoint/2010/main" val="5955582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E8B0A-E0FE-E09F-0F35-AEDDE7217BF1}"/>
            </a:ext>
          </a:extLst>
        </p:cNvPr>
        <p:cNvGrpSpPr/>
        <p:nvPr/>
      </p:nvGrpSpPr>
      <p:grpSpPr>
        <a:xfrm>
          <a:off x="0" y="0"/>
          <a:ext cx="0" cy="0"/>
          <a:chOff x="0" y="0"/>
          <a:chExt cx="0" cy="0"/>
        </a:xfrm>
      </p:grpSpPr>
      <p:grpSp>
        <p:nvGrpSpPr>
          <p:cNvPr id="10" name="Csoportba foglalás 9">
            <a:extLst>
              <a:ext uri="{FF2B5EF4-FFF2-40B4-BE49-F238E27FC236}">
                <a16:creationId xmlns:a16="http://schemas.microsoft.com/office/drawing/2014/main" id="{5F094F95-BF13-397D-0055-4E9FF61AC229}"/>
              </a:ext>
            </a:extLst>
          </p:cNvPr>
          <p:cNvGrpSpPr/>
          <p:nvPr/>
        </p:nvGrpSpPr>
        <p:grpSpPr>
          <a:xfrm>
            <a:off x="0" y="-1"/>
            <a:ext cx="5871882" cy="6859297"/>
            <a:chOff x="0" y="0"/>
            <a:chExt cx="5761990" cy="6730926"/>
          </a:xfrm>
        </p:grpSpPr>
        <p:pic>
          <p:nvPicPr>
            <p:cNvPr id="3" name="Kép 2" descr="A képen szöveg, képernyőkép, Betűtípus látható&#10;&#10;Automatikusan generált leírás">
              <a:extLst>
                <a:ext uri="{FF2B5EF4-FFF2-40B4-BE49-F238E27FC236}">
                  <a16:creationId xmlns:a16="http://schemas.microsoft.com/office/drawing/2014/main" id="{CBDDD5AD-28E0-BC06-D0F8-19AA01CD17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42148"/>
              <a:ext cx="5761990" cy="2246630"/>
            </a:xfrm>
            <a:prstGeom prst="rect">
              <a:avLst/>
            </a:prstGeom>
          </p:spPr>
        </p:pic>
        <p:pic>
          <p:nvPicPr>
            <p:cNvPr id="4" name="Kép 3" descr="A képen szöveg, képernyőkép, rajzfilm látható&#10;&#10;Automatikusan generált leírás">
              <a:extLst>
                <a:ext uri="{FF2B5EF4-FFF2-40B4-BE49-F238E27FC236}">
                  <a16:creationId xmlns:a16="http://schemas.microsoft.com/office/drawing/2014/main" id="{9D281D5C-05C9-395C-1B12-2EE93ABA98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761990" cy="2246630"/>
            </a:xfrm>
            <a:prstGeom prst="rect">
              <a:avLst/>
            </a:prstGeom>
          </p:spPr>
        </p:pic>
        <p:pic>
          <p:nvPicPr>
            <p:cNvPr id="5" name="Kép 4" descr="A képen szöveg, képernyőkép, Betűtípus látható&#10;&#10;Automatikusan generált leírás">
              <a:extLst>
                <a:ext uri="{FF2B5EF4-FFF2-40B4-BE49-F238E27FC236}">
                  <a16:creationId xmlns:a16="http://schemas.microsoft.com/office/drawing/2014/main" id="{E57B7412-AAA7-A689-77B5-DADDEAE387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484296"/>
              <a:ext cx="5761990" cy="2246630"/>
            </a:xfrm>
            <a:prstGeom prst="rect">
              <a:avLst/>
            </a:prstGeom>
          </p:spPr>
        </p:pic>
      </p:grpSp>
      <p:grpSp>
        <p:nvGrpSpPr>
          <p:cNvPr id="11" name="Csoportba foglalás 10">
            <a:extLst>
              <a:ext uri="{FF2B5EF4-FFF2-40B4-BE49-F238E27FC236}">
                <a16:creationId xmlns:a16="http://schemas.microsoft.com/office/drawing/2014/main" id="{CA925713-57C3-B38C-9D8E-C6F26844E549}"/>
              </a:ext>
            </a:extLst>
          </p:cNvPr>
          <p:cNvGrpSpPr/>
          <p:nvPr/>
        </p:nvGrpSpPr>
        <p:grpSpPr>
          <a:xfrm>
            <a:off x="6320118" y="0"/>
            <a:ext cx="5871882" cy="6858650"/>
            <a:chOff x="6430010" y="0"/>
            <a:chExt cx="5761990" cy="6730291"/>
          </a:xfrm>
        </p:grpSpPr>
        <p:pic>
          <p:nvPicPr>
            <p:cNvPr id="6" name="Kép 5" descr="A képen szöveg, képernyőkép, Betűtípus, diagram látható&#10;&#10;Automatikusan generált leírás">
              <a:extLst>
                <a:ext uri="{FF2B5EF4-FFF2-40B4-BE49-F238E27FC236}">
                  <a16:creationId xmlns:a16="http://schemas.microsoft.com/office/drawing/2014/main" id="{904382EF-A3A6-0297-C97A-92C2302A23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30010" y="0"/>
              <a:ext cx="5761990" cy="2246630"/>
            </a:xfrm>
            <a:prstGeom prst="rect">
              <a:avLst/>
            </a:prstGeom>
          </p:spPr>
        </p:pic>
        <p:pic>
          <p:nvPicPr>
            <p:cNvPr id="7" name="Kép 6" descr="A képen szöveg, képernyőkép, diagram, Betűtípus látható&#10;&#10;Automatikusan generált leírás">
              <a:extLst>
                <a:ext uri="{FF2B5EF4-FFF2-40B4-BE49-F238E27FC236}">
                  <a16:creationId xmlns:a16="http://schemas.microsoft.com/office/drawing/2014/main" id="{E86CE576-5F63-366F-E9A1-ED5A4A201A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30010" y="2242148"/>
              <a:ext cx="5761990" cy="2246630"/>
            </a:xfrm>
            <a:prstGeom prst="rect">
              <a:avLst/>
            </a:prstGeom>
          </p:spPr>
        </p:pic>
        <p:pic>
          <p:nvPicPr>
            <p:cNvPr id="9" name="Kép 8" descr="A képen szöveg, képernyőkép, Betűtípus, névjegykártya látható&#10;&#10;Automatikusan generált leírás">
              <a:extLst>
                <a:ext uri="{FF2B5EF4-FFF2-40B4-BE49-F238E27FC236}">
                  <a16:creationId xmlns:a16="http://schemas.microsoft.com/office/drawing/2014/main" id="{7C5710F6-FAA5-6528-E259-3CD6AA1B07A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30010" y="4484931"/>
              <a:ext cx="5761990" cy="2245360"/>
            </a:xfrm>
            <a:prstGeom prst="rect">
              <a:avLst/>
            </a:prstGeom>
          </p:spPr>
        </p:pic>
      </p:grpSp>
    </p:spTree>
    <p:extLst>
      <p:ext uri="{BB962C8B-B14F-4D97-AF65-F5344CB8AC3E}">
        <p14:creationId xmlns:p14="http://schemas.microsoft.com/office/powerpoint/2010/main" val="26942967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7393E-C18E-E1C9-FBAE-FBC23DA11517}"/>
            </a:ext>
          </a:extLst>
        </p:cNvPr>
        <p:cNvGrpSpPr/>
        <p:nvPr/>
      </p:nvGrpSpPr>
      <p:grpSpPr>
        <a:xfrm>
          <a:off x="0" y="0"/>
          <a:ext cx="0" cy="0"/>
          <a:chOff x="0" y="0"/>
          <a:chExt cx="0" cy="0"/>
        </a:xfrm>
      </p:grpSpPr>
      <p:grpSp>
        <p:nvGrpSpPr>
          <p:cNvPr id="16" name="Csoportba foglalás 15">
            <a:extLst>
              <a:ext uri="{FF2B5EF4-FFF2-40B4-BE49-F238E27FC236}">
                <a16:creationId xmlns:a16="http://schemas.microsoft.com/office/drawing/2014/main" id="{71E6F9F2-71D0-CBAC-BAE2-6253A909613C}"/>
              </a:ext>
            </a:extLst>
          </p:cNvPr>
          <p:cNvGrpSpPr/>
          <p:nvPr/>
        </p:nvGrpSpPr>
        <p:grpSpPr>
          <a:xfrm>
            <a:off x="-1" y="0"/>
            <a:ext cx="5866279" cy="6858000"/>
            <a:chOff x="0" y="0"/>
            <a:chExt cx="5761990" cy="6736080"/>
          </a:xfrm>
        </p:grpSpPr>
        <p:pic>
          <p:nvPicPr>
            <p:cNvPr id="2" name="Kép 1">
              <a:extLst>
                <a:ext uri="{FF2B5EF4-FFF2-40B4-BE49-F238E27FC236}">
                  <a16:creationId xmlns:a16="http://schemas.microsoft.com/office/drawing/2014/main" id="{6E8259D7-C008-3476-541F-732450B536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761990" cy="2245360"/>
            </a:xfrm>
            <a:prstGeom prst="rect">
              <a:avLst/>
            </a:prstGeom>
          </p:spPr>
        </p:pic>
        <p:pic>
          <p:nvPicPr>
            <p:cNvPr id="8" name="Kép 7" descr="A képen szöveg, képernyőkép, Betűtípus, diagram látható&#10;&#10;Automatikusan generált leírás">
              <a:extLst>
                <a:ext uri="{FF2B5EF4-FFF2-40B4-BE49-F238E27FC236}">
                  <a16:creationId xmlns:a16="http://schemas.microsoft.com/office/drawing/2014/main" id="{46FF2CC6-F893-F69A-BBAD-473BD896EF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45360"/>
              <a:ext cx="5761990" cy="2245360"/>
            </a:xfrm>
            <a:prstGeom prst="rect">
              <a:avLst/>
            </a:prstGeom>
          </p:spPr>
        </p:pic>
        <p:pic>
          <p:nvPicPr>
            <p:cNvPr id="12" name="Kép 11" descr="A képen szöveg, képernyőkép, Betűtípus látható&#10;&#10;Automatikusan generált leírás">
              <a:extLst>
                <a:ext uri="{FF2B5EF4-FFF2-40B4-BE49-F238E27FC236}">
                  <a16:creationId xmlns:a16="http://schemas.microsoft.com/office/drawing/2014/main" id="{C88046F7-6B14-C06F-24B6-4381B41FA2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490720"/>
              <a:ext cx="5761990" cy="2245360"/>
            </a:xfrm>
            <a:prstGeom prst="rect">
              <a:avLst/>
            </a:prstGeom>
          </p:spPr>
        </p:pic>
      </p:grpSp>
      <p:grpSp>
        <p:nvGrpSpPr>
          <p:cNvPr id="17" name="Csoportba foglalás 16">
            <a:extLst>
              <a:ext uri="{FF2B5EF4-FFF2-40B4-BE49-F238E27FC236}">
                <a16:creationId xmlns:a16="http://schemas.microsoft.com/office/drawing/2014/main" id="{3069347C-CA91-35D7-4B3D-D7C7375CC29C}"/>
              </a:ext>
            </a:extLst>
          </p:cNvPr>
          <p:cNvGrpSpPr/>
          <p:nvPr/>
        </p:nvGrpSpPr>
        <p:grpSpPr>
          <a:xfrm>
            <a:off x="6325721" y="0"/>
            <a:ext cx="5866279" cy="6860262"/>
            <a:chOff x="6430010" y="0"/>
            <a:chExt cx="5761990" cy="6738302"/>
          </a:xfrm>
        </p:grpSpPr>
        <p:pic>
          <p:nvPicPr>
            <p:cNvPr id="13" name="Kép 12" descr="A képen szöveg, térkép, diagram, képernyőkép látható&#10;&#10;Automatikusan generált leírás">
              <a:extLst>
                <a:ext uri="{FF2B5EF4-FFF2-40B4-BE49-F238E27FC236}">
                  <a16:creationId xmlns:a16="http://schemas.microsoft.com/office/drawing/2014/main" id="{DA3FE2A1-9A35-D016-D301-4F3341B751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30010" y="0"/>
              <a:ext cx="5761990" cy="2245360"/>
            </a:xfrm>
            <a:prstGeom prst="rect">
              <a:avLst/>
            </a:prstGeom>
          </p:spPr>
        </p:pic>
        <p:pic>
          <p:nvPicPr>
            <p:cNvPr id="14" name="Kép 13" descr="A képen szöveg, képernyőkép, Betűtípus, szám látható&#10;&#10;Automatikusan generált leírás">
              <a:extLst>
                <a:ext uri="{FF2B5EF4-FFF2-40B4-BE49-F238E27FC236}">
                  <a16:creationId xmlns:a16="http://schemas.microsoft.com/office/drawing/2014/main" id="{A0BE57E9-0D5B-C92A-8202-CCA47C972C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30010" y="2240915"/>
              <a:ext cx="5761990" cy="2249805"/>
            </a:xfrm>
            <a:prstGeom prst="rect">
              <a:avLst/>
            </a:prstGeom>
          </p:spPr>
        </p:pic>
        <p:pic>
          <p:nvPicPr>
            <p:cNvPr id="15" name="Kép 14" descr="A képen szöveg, képernyőkép, Betűtípus, sor látható&#10;&#10;Automatikusan generált leírás">
              <a:extLst>
                <a:ext uri="{FF2B5EF4-FFF2-40B4-BE49-F238E27FC236}">
                  <a16:creationId xmlns:a16="http://schemas.microsoft.com/office/drawing/2014/main" id="{AEDA286E-5E96-6B67-61F0-2AF80DD6713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30010" y="4488497"/>
              <a:ext cx="5761990" cy="2249805"/>
            </a:xfrm>
            <a:prstGeom prst="rect">
              <a:avLst/>
            </a:prstGeom>
          </p:spPr>
        </p:pic>
      </p:grpSp>
    </p:spTree>
    <p:extLst>
      <p:ext uri="{BB962C8B-B14F-4D97-AF65-F5344CB8AC3E}">
        <p14:creationId xmlns:p14="http://schemas.microsoft.com/office/powerpoint/2010/main" val="9223484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95FCD-84EC-853D-30D6-598D05519576}"/>
            </a:ext>
          </a:extLst>
        </p:cNvPr>
        <p:cNvGrpSpPr/>
        <p:nvPr/>
      </p:nvGrpSpPr>
      <p:grpSpPr>
        <a:xfrm>
          <a:off x="0" y="0"/>
          <a:ext cx="0" cy="0"/>
          <a:chOff x="0" y="0"/>
          <a:chExt cx="0" cy="0"/>
        </a:xfrm>
      </p:grpSpPr>
      <p:grpSp>
        <p:nvGrpSpPr>
          <p:cNvPr id="10" name="Csoportba foglalás 9">
            <a:extLst>
              <a:ext uri="{FF2B5EF4-FFF2-40B4-BE49-F238E27FC236}">
                <a16:creationId xmlns:a16="http://schemas.microsoft.com/office/drawing/2014/main" id="{E9617FB0-EB50-8254-2F47-939CD70B2A32}"/>
              </a:ext>
            </a:extLst>
          </p:cNvPr>
          <p:cNvGrpSpPr/>
          <p:nvPr/>
        </p:nvGrpSpPr>
        <p:grpSpPr>
          <a:xfrm>
            <a:off x="-1" y="0"/>
            <a:ext cx="5856893" cy="6858000"/>
            <a:chOff x="0" y="0"/>
            <a:chExt cx="5761990" cy="6746875"/>
          </a:xfrm>
        </p:grpSpPr>
        <p:pic>
          <p:nvPicPr>
            <p:cNvPr id="3" name="Kép 2" descr="A képen szöveg, képernyőkép, Betűtípus látható&#10;&#10;Automatikusan generált leírás">
              <a:extLst>
                <a:ext uri="{FF2B5EF4-FFF2-40B4-BE49-F238E27FC236}">
                  <a16:creationId xmlns:a16="http://schemas.microsoft.com/office/drawing/2014/main" id="{A8C4F129-74A6-2DF7-0639-F3A9378E91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761990" cy="2249805"/>
            </a:xfrm>
            <a:prstGeom prst="rect">
              <a:avLst/>
            </a:prstGeom>
          </p:spPr>
        </p:pic>
        <p:pic>
          <p:nvPicPr>
            <p:cNvPr id="4" name="Kép 3" descr="A képen szöveg, képernyőkép, térkép, Betűtípus látható&#10;&#10;Automatikusan generált leírás">
              <a:extLst>
                <a:ext uri="{FF2B5EF4-FFF2-40B4-BE49-F238E27FC236}">
                  <a16:creationId xmlns:a16="http://schemas.microsoft.com/office/drawing/2014/main" id="{B2A830EF-BF74-8232-CD5B-5F2F2D07FA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49805"/>
              <a:ext cx="5761990" cy="2248535"/>
            </a:xfrm>
            <a:prstGeom prst="rect">
              <a:avLst/>
            </a:prstGeom>
          </p:spPr>
        </p:pic>
        <p:pic>
          <p:nvPicPr>
            <p:cNvPr id="5" name="Kép 4" descr="A képen szöveg, képernyőkép, Betűtípus, térkép látható&#10;&#10;Automatikusan generált leírás">
              <a:extLst>
                <a:ext uri="{FF2B5EF4-FFF2-40B4-BE49-F238E27FC236}">
                  <a16:creationId xmlns:a16="http://schemas.microsoft.com/office/drawing/2014/main" id="{5964CCAC-D086-77B0-BE75-ACC08A25F5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498340"/>
              <a:ext cx="5761990" cy="2248535"/>
            </a:xfrm>
            <a:prstGeom prst="rect">
              <a:avLst/>
            </a:prstGeom>
          </p:spPr>
        </p:pic>
      </p:grpSp>
      <p:grpSp>
        <p:nvGrpSpPr>
          <p:cNvPr id="11" name="Csoportba foglalás 10">
            <a:extLst>
              <a:ext uri="{FF2B5EF4-FFF2-40B4-BE49-F238E27FC236}">
                <a16:creationId xmlns:a16="http://schemas.microsoft.com/office/drawing/2014/main" id="{F86175EA-409E-C37B-32A0-4DB8CE36BE97}"/>
              </a:ext>
            </a:extLst>
          </p:cNvPr>
          <p:cNvGrpSpPr/>
          <p:nvPr/>
        </p:nvGrpSpPr>
        <p:grpSpPr>
          <a:xfrm>
            <a:off x="6326826" y="0"/>
            <a:ext cx="5865176" cy="6858000"/>
            <a:chOff x="6430010" y="0"/>
            <a:chExt cx="5761992" cy="6737350"/>
          </a:xfrm>
        </p:grpSpPr>
        <p:pic>
          <p:nvPicPr>
            <p:cNvPr id="6" name="Kép 5" descr="A képen szöveg, képernyőkép, Betűtípus, szám látható&#10;&#10;Automatikusan generált leírás">
              <a:extLst>
                <a:ext uri="{FF2B5EF4-FFF2-40B4-BE49-F238E27FC236}">
                  <a16:creationId xmlns:a16="http://schemas.microsoft.com/office/drawing/2014/main" id="{67F01363-BBCB-A574-0C27-1E64CB8F86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30012" y="0"/>
              <a:ext cx="5761990" cy="2245360"/>
            </a:xfrm>
            <a:prstGeom prst="rect">
              <a:avLst/>
            </a:prstGeom>
          </p:spPr>
        </p:pic>
        <p:pic>
          <p:nvPicPr>
            <p:cNvPr id="7" name="Kép 6" descr="A képen szöveg, képernyőkép, térkép, Betűtípus látható&#10;&#10;Automatikusan generált leírás">
              <a:extLst>
                <a:ext uri="{FF2B5EF4-FFF2-40B4-BE49-F238E27FC236}">
                  <a16:creationId xmlns:a16="http://schemas.microsoft.com/office/drawing/2014/main" id="{223C809C-C4F4-9020-7046-8230DE2F73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30010" y="2245360"/>
              <a:ext cx="5761990" cy="2246630"/>
            </a:xfrm>
            <a:prstGeom prst="rect">
              <a:avLst/>
            </a:prstGeom>
          </p:spPr>
        </p:pic>
        <p:pic>
          <p:nvPicPr>
            <p:cNvPr id="9" name="Kép 8" descr="A képen szöveg, Betűtípus, képernyőkép, térkép látható&#10;&#10;Automatikusan generált leírás">
              <a:extLst>
                <a:ext uri="{FF2B5EF4-FFF2-40B4-BE49-F238E27FC236}">
                  <a16:creationId xmlns:a16="http://schemas.microsoft.com/office/drawing/2014/main" id="{7B700D42-069E-D10D-86F0-6C2497C2969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30010" y="4490720"/>
              <a:ext cx="5761990" cy="2246630"/>
            </a:xfrm>
            <a:prstGeom prst="rect">
              <a:avLst/>
            </a:prstGeom>
          </p:spPr>
        </p:pic>
      </p:grpSp>
    </p:spTree>
    <p:extLst>
      <p:ext uri="{BB962C8B-B14F-4D97-AF65-F5344CB8AC3E}">
        <p14:creationId xmlns:p14="http://schemas.microsoft.com/office/powerpoint/2010/main" val="1210472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47C9A-06A3-F92E-DFB6-1FC38D2CBF5F}"/>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00DBC61B-27B0-B710-E489-A8FF91533C93}"/>
              </a:ext>
            </a:extLst>
          </p:cNvPr>
          <p:cNvSpPr txBox="1">
            <a:spLocks/>
          </p:cNvSpPr>
          <p:nvPr/>
        </p:nvSpPr>
        <p:spPr>
          <a:xfrm>
            <a:off x="2089944" y="0"/>
            <a:ext cx="82296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A geoinformatika fogalma</a:t>
            </a:r>
            <a:endParaRPr lang="en-US" altLang="en-US" b="1" dirty="0"/>
          </a:p>
        </p:txBody>
      </p:sp>
      <p:sp>
        <p:nvSpPr>
          <p:cNvPr id="2" name="Téglalap 3">
            <a:extLst>
              <a:ext uri="{FF2B5EF4-FFF2-40B4-BE49-F238E27FC236}">
                <a16:creationId xmlns:a16="http://schemas.microsoft.com/office/drawing/2014/main" id="{3FD42655-58B7-F691-C4C7-60AFE6B8CAC2}"/>
              </a:ext>
            </a:extLst>
          </p:cNvPr>
          <p:cNvSpPr>
            <a:spLocks noChangeArrowheads="1"/>
          </p:cNvSpPr>
          <p:nvPr/>
        </p:nvSpPr>
        <p:spPr bwMode="auto">
          <a:xfrm>
            <a:off x="827088" y="1314264"/>
            <a:ext cx="10755312" cy="5262979"/>
          </a:xfrm>
          <a:prstGeom prst="rect">
            <a:avLst/>
          </a:prstGeom>
          <a:noFill/>
          <a:ln w="9525">
            <a:noFill/>
            <a:miter lim="800000"/>
            <a:headEnd/>
            <a:tailEnd/>
          </a:ln>
        </p:spPr>
        <p:txBody>
          <a:bodyPr wrap="square">
            <a:spAutoFit/>
          </a:bodyPr>
          <a:lstStyle/>
          <a:p>
            <a:pPr algn="ctr">
              <a:defRPr/>
            </a:pPr>
            <a:r>
              <a:rPr lang="hu-HU" sz="2800" b="1" dirty="0">
                <a:latin typeface="Calibri" pitchFamily="34" charset="0"/>
              </a:rPr>
              <a:t>GIS = Geographic </a:t>
            </a:r>
            <a:r>
              <a:rPr lang="hu-HU" sz="2800" b="1" dirty="0" err="1">
                <a:latin typeface="Calibri" pitchFamily="34" charset="0"/>
              </a:rPr>
              <a:t>Information</a:t>
            </a:r>
            <a:r>
              <a:rPr lang="hu-HU" sz="2800" b="1" dirty="0">
                <a:latin typeface="Calibri" pitchFamily="34" charset="0"/>
              </a:rPr>
              <a:t> System</a:t>
            </a:r>
            <a:endParaRPr lang="hu-HU" sz="2800" dirty="0">
              <a:latin typeface="Calibri" pitchFamily="34" charset="0"/>
            </a:endParaRPr>
          </a:p>
          <a:p>
            <a:pPr algn="ctr">
              <a:defRPr/>
            </a:pPr>
            <a:r>
              <a:rPr lang="hu-HU" sz="2800" dirty="0">
                <a:latin typeface="Calibri" pitchFamily="34" charset="0"/>
              </a:rPr>
              <a:t>Magyar fordítása gyakran: térinformatika, FIR</a:t>
            </a:r>
          </a:p>
          <a:p>
            <a:pPr algn="ctr">
              <a:defRPr/>
            </a:pPr>
            <a:endParaRPr lang="hu-HU" sz="2800" dirty="0">
              <a:latin typeface="Calibri" pitchFamily="34" charset="0"/>
            </a:endParaRPr>
          </a:p>
          <a:p>
            <a:pPr algn="ctr">
              <a:defRPr/>
            </a:pPr>
            <a:r>
              <a:rPr lang="hu-HU" sz="3200" b="1" dirty="0">
                <a:latin typeface="Calibri" pitchFamily="34" charset="0"/>
              </a:rPr>
              <a:t>Olyan informatikai rendszer, amely </a:t>
            </a:r>
          </a:p>
          <a:p>
            <a:pPr algn="ctr">
              <a:defRPr/>
            </a:pPr>
            <a:r>
              <a:rPr lang="hu-HU" sz="3200" b="1" dirty="0">
                <a:latin typeface="Calibri" pitchFamily="34" charset="0"/>
              </a:rPr>
              <a:t>földrajzi dimenzióval bíró adatokkal </a:t>
            </a:r>
          </a:p>
          <a:p>
            <a:pPr algn="ctr">
              <a:defRPr/>
            </a:pPr>
            <a:r>
              <a:rPr lang="hu-HU" sz="3200" b="1" dirty="0">
                <a:latin typeface="Calibri" pitchFamily="34" charset="0"/>
              </a:rPr>
              <a:t>(= térbeli objektumokkal) dolgozik.</a:t>
            </a:r>
          </a:p>
          <a:p>
            <a:pPr algn="ctr">
              <a:defRPr/>
            </a:pPr>
            <a:endParaRPr lang="hu-HU" sz="3200" b="1" dirty="0">
              <a:latin typeface="Calibri" pitchFamily="34" charset="0"/>
            </a:endParaRPr>
          </a:p>
          <a:p>
            <a:pPr algn="ctr">
              <a:defRPr/>
            </a:pPr>
            <a:r>
              <a:rPr lang="hu-HU" sz="3200" b="1" dirty="0">
                <a:latin typeface="Calibri" pitchFamily="34" charset="0"/>
              </a:rPr>
              <a:t>A geoinformatika a helyhez kötött jelenségekkel és </a:t>
            </a:r>
            <a:br>
              <a:rPr lang="hu-HU" sz="3200" b="1" dirty="0">
                <a:latin typeface="Calibri" pitchFamily="34" charset="0"/>
              </a:rPr>
            </a:br>
            <a:r>
              <a:rPr lang="hu-HU" sz="3200" b="1" dirty="0">
                <a:latin typeface="Calibri" pitchFamily="34" charset="0"/>
              </a:rPr>
              <a:t>a köztük levő, első sorban térbeli kapcsolatokkal </a:t>
            </a:r>
            <a:r>
              <a:rPr lang="hu-HU" sz="3200" b="1" dirty="0" err="1">
                <a:latin typeface="Calibri" pitchFamily="34" charset="0"/>
              </a:rPr>
              <a:t>foglakozik</a:t>
            </a:r>
            <a:endParaRPr lang="hu-HU" sz="3200" b="1" dirty="0">
              <a:latin typeface="Calibri" pitchFamily="34" charset="0"/>
            </a:endParaRPr>
          </a:p>
          <a:p>
            <a:pPr algn="ctr">
              <a:defRPr/>
            </a:pPr>
            <a:endParaRPr lang="hu-HU" sz="3200" b="1" dirty="0">
              <a:latin typeface="Calibri" pitchFamily="34" charset="0"/>
            </a:endParaRPr>
          </a:p>
          <a:p>
            <a:pPr algn="ctr">
              <a:defRPr/>
            </a:pPr>
            <a:endParaRPr lang="hu-HU" sz="2800" dirty="0">
              <a:latin typeface="Calibri" pitchFamily="34" charset="0"/>
            </a:endParaRPr>
          </a:p>
        </p:txBody>
      </p:sp>
      <p:sp>
        <p:nvSpPr>
          <p:cNvPr id="3" name="Text Box 6">
            <a:extLst>
              <a:ext uri="{FF2B5EF4-FFF2-40B4-BE49-F238E27FC236}">
                <a16:creationId xmlns:a16="http://schemas.microsoft.com/office/drawing/2014/main" id="{AF4639EB-6612-C89A-3BB1-BCECC0BF3214}"/>
              </a:ext>
            </a:extLst>
          </p:cNvPr>
          <p:cNvSpPr txBox="1">
            <a:spLocks noChangeArrowheads="1"/>
          </p:cNvSpPr>
          <p:nvPr/>
        </p:nvSpPr>
        <p:spPr bwMode="auto">
          <a:xfrm>
            <a:off x="827088" y="5810213"/>
            <a:ext cx="1075531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hu-HU" altLang="hu-HU" sz="2800" dirty="0"/>
              <a:t>= Az </a:t>
            </a:r>
            <a:r>
              <a:rPr lang="hu-HU" altLang="hu-HU" sz="2800" u="sng" dirty="0"/>
              <a:t>informatika</a:t>
            </a:r>
            <a:r>
              <a:rPr lang="hu-HU" altLang="hu-HU" sz="2800" dirty="0"/>
              <a:t> azon ága,</a:t>
            </a:r>
            <a:br>
              <a:rPr lang="hu-HU" altLang="hu-HU" sz="2800" dirty="0"/>
            </a:br>
            <a:r>
              <a:rPr lang="hu-HU" altLang="hu-HU" sz="2800" dirty="0"/>
              <a:t>ahol a </a:t>
            </a:r>
            <a:r>
              <a:rPr lang="hu-HU" altLang="hu-HU" sz="2800" u="sng" dirty="0"/>
              <a:t>térbeli elhelyezkedés</a:t>
            </a:r>
            <a:r>
              <a:rPr lang="hu-HU" altLang="hu-HU" sz="2800" dirty="0"/>
              <a:t> szerepe döntő fontosságú.</a:t>
            </a:r>
          </a:p>
        </p:txBody>
      </p:sp>
    </p:spTree>
    <p:extLst>
      <p:ext uri="{BB962C8B-B14F-4D97-AF65-F5344CB8AC3E}">
        <p14:creationId xmlns:p14="http://schemas.microsoft.com/office/powerpoint/2010/main" val="7792410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65C9B-92D0-A835-8CB3-0ADA4D3D8A39}"/>
            </a:ext>
          </a:extLst>
        </p:cNvPr>
        <p:cNvGrpSpPr/>
        <p:nvPr/>
      </p:nvGrpSpPr>
      <p:grpSpPr>
        <a:xfrm>
          <a:off x="0" y="0"/>
          <a:ext cx="0" cy="0"/>
          <a:chOff x="0" y="0"/>
          <a:chExt cx="0" cy="0"/>
        </a:xfrm>
      </p:grpSpPr>
      <p:grpSp>
        <p:nvGrpSpPr>
          <p:cNvPr id="16" name="Csoportba foglalás 15">
            <a:extLst>
              <a:ext uri="{FF2B5EF4-FFF2-40B4-BE49-F238E27FC236}">
                <a16:creationId xmlns:a16="http://schemas.microsoft.com/office/drawing/2014/main" id="{53364764-2FA6-55D0-9337-A45736198B4A}"/>
              </a:ext>
            </a:extLst>
          </p:cNvPr>
          <p:cNvGrpSpPr/>
          <p:nvPr/>
        </p:nvGrpSpPr>
        <p:grpSpPr>
          <a:xfrm>
            <a:off x="-1" y="0"/>
            <a:ext cx="5862963" cy="6858000"/>
            <a:chOff x="0" y="0"/>
            <a:chExt cx="5761990" cy="6739890"/>
          </a:xfrm>
        </p:grpSpPr>
        <p:pic>
          <p:nvPicPr>
            <p:cNvPr id="2" name="Kép 1" descr="A képen szöveg, Betűtípus, képernyőkép, névjegykártya látható&#10;&#10;Automatikusan generált leírás">
              <a:extLst>
                <a:ext uri="{FF2B5EF4-FFF2-40B4-BE49-F238E27FC236}">
                  <a16:creationId xmlns:a16="http://schemas.microsoft.com/office/drawing/2014/main" id="{29F0FF1E-B368-1E7B-C396-B57F6899AB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761990" cy="2246630"/>
            </a:xfrm>
            <a:prstGeom prst="rect">
              <a:avLst/>
            </a:prstGeom>
          </p:spPr>
        </p:pic>
        <p:pic>
          <p:nvPicPr>
            <p:cNvPr id="8" name="Kép 7" descr="A képen szöveg, képernyőkép, Betűtípus, sor látható&#10;&#10;Automatikusan generált leírás">
              <a:extLst>
                <a:ext uri="{FF2B5EF4-FFF2-40B4-BE49-F238E27FC236}">
                  <a16:creationId xmlns:a16="http://schemas.microsoft.com/office/drawing/2014/main" id="{42364D39-1AE5-429F-E75F-54F25A38C8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46630"/>
              <a:ext cx="5761990" cy="2246630"/>
            </a:xfrm>
            <a:prstGeom prst="rect">
              <a:avLst/>
            </a:prstGeom>
          </p:spPr>
        </p:pic>
        <p:pic>
          <p:nvPicPr>
            <p:cNvPr id="12" name="Kép 11" descr="A képen szöveg, képernyőkép, Betűtípus, egészségügy látható&#10;&#10;Automatikusan generált leírás">
              <a:extLst>
                <a:ext uri="{FF2B5EF4-FFF2-40B4-BE49-F238E27FC236}">
                  <a16:creationId xmlns:a16="http://schemas.microsoft.com/office/drawing/2014/main" id="{8437D6F9-6458-C479-9E15-54792D2393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493260"/>
              <a:ext cx="5761990" cy="2246630"/>
            </a:xfrm>
            <a:prstGeom prst="rect">
              <a:avLst/>
            </a:prstGeom>
          </p:spPr>
        </p:pic>
      </p:grpSp>
      <p:grpSp>
        <p:nvGrpSpPr>
          <p:cNvPr id="17" name="Csoportba foglalás 16">
            <a:extLst>
              <a:ext uri="{FF2B5EF4-FFF2-40B4-BE49-F238E27FC236}">
                <a16:creationId xmlns:a16="http://schemas.microsoft.com/office/drawing/2014/main" id="{0A85C2B8-F33B-D8BE-5D61-2BDC93E20ED0}"/>
              </a:ext>
            </a:extLst>
          </p:cNvPr>
          <p:cNvGrpSpPr/>
          <p:nvPr/>
        </p:nvGrpSpPr>
        <p:grpSpPr>
          <a:xfrm>
            <a:off x="6329037" y="4482"/>
            <a:ext cx="5862963" cy="6854408"/>
            <a:chOff x="6430010" y="4482"/>
            <a:chExt cx="5761990" cy="6736360"/>
          </a:xfrm>
        </p:grpSpPr>
        <p:pic>
          <p:nvPicPr>
            <p:cNvPr id="13" name="Kép 12" descr="A képen szöveg, Betűtípus, képernyőkép, sor látható&#10;&#10;Automatikusan generált leírás">
              <a:extLst>
                <a:ext uri="{FF2B5EF4-FFF2-40B4-BE49-F238E27FC236}">
                  <a16:creationId xmlns:a16="http://schemas.microsoft.com/office/drawing/2014/main" id="{60692EC5-7114-53B5-80D1-6119807C64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30010" y="4482"/>
              <a:ext cx="5761990" cy="2249805"/>
            </a:xfrm>
            <a:prstGeom prst="rect">
              <a:avLst/>
            </a:prstGeom>
          </p:spPr>
        </p:pic>
        <p:pic>
          <p:nvPicPr>
            <p:cNvPr id="14" name="Kép 13" descr="A képen szöveg, Betűtípus, képernyőkép, sor látható&#10;&#10;Automatikusan generált leírás">
              <a:extLst>
                <a:ext uri="{FF2B5EF4-FFF2-40B4-BE49-F238E27FC236}">
                  <a16:creationId xmlns:a16="http://schemas.microsoft.com/office/drawing/2014/main" id="{72232D07-8532-B9FD-0FD0-233CE0582A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30010" y="2238973"/>
              <a:ext cx="5761990" cy="2249805"/>
            </a:xfrm>
            <a:prstGeom prst="rect">
              <a:avLst/>
            </a:prstGeom>
          </p:spPr>
        </p:pic>
        <p:pic>
          <p:nvPicPr>
            <p:cNvPr id="15" name="Kép 14" descr="A képen szöveg, képernyőkép, Betűtípus, diagram látható&#10;&#10;Automatikusan generált leírás">
              <a:extLst>
                <a:ext uri="{FF2B5EF4-FFF2-40B4-BE49-F238E27FC236}">
                  <a16:creationId xmlns:a16="http://schemas.microsoft.com/office/drawing/2014/main" id="{BBA88579-3AE3-556B-DF64-02ED5F31E2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30010" y="4492307"/>
              <a:ext cx="5761990" cy="2248535"/>
            </a:xfrm>
            <a:prstGeom prst="rect">
              <a:avLst/>
            </a:prstGeom>
          </p:spPr>
        </p:pic>
      </p:grpSp>
    </p:spTree>
    <p:extLst>
      <p:ext uri="{BB962C8B-B14F-4D97-AF65-F5344CB8AC3E}">
        <p14:creationId xmlns:p14="http://schemas.microsoft.com/office/powerpoint/2010/main" val="23967175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5E043-EF58-2059-AEB2-8ECB767BB1C7}"/>
            </a:ext>
          </a:extLst>
        </p:cNvPr>
        <p:cNvGrpSpPr/>
        <p:nvPr/>
      </p:nvGrpSpPr>
      <p:grpSpPr>
        <a:xfrm>
          <a:off x="0" y="0"/>
          <a:ext cx="0" cy="0"/>
          <a:chOff x="0" y="0"/>
          <a:chExt cx="0" cy="0"/>
        </a:xfrm>
      </p:grpSpPr>
      <p:grpSp>
        <p:nvGrpSpPr>
          <p:cNvPr id="10" name="Csoportba foglalás 9">
            <a:extLst>
              <a:ext uri="{FF2B5EF4-FFF2-40B4-BE49-F238E27FC236}">
                <a16:creationId xmlns:a16="http://schemas.microsoft.com/office/drawing/2014/main" id="{A330ED11-1F9D-66A5-CC95-E5041565CCEE}"/>
              </a:ext>
            </a:extLst>
          </p:cNvPr>
          <p:cNvGrpSpPr/>
          <p:nvPr/>
        </p:nvGrpSpPr>
        <p:grpSpPr>
          <a:xfrm>
            <a:off x="0" y="0"/>
            <a:ext cx="5857996" cy="6858000"/>
            <a:chOff x="0" y="0"/>
            <a:chExt cx="5761990" cy="6745605"/>
          </a:xfrm>
        </p:grpSpPr>
        <p:pic>
          <p:nvPicPr>
            <p:cNvPr id="3" name="Kép 2" descr="A képen szöveg, képernyőkép, Betűtípus, diagram látható&#10;&#10;Automatikusan generált leírás">
              <a:extLst>
                <a:ext uri="{FF2B5EF4-FFF2-40B4-BE49-F238E27FC236}">
                  <a16:creationId xmlns:a16="http://schemas.microsoft.com/office/drawing/2014/main" id="{0603DC66-55CB-6CE7-B9EB-67A4B03821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761990" cy="2248535"/>
            </a:xfrm>
            <a:prstGeom prst="rect">
              <a:avLst/>
            </a:prstGeom>
          </p:spPr>
        </p:pic>
        <p:pic>
          <p:nvPicPr>
            <p:cNvPr id="4" name="Kép 3" descr="A képen szöveg, képernyőkép, térkép, Betűtípus látható&#10;&#10;Automatikusan generált leírás">
              <a:extLst>
                <a:ext uri="{FF2B5EF4-FFF2-40B4-BE49-F238E27FC236}">
                  <a16:creationId xmlns:a16="http://schemas.microsoft.com/office/drawing/2014/main" id="{9CD0FC41-BFD8-29B1-2ACD-D960CD37E4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48535"/>
              <a:ext cx="5761990" cy="2248535"/>
            </a:xfrm>
            <a:prstGeom prst="rect">
              <a:avLst/>
            </a:prstGeom>
          </p:spPr>
        </p:pic>
        <p:pic>
          <p:nvPicPr>
            <p:cNvPr id="5" name="Kép 4" descr="A képen szöveg, képernyőkép, Betűtípus, diagram látható&#10;&#10;Automatikusan generált leírás">
              <a:extLst>
                <a:ext uri="{FF2B5EF4-FFF2-40B4-BE49-F238E27FC236}">
                  <a16:creationId xmlns:a16="http://schemas.microsoft.com/office/drawing/2014/main" id="{338013A1-A2D8-F91A-B1E1-45BE0E0635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497070"/>
              <a:ext cx="5761990" cy="2248535"/>
            </a:xfrm>
            <a:prstGeom prst="rect">
              <a:avLst/>
            </a:prstGeom>
          </p:spPr>
        </p:pic>
      </p:grpSp>
      <p:grpSp>
        <p:nvGrpSpPr>
          <p:cNvPr id="11" name="Csoportba foglalás 10">
            <a:extLst>
              <a:ext uri="{FF2B5EF4-FFF2-40B4-BE49-F238E27FC236}">
                <a16:creationId xmlns:a16="http://schemas.microsoft.com/office/drawing/2014/main" id="{F28005F1-565E-763D-2155-E0B4548C465E}"/>
              </a:ext>
            </a:extLst>
          </p:cNvPr>
          <p:cNvGrpSpPr/>
          <p:nvPr/>
        </p:nvGrpSpPr>
        <p:grpSpPr>
          <a:xfrm>
            <a:off x="6331199" y="3175"/>
            <a:ext cx="5860801" cy="6854825"/>
            <a:chOff x="6430010" y="3175"/>
            <a:chExt cx="5761990" cy="6739255"/>
          </a:xfrm>
        </p:grpSpPr>
        <p:pic>
          <p:nvPicPr>
            <p:cNvPr id="6" name="Kép 5" descr="A képen szöveg, Betűtípus, képernyőkép, diagram látható&#10;&#10;Automatikusan generált leírás">
              <a:extLst>
                <a:ext uri="{FF2B5EF4-FFF2-40B4-BE49-F238E27FC236}">
                  <a16:creationId xmlns:a16="http://schemas.microsoft.com/office/drawing/2014/main" id="{099EC4FC-5254-8152-9D20-755F2DAF50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30010" y="3175"/>
              <a:ext cx="5761990" cy="2245360"/>
            </a:xfrm>
            <a:prstGeom prst="rect">
              <a:avLst/>
            </a:prstGeom>
          </p:spPr>
        </p:pic>
        <p:pic>
          <p:nvPicPr>
            <p:cNvPr id="7" name="Kép 6" descr="A képen szöveg, Betűtípus, diagram, sor látható&#10;&#10;Automatikusan generált leírás">
              <a:extLst>
                <a:ext uri="{FF2B5EF4-FFF2-40B4-BE49-F238E27FC236}">
                  <a16:creationId xmlns:a16="http://schemas.microsoft.com/office/drawing/2014/main" id="{3086E4F0-675F-095D-FD31-BF831B6666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30010" y="2251710"/>
              <a:ext cx="5761990" cy="2245360"/>
            </a:xfrm>
            <a:prstGeom prst="rect">
              <a:avLst/>
            </a:prstGeom>
          </p:spPr>
        </p:pic>
        <p:pic>
          <p:nvPicPr>
            <p:cNvPr id="9" name="Kép 8" descr="A képen szöveg, Betűtípus, szám, diagram látható&#10;&#10;Automatikusan generált leírás">
              <a:extLst>
                <a:ext uri="{FF2B5EF4-FFF2-40B4-BE49-F238E27FC236}">
                  <a16:creationId xmlns:a16="http://schemas.microsoft.com/office/drawing/2014/main" id="{1C482E56-3B95-6401-70B7-3CF28B25CE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30010" y="4497070"/>
              <a:ext cx="5761990" cy="2245360"/>
            </a:xfrm>
            <a:prstGeom prst="rect">
              <a:avLst/>
            </a:prstGeom>
          </p:spPr>
        </p:pic>
      </p:grpSp>
    </p:spTree>
    <p:extLst>
      <p:ext uri="{BB962C8B-B14F-4D97-AF65-F5344CB8AC3E}">
        <p14:creationId xmlns:p14="http://schemas.microsoft.com/office/powerpoint/2010/main" val="28508234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B729B-CF72-C450-641B-C69339E38D87}"/>
            </a:ext>
          </a:extLst>
        </p:cNvPr>
        <p:cNvGrpSpPr/>
        <p:nvPr/>
      </p:nvGrpSpPr>
      <p:grpSpPr>
        <a:xfrm>
          <a:off x="0" y="0"/>
          <a:ext cx="0" cy="0"/>
          <a:chOff x="0" y="0"/>
          <a:chExt cx="0" cy="0"/>
        </a:xfrm>
      </p:grpSpPr>
      <p:grpSp>
        <p:nvGrpSpPr>
          <p:cNvPr id="12" name="Csoportba foglalás 11">
            <a:extLst>
              <a:ext uri="{FF2B5EF4-FFF2-40B4-BE49-F238E27FC236}">
                <a16:creationId xmlns:a16="http://schemas.microsoft.com/office/drawing/2014/main" id="{A3138955-3250-6A2B-C007-4B1E04FC503F}"/>
              </a:ext>
            </a:extLst>
          </p:cNvPr>
          <p:cNvGrpSpPr/>
          <p:nvPr/>
        </p:nvGrpSpPr>
        <p:grpSpPr>
          <a:xfrm>
            <a:off x="3215005" y="1183640"/>
            <a:ext cx="5761990" cy="4490720"/>
            <a:chOff x="2972958" y="690581"/>
            <a:chExt cx="5761990" cy="4490720"/>
          </a:xfrm>
        </p:grpSpPr>
        <p:pic>
          <p:nvPicPr>
            <p:cNvPr id="2" name="Kép 1" descr="A képen szöveg, Betűtípus, sor, diagram látható&#10;&#10;Automatikusan generált leírás">
              <a:extLst>
                <a:ext uri="{FF2B5EF4-FFF2-40B4-BE49-F238E27FC236}">
                  <a16:creationId xmlns:a16="http://schemas.microsoft.com/office/drawing/2014/main" id="{55618C40-81D7-47E1-5099-BE935D20FB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2958" y="690581"/>
              <a:ext cx="5761990" cy="2245360"/>
            </a:xfrm>
            <a:prstGeom prst="rect">
              <a:avLst/>
            </a:prstGeom>
          </p:spPr>
        </p:pic>
        <p:pic>
          <p:nvPicPr>
            <p:cNvPr id="8" name="Kép 7" descr="A képen szöveg, képernyőkép, Betűtípus látható&#10;&#10;Automatikusan generált leírás">
              <a:extLst>
                <a:ext uri="{FF2B5EF4-FFF2-40B4-BE49-F238E27FC236}">
                  <a16:creationId xmlns:a16="http://schemas.microsoft.com/office/drawing/2014/main" id="{62937F32-07F2-5AD1-D2E1-71868968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2958" y="2935941"/>
              <a:ext cx="5761990" cy="2245360"/>
            </a:xfrm>
            <a:prstGeom prst="rect">
              <a:avLst/>
            </a:prstGeom>
          </p:spPr>
        </p:pic>
      </p:grpSp>
    </p:spTree>
    <p:extLst>
      <p:ext uri="{BB962C8B-B14F-4D97-AF65-F5344CB8AC3E}">
        <p14:creationId xmlns:p14="http://schemas.microsoft.com/office/powerpoint/2010/main" val="37083886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0B70658-CD2A-F212-86A4-3B0D24EB6715}"/>
              </a:ext>
            </a:extLst>
          </p:cNvPr>
          <p:cNvSpPr>
            <a:spLocks noGrp="1"/>
          </p:cNvSpPr>
          <p:nvPr>
            <p:ph type="ctrTitle"/>
          </p:nvPr>
        </p:nvSpPr>
        <p:spPr>
          <a:xfrm>
            <a:off x="170329" y="1328552"/>
            <a:ext cx="11851342" cy="2387600"/>
          </a:xfrm>
        </p:spPr>
        <p:txBody>
          <a:bodyPr>
            <a:normAutofit fontScale="90000"/>
          </a:bodyPr>
          <a:lstStyle/>
          <a:p>
            <a:r>
              <a:rPr lang="hu-HU" sz="7200" b="1" dirty="0"/>
              <a:t>Statisztikai alapfogalmak és adatosztályozási módszerek. Adatbáziskapcsolatok az </a:t>
            </a:r>
            <a:r>
              <a:rPr lang="hu-HU" sz="7200" b="1" dirty="0" err="1"/>
              <a:t>ArcGIS</a:t>
            </a:r>
            <a:r>
              <a:rPr lang="hu-HU" sz="7200" b="1" dirty="0"/>
              <a:t>-ben</a:t>
            </a:r>
          </a:p>
        </p:txBody>
      </p:sp>
      <p:sp>
        <p:nvSpPr>
          <p:cNvPr id="3" name="Alcím 2">
            <a:extLst>
              <a:ext uri="{FF2B5EF4-FFF2-40B4-BE49-F238E27FC236}">
                <a16:creationId xmlns:a16="http://schemas.microsoft.com/office/drawing/2014/main" id="{1E15AEEF-FA3C-41DC-92B7-92C3C9470961}"/>
              </a:ext>
            </a:extLst>
          </p:cNvPr>
          <p:cNvSpPr>
            <a:spLocks noGrp="1"/>
          </p:cNvSpPr>
          <p:nvPr>
            <p:ph type="subTitle" idx="1"/>
          </p:nvPr>
        </p:nvSpPr>
        <p:spPr>
          <a:xfrm>
            <a:off x="1524000" y="4246003"/>
            <a:ext cx="9144000" cy="1655762"/>
          </a:xfrm>
        </p:spPr>
        <p:txBody>
          <a:bodyPr>
            <a:normAutofit/>
          </a:bodyPr>
          <a:lstStyle/>
          <a:p>
            <a:r>
              <a:rPr lang="hu-HU" sz="3600" b="1" dirty="0"/>
              <a:t>Geoinformatika 2.</a:t>
            </a:r>
          </a:p>
          <a:p>
            <a:r>
              <a:rPr lang="hu-HU" sz="3600" b="1" dirty="0"/>
              <a:t>2023/24 II. félév</a:t>
            </a:r>
          </a:p>
        </p:txBody>
      </p:sp>
    </p:spTree>
    <p:extLst>
      <p:ext uri="{BB962C8B-B14F-4D97-AF65-F5344CB8AC3E}">
        <p14:creationId xmlns:p14="http://schemas.microsoft.com/office/powerpoint/2010/main" val="20800314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93595-AAFE-E457-701B-FA3315114985}"/>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1AE411A5-5308-C0ED-DB84-61D6EB727D52}"/>
              </a:ext>
            </a:extLst>
          </p:cNvPr>
          <p:cNvSpPr txBox="1">
            <a:spLocks/>
          </p:cNvSpPr>
          <p:nvPr/>
        </p:nvSpPr>
        <p:spPr>
          <a:xfrm>
            <a:off x="932835" y="0"/>
            <a:ext cx="10543818"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Statisztikai alapfogalmak</a:t>
            </a:r>
            <a:endParaRPr lang="en-US" altLang="en-US" b="1" dirty="0"/>
          </a:p>
        </p:txBody>
      </p:sp>
      <p:sp>
        <p:nvSpPr>
          <p:cNvPr id="2" name="Téglalap 3">
            <a:extLst>
              <a:ext uri="{FF2B5EF4-FFF2-40B4-BE49-F238E27FC236}">
                <a16:creationId xmlns:a16="http://schemas.microsoft.com/office/drawing/2014/main" id="{F2EDBE8D-90E9-31E5-1F06-E63CD80153EB}"/>
              </a:ext>
            </a:extLst>
          </p:cNvPr>
          <p:cNvSpPr>
            <a:spLocks noChangeArrowheads="1"/>
          </p:cNvSpPr>
          <p:nvPr/>
        </p:nvSpPr>
        <p:spPr bwMode="auto">
          <a:xfrm>
            <a:off x="224118" y="1314264"/>
            <a:ext cx="11719205" cy="3785652"/>
          </a:xfrm>
          <a:prstGeom prst="rect">
            <a:avLst/>
          </a:prstGeom>
          <a:noFill/>
          <a:ln w="9525">
            <a:noFill/>
            <a:miter lim="800000"/>
            <a:headEnd/>
            <a:tailEnd/>
          </a:ln>
        </p:spPr>
        <p:txBody>
          <a:bodyPr wrap="square">
            <a:spAutoFit/>
          </a:bodyPr>
          <a:lstStyle/>
          <a:p>
            <a:pPr algn="just">
              <a:defRPr/>
            </a:pPr>
            <a:r>
              <a:rPr lang="hu-HU" sz="2400" dirty="0">
                <a:latin typeface="Calibri" pitchFamily="34" charset="0"/>
              </a:rPr>
              <a:t>A valamely tömegjelenség megfigyelésével, mérésével foglalkozó szakterületet </a:t>
            </a:r>
            <a:r>
              <a:rPr lang="hu-HU" sz="2400" b="1" u="sng" dirty="0">
                <a:latin typeface="Calibri" pitchFamily="34" charset="0"/>
              </a:rPr>
              <a:t>statisztikának</a:t>
            </a:r>
            <a:r>
              <a:rPr lang="hu-HU" sz="2400" dirty="0">
                <a:latin typeface="Calibri" pitchFamily="34" charset="0"/>
              </a:rPr>
              <a:t> nevezzük.</a:t>
            </a:r>
          </a:p>
          <a:p>
            <a:pPr algn="just">
              <a:defRPr/>
            </a:pPr>
            <a:endParaRPr lang="hu-HU" sz="2400" dirty="0">
              <a:latin typeface="Calibri" pitchFamily="34" charset="0"/>
            </a:endParaRPr>
          </a:p>
          <a:p>
            <a:pPr algn="just">
              <a:defRPr/>
            </a:pPr>
            <a:r>
              <a:rPr lang="hu-HU" sz="2400" dirty="0">
                <a:latin typeface="Calibri" pitchFamily="34" charset="0"/>
              </a:rPr>
              <a:t>A megfigyelés </a:t>
            </a:r>
            <a:r>
              <a:rPr lang="hu-HU" sz="2400" b="1" u="sng" dirty="0" err="1">
                <a:latin typeface="Calibri" pitchFamily="34" charset="0"/>
              </a:rPr>
              <a:t>egyedeken</a:t>
            </a:r>
            <a:r>
              <a:rPr lang="hu-HU" sz="2400" dirty="0">
                <a:latin typeface="Calibri" pitchFamily="34" charset="0"/>
              </a:rPr>
              <a:t> alapszik.</a:t>
            </a:r>
          </a:p>
          <a:p>
            <a:pPr algn="just">
              <a:defRPr/>
            </a:pPr>
            <a:endParaRPr lang="hu-HU" sz="2400" dirty="0">
              <a:latin typeface="Calibri" pitchFamily="34" charset="0"/>
            </a:endParaRPr>
          </a:p>
          <a:p>
            <a:pPr algn="just">
              <a:defRPr/>
            </a:pPr>
            <a:r>
              <a:rPr lang="hu-HU" sz="2400" dirty="0">
                <a:latin typeface="Calibri" pitchFamily="34" charset="0"/>
              </a:rPr>
              <a:t>Statisztikai vizsgálatokat </a:t>
            </a:r>
            <a:r>
              <a:rPr lang="hu-HU" sz="2400" dirty="0" err="1">
                <a:latin typeface="Calibri" pitchFamily="34" charset="0"/>
              </a:rPr>
              <a:t>egyedek</a:t>
            </a:r>
            <a:r>
              <a:rPr lang="hu-HU" sz="2400" dirty="0">
                <a:latin typeface="Calibri" pitchFamily="34" charset="0"/>
              </a:rPr>
              <a:t> valamilyen szabályszerűség alapján meghatározott halmazán végzünk az </a:t>
            </a:r>
            <a:r>
              <a:rPr lang="hu-HU" sz="2400" b="1" u="sng" dirty="0" err="1">
                <a:latin typeface="Calibri" pitchFamily="34" charset="0"/>
              </a:rPr>
              <a:t>egyedek</a:t>
            </a:r>
            <a:r>
              <a:rPr lang="hu-HU" sz="2400" b="1" u="sng" dirty="0">
                <a:latin typeface="Calibri" pitchFamily="34" charset="0"/>
              </a:rPr>
              <a:t> valamilyen tulajdonsága</a:t>
            </a:r>
            <a:r>
              <a:rPr lang="hu-HU" sz="2400" b="1" dirty="0">
                <a:latin typeface="Calibri" pitchFamily="34" charset="0"/>
              </a:rPr>
              <a:t> </a:t>
            </a:r>
            <a:r>
              <a:rPr lang="hu-HU" sz="2400" dirty="0">
                <a:latin typeface="Calibri" pitchFamily="34" charset="0"/>
              </a:rPr>
              <a:t>alapján.</a:t>
            </a:r>
          </a:p>
          <a:p>
            <a:pPr algn="just">
              <a:defRPr/>
            </a:pPr>
            <a:endParaRPr lang="hu-HU" sz="2400" dirty="0">
              <a:latin typeface="Calibri" pitchFamily="34" charset="0"/>
            </a:endParaRPr>
          </a:p>
          <a:p>
            <a:pPr algn="just">
              <a:defRPr/>
            </a:pPr>
            <a:r>
              <a:rPr lang="hu-HU" sz="2400" dirty="0">
                <a:latin typeface="Calibri" pitchFamily="34" charset="0"/>
              </a:rPr>
              <a:t>Ezt a kijelölt halmazt </a:t>
            </a:r>
            <a:r>
              <a:rPr lang="hu-HU" sz="2400" b="1" u="sng" dirty="0">
                <a:latin typeface="Calibri" pitchFamily="34" charset="0"/>
              </a:rPr>
              <a:t>statisztikai sokaságnak</a:t>
            </a:r>
            <a:r>
              <a:rPr lang="hu-HU" sz="2400" dirty="0">
                <a:latin typeface="Calibri" pitchFamily="34" charset="0"/>
              </a:rPr>
              <a:t>, más szóval </a:t>
            </a:r>
            <a:r>
              <a:rPr lang="hu-HU" sz="2400" b="1" u="sng" dirty="0">
                <a:latin typeface="Calibri" pitchFamily="34" charset="0"/>
              </a:rPr>
              <a:t>populációnak</a:t>
            </a:r>
            <a:r>
              <a:rPr lang="hu-HU" sz="2400" dirty="0">
                <a:latin typeface="Calibri" pitchFamily="34" charset="0"/>
              </a:rPr>
              <a:t> nevezzük. Ilyen populáció például a KSH foglalkoztatottsági vizsgálataiban a munkaképes korú lakosság.</a:t>
            </a:r>
          </a:p>
        </p:txBody>
      </p:sp>
    </p:spTree>
    <p:extLst>
      <p:ext uri="{BB962C8B-B14F-4D97-AF65-F5344CB8AC3E}">
        <p14:creationId xmlns:p14="http://schemas.microsoft.com/office/powerpoint/2010/main" val="35264228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82FA2-1D7F-BF35-F3FC-82A3A8AA78D0}"/>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BFA1B0A6-B77E-30F0-DCA1-F063AA034ECC}"/>
              </a:ext>
            </a:extLst>
          </p:cNvPr>
          <p:cNvSpPr txBox="1">
            <a:spLocks/>
          </p:cNvSpPr>
          <p:nvPr/>
        </p:nvSpPr>
        <p:spPr>
          <a:xfrm>
            <a:off x="932835" y="0"/>
            <a:ext cx="10543818" cy="1143000"/>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A statisztikai sokaság (=adatok) jellemzői</a:t>
            </a:r>
            <a:endParaRPr lang="en-US" altLang="en-US" b="1" dirty="0"/>
          </a:p>
        </p:txBody>
      </p:sp>
      <p:sp>
        <p:nvSpPr>
          <p:cNvPr id="2" name="Téglalap 3">
            <a:extLst>
              <a:ext uri="{FF2B5EF4-FFF2-40B4-BE49-F238E27FC236}">
                <a16:creationId xmlns:a16="http://schemas.microsoft.com/office/drawing/2014/main" id="{7280C6CF-A275-6A54-5BC4-80913DA4CA31}"/>
              </a:ext>
            </a:extLst>
          </p:cNvPr>
          <p:cNvSpPr>
            <a:spLocks noChangeArrowheads="1"/>
          </p:cNvSpPr>
          <p:nvPr/>
        </p:nvSpPr>
        <p:spPr bwMode="auto">
          <a:xfrm>
            <a:off x="224118" y="1314264"/>
            <a:ext cx="11719205" cy="4524315"/>
          </a:xfrm>
          <a:prstGeom prst="rect">
            <a:avLst/>
          </a:prstGeom>
          <a:noFill/>
          <a:ln w="9525">
            <a:noFill/>
            <a:miter lim="800000"/>
            <a:headEnd/>
            <a:tailEnd/>
          </a:ln>
        </p:spPr>
        <p:txBody>
          <a:bodyPr wrap="square">
            <a:spAutoFit/>
          </a:bodyPr>
          <a:lstStyle/>
          <a:p>
            <a:pPr algn="just">
              <a:defRPr/>
            </a:pPr>
            <a:r>
              <a:rPr lang="hu-HU" sz="2400" b="1" dirty="0">
                <a:latin typeface="Calibri" pitchFamily="34" charset="0"/>
              </a:rPr>
              <a:t>Diszkrét sokaság:</a:t>
            </a:r>
            <a:r>
              <a:rPr lang="hu-HU" sz="2400" dirty="0">
                <a:latin typeface="Calibri" pitchFamily="34" charset="0"/>
              </a:rPr>
              <a:t> a sokaság egyedei elkülöníthetők egymástól (pl. lakosság vizsgálatakor az egyes emberek).</a:t>
            </a:r>
            <a:endParaRPr lang="hu-HU" sz="2400" b="1" dirty="0">
              <a:latin typeface="Calibri" pitchFamily="34" charset="0"/>
            </a:endParaRPr>
          </a:p>
          <a:p>
            <a:pPr algn="just">
              <a:defRPr/>
            </a:pPr>
            <a:r>
              <a:rPr lang="hu-HU" sz="2400" b="1" dirty="0">
                <a:latin typeface="Calibri" pitchFamily="34" charset="0"/>
              </a:rPr>
              <a:t>Folyamatos (kontinuus) sokaság:</a:t>
            </a:r>
            <a:r>
              <a:rPr lang="hu-HU" sz="2400" dirty="0">
                <a:latin typeface="Calibri" pitchFamily="34" charset="0"/>
              </a:rPr>
              <a:t> ha az </a:t>
            </a:r>
            <a:r>
              <a:rPr lang="hu-HU" sz="2400" dirty="0" err="1">
                <a:latin typeface="Calibri" pitchFamily="34" charset="0"/>
              </a:rPr>
              <a:t>egyedek</a:t>
            </a:r>
            <a:r>
              <a:rPr lang="hu-HU" sz="2400" dirty="0">
                <a:latin typeface="Calibri" pitchFamily="34" charset="0"/>
              </a:rPr>
              <a:t> csak méréssel különíthetők el egymástól (pl. egy ország gabonatermelése, borfogyasztása vagy népsűrűsége, földtani térkép).</a:t>
            </a:r>
          </a:p>
          <a:p>
            <a:pPr algn="just">
              <a:defRPr/>
            </a:pPr>
            <a:endParaRPr lang="hu-HU" sz="2400" dirty="0">
              <a:latin typeface="Calibri" pitchFamily="34" charset="0"/>
            </a:endParaRPr>
          </a:p>
          <a:p>
            <a:pPr algn="just">
              <a:defRPr/>
            </a:pPr>
            <a:r>
              <a:rPr lang="hu-HU" sz="2400" b="1" dirty="0">
                <a:latin typeface="Calibri" pitchFamily="34" charset="0"/>
              </a:rPr>
              <a:t>Álló sokaság:</a:t>
            </a:r>
            <a:r>
              <a:rPr lang="hu-HU" sz="2400" dirty="0">
                <a:latin typeface="Calibri" pitchFamily="34" charset="0"/>
              </a:rPr>
              <a:t> egy populációt egy adott időpillanatra vonatkoztatunk (pl. település lakossága).</a:t>
            </a:r>
            <a:endParaRPr lang="hu-HU" sz="2400" b="1" dirty="0">
              <a:latin typeface="Calibri" pitchFamily="34" charset="0"/>
            </a:endParaRPr>
          </a:p>
          <a:p>
            <a:pPr algn="just">
              <a:defRPr/>
            </a:pPr>
            <a:r>
              <a:rPr lang="hu-HU" sz="2400" b="1" dirty="0">
                <a:latin typeface="Calibri" pitchFamily="34" charset="0"/>
              </a:rPr>
              <a:t>Mozgó sokaság:</a:t>
            </a:r>
            <a:r>
              <a:rPr lang="hu-HU" sz="2400" dirty="0">
                <a:latin typeface="Calibri" pitchFamily="34" charset="0"/>
              </a:rPr>
              <a:t> folyamatok modellezésénél, leírásánál, hiszen ezek az </a:t>
            </a:r>
            <a:r>
              <a:rPr lang="hu-HU" sz="2400" dirty="0" err="1">
                <a:latin typeface="Calibri" pitchFamily="34" charset="0"/>
              </a:rPr>
              <a:t>egyedek</a:t>
            </a:r>
            <a:r>
              <a:rPr lang="hu-HU" sz="2400" dirty="0">
                <a:latin typeface="Calibri" pitchFamily="34" charset="0"/>
              </a:rPr>
              <a:t> időtartamra vonatkoznak, melyek nem egy adott pillanatban valósulnak meg (pl. születések és halálozások száma, migráció, egy üzem termelése).</a:t>
            </a:r>
          </a:p>
          <a:p>
            <a:pPr algn="just">
              <a:defRPr/>
            </a:pPr>
            <a:endParaRPr lang="hu-HU" sz="2400" b="1" dirty="0">
              <a:latin typeface="Calibri" pitchFamily="34" charset="0"/>
            </a:endParaRPr>
          </a:p>
          <a:p>
            <a:pPr algn="just">
              <a:defRPr/>
            </a:pPr>
            <a:r>
              <a:rPr lang="hu-HU" sz="2400" b="1" dirty="0">
                <a:latin typeface="Calibri" pitchFamily="34" charset="0"/>
              </a:rPr>
              <a:t>Véges sokaság.</a:t>
            </a:r>
          </a:p>
          <a:p>
            <a:pPr algn="just">
              <a:defRPr/>
            </a:pPr>
            <a:r>
              <a:rPr lang="hu-HU" sz="2400" b="1" dirty="0">
                <a:latin typeface="Calibri" pitchFamily="34" charset="0"/>
              </a:rPr>
              <a:t>Végtelen sokaság.</a:t>
            </a:r>
          </a:p>
        </p:txBody>
      </p:sp>
    </p:spTree>
    <p:extLst>
      <p:ext uri="{BB962C8B-B14F-4D97-AF65-F5344CB8AC3E}">
        <p14:creationId xmlns:p14="http://schemas.microsoft.com/office/powerpoint/2010/main" val="29739224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82FA2-1D7F-BF35-F3FC-82A3A8AA78D0}"/>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BFA1B0A6-B77E-30F0-DCA1-F063AA034ECC}"/>
              </a:ext>
            </a:extLst>
          </p:cNvPr>
          <p:cNvSpPr txBox="1">
            <a:spLocks/>
          </p:cNvSpPr>
          <p:nvPr/>
        </p:nvSpPr>
        <p:spPr>
          <a:xfrm>
            <a:off x="932835" y="0"/>
            <a:ext cx="10543818"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A statisztikai sokaság ismérvei</a:t>
            </a:r>
            <a:endParaRPr lang="en-US" altLang="en-US" b="1" dirty="0"/>
          </a:p>
        </p:txBody>
      </p:sp>
      <p:sp>
        <p:nvSpPr>
          <p:cNvPr id="2" name="Téglalap 3">
            <a:extLst>
              <a:ext uri="{FF2B5EF4-FFF2-40B4-BE49-F238E27FC236}">
                <a16:creationId xmlns:a16="http://schemas.microsoft.com/office/drawing/2014/main" id="{7280C6CF-A275-6A54-5BC4-80913DA4CA31}"/>
              </a:ext>
            </a:extLst>
          </p:cNvPr>
          <p:cNvSpPr>
            <a:spLocks noChangeArrowheads="1"/>
          </p:cNvSpPr>
          <p:nvPr/>
        </p:nvSpPr>
        <p:spPr bwMode="auto">
          <a:xfrm>
            <a:off x="224118" y="1314264"/>
            <a:ext cx="11719205" cy="2677656"/>
          </a:xfrm>
          <a:prstGeom prst="rect">
            <a:avLst/>
          </a:prstGeom>
          <a:noFill/>
          <a:ln w="9525">
            <a:noFill/>
            <a:miter lim="800000"/>
            <a:headEnd/>
            <a:tailEnd/>
          </a:ln>
        </p:spPr>
        <p:txBody>
          <a:bodyPr wrap="square">
            <a:spAutoFit/>
          </a:bodyPr>
          <a:lstStyle/>
          <a:p>
            <a:pPr algn="just">
              <a:defRPr/>
            </a:pPr>
            <a:r>
              <a:rPr lang="hu-HU" sz="2400" dirty="0">
                <a:latin typeface="Calibri" pitchFamily="34" charset="0"/>
              </a:rPr>
              <a:t>Az </a:t>
            </a:r>
            <a:r>
              <a:rPr lang="hu-HU" sz="2400" dirty="0" err="1">
                <a:latin typeface="Calibri" pitchFamily="34" charset="0"/>
              </a:rPr>
              <a:t>egyedek</a:t>
            </a:r>
            <a:r>
              <a:rPr lang="hu-HU" sz="2400" dirty="0">
                <a:latin typeface="Calibri" pitchFamily="34" charset="0"/>
              </a:rPr>
              <a:t> tulajdonságait, melyek a megkülönböztetés alapját adják, </a:t>
            </a:r>
            <a:r>
              <a:rPr lang="hu-HU" sz="2400" b="1" u="sng" dirty="0">
                <a:latin typeface="Calibri" pitchFamily="34" charset="0"/>
              </a:rPr>
              <a:t>ismérveknek</a:t>
            </a:r>
            <a:r>
              <a:rPr lang="hu-HU" sz="2400" dirty="0">
                <a:latin typeface="Calibri" pitchFamily="34" charset="0"/>
              </a:rPr>
              <a:t> nevezzük.</a:t>
            </a:r>
          </a:p>
          <a:p>
            <a:pPr algn="just">
              <a:defRPr/>
            </a:pPr>
            <a:endParaRPr lang="hu-HU" sz="2400" dirty="0">
              <a:latin typeface="Calibri" pitchFamily="34" charset="0"/>
            </a:endParaRPr>
          </a:p>
          <a:p>
            <a:pPr algn="just">
              <a:defRPr/>
            </a:pPr>
            <a:r>
              <a:rPr lang="hu-HU" sz="2400" dirty="0">
                <a:latin typeface="Calibri" pitchFamily="34" charset="0"/>
              </a:rPr>
              <a:t>Az ismérvek lehetséges változatait </a:t>
            </a:r>
            <a:r>
              <a:rPr lang="hu-HU" sz="2400" b="1" u="sng" dirty="0">
                <a:latin typeface="Calibri" pitchFamily="34" charset="0"/>
              </a:rPr>
              <a:t>ismérvváltozatoknak</a:t>
            </a:r>
            <a:r>
              <a:rPr lang="hu-HU" sz="2400" dirty="0">
                <a:latin typeface="Calibri" pitchFamily="34" charset="0"/>
              </a:rPr>
              <a:t> nevezzük (pl. egy ház házszáma, helyrajzi száma, tulajdonosa).</a:t>
            </a:r>
          </a:p>
          <a:p>
            <a:pPr algn="just">
              <a:defRPr/>
            </a:pPr>
            <a:endParaRPr lang="hu-HU" sz="2400" dirty="0">
              <a:latin typeface="Calibri" pitchFamily="34" charset="0"/>
            </a:endParaRPr>
          </a:p>
          <a:p>
            <a:pPr algn="just">
              <a:defRPr/>
            </a:pPr>
            <a:r>
              <a:rPr lang="hu-HU" sz="2400" dirty="0">
                <a:latin typeface="Calibri" pitchFamily="34" charset="0"/>
              </a:rPr>
              <a:t>Azokat az ismérveket, ahol két ismérvváltozat közül választhatunk, </a:t>
            </a:r>
            <a:r>
              <a:rPr lang="hu-HU" sz="2400" b="1" u="sng" dirty="0">
                <a:latin typeface="Calibri" pitchFamily="34" charset="0"/>
              </a:rPr>
              <a:t>alternatív ismérveknek</a:t>
            </a:r>
            <a:r>
              <a:rPr lang="hu-HU" sz="2400" dirty="0">
                <a:latin typeface="Calibri" pitchFamily="34" charset="0"/>
              </a:rPr>
              <a:t> nevezzük (tipikus példa a nemek esete).</a:t>
            </a:r>
          </a:p>
        </p:txBody>
      </p:sp>
    </p:spTree>
    <p:extLst>
      <p:ext uri="{BB962C8B-B14F-4D97-AF65-F5344CB8AC3E}">
        <p14:creationId xmlns:p14="http://schemas.microsoft.com/office/powerpoint/2010/main" val="36946849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82FA2-1D7F-BF35-F3FC-82A3A8AA78D0}"/>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BFA1B0A6-B77E-30F0-DCA1-F063AA034ECC}"/>
              </a:ext>
            </a:extLst>
          </p:cNvPr>
          <p:cNvSpPr txBox="1">
            <a:spLocks/>
          </p:cNvSpPr>
          <p:nvPr/>
        </p:nvSpPr>
        <p:spPr>
          <a:xfrm>
            <a:off x="932835" y="0"/>
            <a:ext cx="10543818"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A statisztikai sokaság ismérvei</a:t>
            </a:r>
            <a:endParaRPr lang="en-US" altLang="en-US" b="1" dirty="0"/>
          </a:p>
        </p:txBody>
      </p:sp>
      <p:sp>
        <p:nvSpPr>
          <p:cNvPr id="2" name="Téglalap 3">
            <a:extLst>
              <a:ext uri="{FF2B5EF4-FFF2-40B4-BE49-F238E27FC236}">
                <a16:creationId xmlns:a16="http://schemas.microsoft.com/office/drawing/2014/main" id="{7280C6CF-A275-6A54-5BC4-80913DA4CA31}"/>
              </a:ext>
            </a:extLst>
          </p:cNvPr>
          <p:cNvSpPr>
            <a:spLocks noChangeArrowheads="1"/>
          </p:cNvSpPr>
          <p:nvPr/>
        </p:nvSpPr>
        <p:spPr bwMode="auto">
          <a:xfrm>
            <a:off x="224118" y="1314264"/>
            <a:ext cx="11719205" cy="4524315"/>
          </a:xfrm>
          <a:prstGeom prst="rect">
            <a:avLst/>
          </a:prstGeom>
          <a:noFill/>
          <a:ln w="9525">
            <a:noFill/>
            <a:miter lim="800000"/>
            <a:headEnd/>
            <a:tailEnd/>
          </a:ln>
        </p:spPr>
        <p:txBody>
          <a:bodyPr wrap="square">
            <a:spAutoFit/>
          </a:bodyPr>
          <a:lstStyle/>
          <a:p>
            <a:pPr algn="just">
              <a:defRPr/>
            </a:pPr>
            <a:r>
              <a:rPr lang="hu-HU" sz="2400" b="1" dirty="0">
                <a:latin typeface="Calibri" pitchFamily="34" charset="0"/>
              </a:rPr>
              <a:t>Közös ismérvek:</a:t>
            </a:r>
            <a:r>
              <a:rPr lang="hu-HU" sz="2400" dirty="0">
                <a:latin typeface="Calibri" pitchFamily="34" charset="0"/>
              </a:rPr>
              <a:t> a sokaság összes egyedét jellemzik.</a:t>
            </a:r>
            <a:endParaRPr lang="hu-HU" sz="2400" b="1" dirty="0">
              <a:latin typeface="Calibri" pitchFamily="34" charset="0"/>
            </a:endParaRPr>
          </a:p>
          <a:p>
            <a:pPr algn="just">
              <a:defRPr/>
            </a:pPr>
            <a:r>
              <a:rPr lang="hu-HU" sz="2400" b="1" dirty="0">
                <a:latin typeface="Calibri" pitchFamily="34" charset="0"/>
              </a:rPr>
              <a:t>Megkülönböztető ismérvek:</a:t>
            </a:r>
            <a:r>
              <a:rPr lang="hu-HU" sz="2400" dirty="0">
                <a:latin typeface="Calibri" pitchFamily="34" charset="0"/>
              </a:rPr>
              <a:t> ezek alapján el tudjuk különíteni a sokaság egyedeit, ezek adják a populáció </a:t>
            </a:r>
            <a:r>
              <a:rPr lang="hu-HU" sz="2400" b="1" dirty="0">
                <a:latin typeface="Calibri" pitchFamily="34" charset="0"/>
              </a:rPr>
              <a:t>osztályozásának</a:t>
            </a:r>
            <a:r>
              <a:rPr lang="hu-HU" sz="2400" dirty="0">
                <a:latin typeface="Calibri" pitchFamily="34" charset="0"/>
              </a:rPr>
              <a:t> alapját.</a:t>
            </a:r>
            <a:endParaRPr lang="hu-HU" sz="2400" b="1" dirty="0">
              <a:latin typeface="Calibri" pitchFamily="34" charset="0"/>
            </a:endParaRPr>
          </a:p>
          <a:p>
            <a:pPr algn="just">
              <a:defRPr/>
            </a:pPr>
            <a:endParaRPr lang="hu-HU" sz="2400" b="1" dirty="0">
              <a:latin typeface="Calibri" pitchFamily="34" charset="0"/>
            </a:endParaRPr>
          </a:p>
          <a:p>
            <a:pPr algn="just">
              <a:defRPr/>
            </a:pPr>
            <a:r>
              <a:rPr lang="hu-HU" sz="2400" b="1" dirty="0">
                <a:latin typeface="Calibri" pitchFamily="34" charset="0"/>
              </a:rPr>
              <a:t>Területi ismérvek:</a:t>
            </a:r>
            <a:r>
              <a:rPr lang="hu-HU" sz="2400" dirty="0">
                <a:latin typeface="Calibri" pitchFamily="34" charset="0"/>
              </a:rPr>
              <a:t> </a:t>
            </a:r>
            <a:r>
              <a:rPr lang="hu-HU" sz="2400" dirty="0" err="1">
                <a:latin typeface="Calibri" pitchFamily="34" charset="0"/>
              </a:rPr>
              <a:t>egyedek</a:t>
            </a:r>
            <a:r>
              <a:rPr lang="hu-HU" sz="2400" dirty="0">
                <a:latin typeface="Calibri" pitchFamily="34" charset="0"/>
              </a:rPr>
              <a:t> térbeli tulajdonságai. Az ismérvváltozatok területi egységek.</a:t>
            </a:r>
            <a:endParaRPr lang="hu-HU" sz="2400" b="1" dirty="0">
              <a:latin typeface="Calibri" pitchFamily="34" charset="0"/>
            </a:endParaRPr>
          </a:p>
          <a:p>
            <a:pPr algn="just">
              <a:defRPr/>
            </a:pPr>
            <a:endParaRPr lang="hu-HU" sz="2400" b="1" dirty="0">
              <a:latin typeface="Calibri" pitchFamily="34" charset="0"/>
            </a:endParaRPr>
          </a:p>
          <a:p>
            <a:pPr algn="just">
              <a:defRPr/>
            </a:pPr>
            <a:r>
              <a:rPr lang="hu-HU" sz="2400" b="1" dirty="0">
                <a:latin typeface="Calibri" pitchFamily="34" charset="0"/>
              </a:rPr>
              <a:t>Időbeli ismérvek:</a:t>
            </a:r>
            <a:r>
              <a:rPr lang="hu-HU" sz="2400" dirty="0">
                <a:latin typeface="Calibri" pitchFamily="34" charset="0"/>
              </a:rPr>
              <a:t> populáció időbeli jellemzői (ismérvváltozatok pl. évek, hónapok, napok).</a:t>
            </a:r>
            <a:endParaRPr lang="hu-HU" sz="2400" b="1" dirty="0">
              <a:latin typeface="Calibri" pitchFamily="34" charset="0"/>
            </a:endParaRPr>
          </a:p>
          <a:p>
            <a:pPr algn="just">
              <a:defRPr/>
            </a:pPr>
            <a:endParaRPr lang="hu-HU" sz="2400" b="1" dirty="0">
              <a:latin typeface="Calibri" pitchFamily="34" charset="0"/>
            </a:endParaRPr>
          </a:p>
          <a:p>
            <a:pPr algn="just">
              <a:defRPr/>
            </a:pPr>
            <a:r>
              <a:rPr lang="hu-HU" sz="2400" b="1" dirty="0">
                <a:latin typeface="Calibri" pitchFamily="34" charset="0"/>
              </a:rPr>
              <a:t>Minőségi ismérvek:</a:t>
            </a:r>
            <a:r>
              <a:rPr lang="hu-HU" sz="2400" dirty="0">
                <a:latin typeface="Calibri" pitchFamily="34" charset="0"/>
              </a:rPr>
              <a:t> számszerűen nem mérhető tulajdonságok (pl. szín, mintázat, fedettség).</a:t>
            </a:r>
            <a:endParaRPr lang="hu-HU" sz="2400" b="1" dirty="0">
              <a:latin typeface="Calibri" pitchFamily="34" charset="0"/>
            </a:endParaRPr>
          </a:p>
          <a:p>
            <a:pPr algn="just">
              <a:defRPr/>
            </a:pPr>
            <a:endParaRPr lang="hu-HU" sz="2400" b="1" dirty="0">
              <a:latin typeface="Calibri" pitchFamily="34" charset="0"/>
            </a:endParaRPr>
          </a:p>
          <a:p>
            <a:pPr algn="just">
              <a:defRPr/>
            </a:pPr>
            <a:r>
              <a:rPr lang="hu-HU" sz="2400" b="1" dirty="0">
                <a:latin typeface="Calibri" pitchFamily="34" charset="0"/>
              </a:rPr>
              <a:t>Mennyiségi ismérvek:</a:t>
            </a:r>
            <a:r>
              <a:rPr lang="hu-HU" sz="2400" dirty="0">
                <a:latin typeface="Calibri" pitchFamily="34" charset="0"/>
              </a:rPr>
              <a:t> számszerű, mérhető jellemzők. Ismérvváltozatait </a:t>
            </a:r>
            <a:r>
              <a:rPr lang="hu-HU" sz="2400" b="1" dirty="0">
                <a:latin typeface="Calibri" pitchFamily="34" charset="0"/>
              </a:rPr>
              <a:t>ismérvértékeknek</a:t>
            </a:r>
            <a:r>
              <a:rPr lang="hu-HU" sz="2400" dirty="0">
                <a:latin typeface="Calibri" pitchFamily="34" charset="0"/>
              </a:rPr>
              <a:t> nevezzük.</a:t>
            </a:r>
            <a:endParaRPr lang="hu-HU" sz="2400" b="1" dirty="0">
              <a:latin typeface="Calibri" pitchFamily="34" charset="0"/>
            </a:endParaRPr>
          </a:p>
        </p:txBody>
      </p:sp>
    </p:spTree>
    <p:extLst>
      <p:ext uri="{BB962C8B-B14F-4D97-AF65-F5344CB8AC3E}">
        <p14:creationId xmlns:p14="http://schemas.microsoft.com/office/powerpoint/2010/main" val="38897691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82FA2-1D7F-BF35-F3FC-82A3A8AA78D0}"/>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BFA1B0A6-B77E-30F0-DCA1-F063AA034ECC}"/>
              </a:ext>
            </a:extLst>
          </p:cNvPr>
          <p:cNvSpPr txBox="1">
            <a:spLocks/>
          </p:cNvSpPr>
          <p:nvPr/>
        </p:nvSpPr>
        <p:spPr>
          <a:xfrm>
            <a:off x="455052" y="0"/>
            <a:ext cx="11257336"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A statisztikai sokaság származtatása</a:t>
            </a:r>
            <a:endParaRPr lang="en-US" altLang="en-US" b="1" dirty="0"/>
          </a:p>
        </p:txBody>
      </p:sp>
      <p:sp>
        <p:nvSpPr>
          <p:cNvPr id="2" name="Téglalap 3">
            <a:extLst>
              <a:ext uri="{FF2B5EF4-FFF2-40B4-BE49-F238E27FC236}">
                <a16:creationId xmlns:a16="http://schemas.microsoft.com/office/drawing/2014/main" id="{7280C6CF-A275-6A54-5BC4-80913DA4CA31}"/>
              </a:ext>
            </a:extLst>
          </p:cNvPr>
          <p:cNvSpPr>
            <a:spLocks noChangeArrowheads="1"/>
          </p:cNvSpPr>
          <p:nvPr/>
        </p:nvSpPr>
        <p:spPr bwMode="auto">
          <a:xfrm>
            <a:off x="224118" y="1314264"/>
            <a:ext cx="11719205" cy="4154984"/>
          </a:xfrm>
          <a:prstGeom prst="rect">
            <a:avLst/>
          </a:prstGeom>
          <a:noFill/>
          <a:ln w="9525">
            <a:noFill/>
            <a:miter lim="800000"/>
            <a:headEnd/>
            <a:tailEnd/>
          </a:ln>
        </p:spPr>
        <p:txBody>
          <a:bodyPr wrap="square">
            <a:spAutoFit/>
          </a:bodyPr>
          <a:lstStyle/>
          <a:p>
            <a:pPr algn="just">
              <a:defRPr/>
            </a:pPr>
            <a:r>
              <a:rPr lang="hu-HU" sz="2400" b="1" dirty="0">
                <a:latin typeface="Calibri" pitchFamily="34" charset="0"/>
              </a:rPr>
              <a:t>Statisztikai adat:</a:t>
            </a:r>
            <a:r>
              <a:rPr lang="hu-HU" sz="2400" dirty="0">
                <a:latin typeface="Calibri" pitchFamily="34" charset="0"/>
              </a:rPr>
              <a:t> a vizsgált statisztikai sokaság elemszáma, vagy valamely egyed számszerű, mennyiségi jellemzője.</a:t>
            </a:r>
          </a:p>
          <a:p>
            <a:pPr algn="just">
              <a:defRPr/>
            </a:pPr>
            <a:endParaRPr lang="hu-HU" sz="2400" b="1" dirty="0">
              <a:latin typeface="Calibri" pitchFamily="34" charset="0"/>
            </a:endParaRPr>
          </a:p>
          <a:p>
            <a:pPr algn="just">
              <a:defRPr/>
            </a:pPr>
            <a:r>
              <a:rPr lang="hu-HU" sz="2400" b="1" dirty="0">
                <a:latin typeface="Calibri" pitchFamily="34" charset="0"/>
              </a:rPr>
              <a:t>Abszolút adat: </a:t>
            </a:r>
            <a:r>
              <a:rPr lang="hu-HU" sz="2400" dirty="0">
                <a:latin typeface="Calibri" pitchFamily="34" charset="0"/>
              </a:rPr>
              <a:t>közvetlenül észlelhető, mérhető, meghatározható. Az abszolút adatokhoz tartozik geometriai, tárgyi és időbeli információ.</a:t>
            </a:r>
          </a:p>
          <a:p>
            <a:pPr algn="just">
              <a:defRPr/>
            </a:pPr>
            <a:endParaRPr lang="hu-HU" sz="2400" dirty="0">
              <a:latin typeface="Calibri" pitchFamily="34" charset="0"/>
            </a:endParaRPr>
          </a:p>
          <a:p>
            <a:pPr algn="just">
              <a:defRPr/>
            </a:pPr>
            <a:r>
              <a:rPr lang="hu-HU" sz="2400" b="1" dirty="0">
                <a:latin typeface="Calibri" pitchFamily="34" charset="0"/>
              </a:rPr>
              <a:t>Relatív adat:</a:t>
            </a:r>
            <a:r>
              <a:rPr lang="hu-HU" sz="2400" dirty="0">
                <a:latin typeface="Calibri" pitchFamily="34" charset="0"/>
              </a:rPr>
              <a:t> egy eredeti (abszolút) objektum-adat térbeli vagy időbeli változása. Ugyanígy relatív adat több eredeti objektum közötti összefüggés is.</a:t>
            </a:r>
          </a:p>
          <a:p>
            <a:pPr algn="just">
              <a:defRPr/>
            </a:pPr>
            <a:endParaRPr lang="hu-HU" sz="2400" b="1" dirty="0">
              <a:latin typeface="Calibri" pitchFamily="34" charset="0"/>
            </a:endParaRPr>
          </a:p>
          <a:p>
            <a:pPr algn="just">
              <a:defRPr/>
            </a:pPr>
            <a:r>
              <a:rPr lang="hu-HU" sz="2400" b="1" dirty="0">
                <a:latin typeface="Calibri" pitchFamily="34" charset="0"/>
              </a:rPr>
              <a:t>Származtatott adat: </a:t>
            </a:r>
            <a:r>
              <a:rPr lang="hu-HU" sz="2400" dirty="0">
                <a:latin typeface="Calibri" pitchFamily="34" charset="0"/>
              </a:rPr>
              <a:t>egy vagy több adat módosításával, vagy az azokkal végzett műveletek eredményeként jön létre. Ebből az alapadatok nem fejthetők vissza.</a:t>
            </a:r>
          </a:p>
        </p:txBody>
      </p:sp>
    </p:spTree>
    <p:extLst>
      <p:ext uri="{BB962C8B-B14F-4D97-AF65-F5344CB8AC3E}">
        <p14:creationId xmlns:p14="http://schemas.microsoft.com/office/powerpoint/2010/main" val="21401347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82FA2-1D7F-BF35-F3FC-82A3A8AA78D0}"/>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BFA1B0A6-B77E-30F0-DCA1-F063AA034ECC}"/>
              </a:ext>
            </a:extLst>
          </p:cNvPr>
          <p:cNvSpPr txBox="1">
            <a:spLocks/>
          </p:cNvSpPr>
          <p:nvPr/>
        </p:nvSpPr>
        <p:spPr>
          <a:xfrm>
            <a:off x="455052" y="0"/>
            <a:ext cx="11257336"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Leíró statisztika</a:t>
            </a:r>
            <a:endParaRPr lang="en-US" altLang="en-US" b="1" dirty="0"/>
          </a:p>
        </p:txBody>
      </p:sp>
      <p:sp>
        <p:nvSpPr>
          <p:cNvPr id="2" name="Téglalap 3">
            <a:extLst>
              <a:ext uri="{FF2B5EF4-FFF2-40B4-BE49-F238E27FC236}">
                <a16:creationId xmlns:a16="http://schemas.microsoft.com/office/drawing/2014/main" id="{7280C6CF-A275-6A54-5BC4-80913DA4CA31}"/>
              </a:ext>
            </a:extLst>
          </p:cNvPr>
          <p:cNvSpPr>
            <a:spLocks noChangeArrowheads="1"/>
          </p:cNvSpPr>
          <p:nvPr/>
        </p:nvSpPr>
        <p:spPr bwMode="auto">
          <a:xfrm>
            <a:off x="224118" y="1314264"/>
            <a:ext cx="11719205" cy="1938992"/>
          </a:xfrm>
          <a:prstGeom prst="rect">
            <a:avLst/>
          </a:prstGeom>
          <a:noFill/>
          <a:ln w="9525">
            <a:noFill/>
            <a:miter lim="800000"/>
            <a:headEnd/>
            <a:tailEnd/>
          </a:ln>
        </p:spPr>
        <p:txBody>
          <a:bodyPr wrap="square">
            <a:spAutoFit/>
          </a:bodyPr>
          <a:lstStyle/>
          <a:p>
            <a:pPr algn="just">
              <a:defRPr/>
            </a:pPr>
            <a:r>
              <a:rPr lang="hu-HU" sz="2400" b="1" dirty="0">
                <a:latin typeface="Calibri" pitchFamily="34" charset="0"/>
              </a:rPr>
              <a:t>A leíró statisztika a statisztikai sokaság jellemzőit kvantitatív, azaz mennyiségi módon írja le.</a:t>
            </a:r>
          </a:p>
          <a:p>
            <a:pPr algn="just">
              <a:defRPr/>
            </a:pPr>
            <a:endParaRPr lang="hu-HU" sz="2400" b="1" dirty="0">
              <a:latin typeface="Calibri" pitchFamily="34" charset="0"/>
            </a:endParaRPr>
          </a:p>
          <a:p>
            <a:pPr algn="just">
              <a:defRPr/>
            </a:pPr>
            <a:r>
              <a:rPr lang="hu-HU" sz="2400" b="1" dirty="0">
                <a:latin typeface="Calibri" pitchFamily="34" charset="0"/>
              </a:rPr>
              <a:t>Ezzel ellentétben egyébként a következtetési (induktív) statisztika alkalmazásakor valószínűségi alapon következtetünk a populáció tulajdonságaira.</a:t>
            </a:r>
            <a:endParaRPr lang="hu-HU" sz="2400" dirty="0">
              <a:latin typeface="Calibri" pitchFamily="34" charset="0"/>
            </a:endParaRPr>
          </a:p>
        </p:txBody>
      </p:sp>
    </p:spTree>
    <p:extLst>
      <p:ext uri="{BB962C8B-B14F-4D97-AF65-F5344CB8AC3E}">
        <p14:creationId xmlns:p14="http://schemas.microsoft.com/office/powerpoint/2010/main" val="3529468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D8BFC-1C1C-EBB9-1B58-E4CED9BDD7F6}"/>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D17EDF97-C1E0-0274-F3CF-4F92C5BD95D6}"/>
              </a:ext>
            </a:extLst>
          </p:cNvPr>
          <p:cNvSpPr txBox="1">
            <a:spLocks/>
          </p:cNvSpPr>
          <p:nvPr/>
        </p:nvSpPr>
        <p:spPr>
          <a:xfrm>
            <a:off x="2089944" y="0"/>
            <a:ext cx="82296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A geoinformatika fogalma</a:t>
            </a:r>
            <a:endParaRPr lang="en-US" altLang="en-US" b="1" dirty="0"/>
          </a:p>
        </p:txBody>
      </p:sp>
      <p:sp>
        <p:nvSpPr>
          <p:cNvPr id="4" name="Oval 6">
            <a:extLst>
              <a:ext uri="{FF2B5EF4-FFF2-40B4-BE49-F238E27FC236}">
                <a16:creationId xmlns:a16="http://schemas.microsoft.com/office/drawing/2014/main" id="{C5CDB7FE-FBA4-7A48-51A1-762111EE5EE8}"/>
              </a:ext>
            </a:extLst>
          </p:cNvPr>
          <p:cNvSpPr>
            <a:spLocks noChangeArrowheads="1"/>
          </p:cNvSpPr>
          <p:nvPr/>
        </p:nvSpPr>
        <p:spPr bwMode="auto">
          <a:xfrm>
            <a:off x="7414932" y="2817812"/>
            <a:ext cx="4248150" cy="2482850"/>
          </a:xfrm>
          <a:prstGeom prst="ellipse">
            <a:avLst/>
          </a:prstGeom>
          <a:ln>
            <a:headEnd/>
            <a:tailEnd/>
          </a:ln>
        </p:spPr>
        <p:style>
          <a:lnRef idx="1">
            <a:schemeClr val="dk1"/>
          </a:lnRef>
          <a:fillRef idx="2">
            <a:schemeClr val="dk1"/>
          </a:fillRef>
          <a:effectRef idx="1">
            <a:schemeClr val="dk1"/>
          </a:effectRef>
          <a:fontRef idx="minor">
            <a:schemeClr val="dk1"/>
          </a:fontRef>
        </p:style>
        <p:txBody>
          <a:bodyPr wrap="none" anchor="ctr"/>
          <a:lstStyle/>
          <a:p>
            <a:pPr>
              <a:defRPr/>
            </a:pPr>
            <a:endParaRPr lang="hu-HU"/>
          </a:p>
        </p:txBody>
      </p:sp>
      <p:sp>
        <p:nvSpPr>
          <p:cNvPr id="5" name="Oval 9">
            <a:extLst>
              <a:ext uri="{FF2B5EF4-FFF2-40B4-BE49-F238E27FC236}">
                <a16:creationId xmlns:a16="http://schemas.microsoft.com/office/drawing/2014/main" id="{6DEAAC78-5508-8920-E707-981254898209}"/>
              </a:ext>
            </a:extLst>
          </p:cNvPr>
          <p:cNvSpPr>
            <a:spLocks noChangeArrowheads="1"/>
          </p:cNvSpPr>
          <p:nvPr/>
        </p:nvSpPr>
        <p:spPr bwMode="auto">
          <a:xfrm>
            <a:off x="7559270" y="3609701"/>
            <a:ext cx="1512168" cy="936104"/>
          </a:xfrm>
          <a:prstGeom prst="ellipse">
            <a:avLst/>
          </a:prstGeom>
          <a:ln>
            <a:headEnd/>
            <a:tailEnd/>
          </a:ln>
        </p:spPr>
        <p:style>
          <a:lnRef idx="0">
            <a:schemeClr val="accent6"/>
          </a:lnRef>
          <a:fillRef idx="3">
            <a:schemeClr val="accent6"/>
          </a:fillRef>
          <a:effectRef idx="3">
            <a:schemeClr val="accent6"/>
          </a:effectRef>
          <a:fontRef idx="minor">
            <a:schemeClr val="lt1"/>
          </a:fontRef>
        </p:style>
        <p:txBody>
          <a:bodyPr wrap="none" anchor="ctr"/>
          <a:lstStyle/>
          <a:p>
            <a:pPr algn="ctr">
              <a:defRPr/>
            </a:pPr>
            <a:r>
              <a:rPr lang="hu-HU" sz="2000" dirty="0">
                <a:solidFill>
                  <a:schemeClr val="tx1"/>
                </a:solidFill>
                <a:effectLst>
                  <a:outerShdw blurRad="38100" dist="38100" dir="2700000" algn="tl">
                    <a:srgbClr val="FFFFFF"/>
                  </a:outerShdw>
                </a:effectLst>
              </a:rPr>
              <a:t>Adatok</a:t>
            </a:r>
          </a:p>
        </p:txBody>
      </p:sp>
      <p:sp>
        <p:nvSpPr>
          <p:cNvPr id="6" name="Oval 12">
            <a:extLst>
              <a:ext uri="{FF2B5EF4-FFF2-40B4-BE49-F238E27FC236}">
                <a16:creationId xmlns:a16="http://schemas.microsoft.com/office/drawing/2014/main" id="{B187B42A-2F1F-6B53-CEF0-8B20057A8744}"/>
              </a:ext>
            </a:extLst>
          </p:cNvPr>
          <p:cNvSpPr>
            <a:spLocks noChangeArrowheads="1"/>
          </p:cNvSpPr>
          <p:nvPr/>
        </p:nvSpPr>
        <p:spPr bwMode="auto">
          <a:xfrm>
            <a:off x="8783406" y="2889621"/>
            <a:ext cx="1512168" cy="936104"/>
          </a:xfrm>
          <a:prstGeom prst="ellipse">
            <a:avLst/>
          </a:prstGeom>
          <a:ln>
            <a:headEnd/>
            <a:tailEnd/>
          </a:ln>
        </p:spPr>
        <p:style>
          <a:lnRef idx="0">
            <a:schemeClr val="accent6"/>
          </a:lnRef>
          <a:fillRef idx="3">
            <a:schemeClr val="accent6"/>
          </a:fillRef>
          <a:effectRef idx="3">
            <a:schemeClr val="accent6"/>
          </a:effectRef>
          <a:fontRef idx="minor">
            <a:schemeClr val="lt1"/>
          </a:fontRef>
        </p:style>
        <p:txBody>
          <a:bodyPr wrap="none" anchor="ctr"/>
          <a:lstStyle/>
          <a:p>
            <a:pPr algn="ctr">
              <a:defRPr/>
            </a:pPr>
            <a:r>
              <a:rPr lang="hu-HU" sz="2000" dirty="0">
                <a:solidFill>
                  <a:schemeClr val="tx1"/>
                </a:solidFill>
                <a:effectLst>
                  <a:outerShdw blurRad="38100" dist="38100" dir="2700000" algn="tl">
                    <a:srgbClr val="FFFFFF"/>
                  </a:outerShdw>
                </a:effectLst>
              </a:rPr>
              <a:t>Szoftver</a:t>
            </a:r>
          </a:p>
        </p:txBody>
      </p:sp>
      <p:sp>
        <p:nvSpPr>
          <p:cNvPr id="7" name="Oval 15">
            <a:extLst>
              <a:ext uri="{FF2B5EF4-FFF2-40B4-BE49-F238E27FC236}">
                <a16:creationId xmlns:a16="http://schemas.microsoft.com/office/drawing/2014/main" id="{6A50E0B2-77BD-1898-245B-7236B46898D7}"/>
              </a:ext>
            </a:extLst>
          </p:cNvPr>
          <p:cNvSpPr>
            <a:spLocks noChangeArrowheads="1"/>
          </p:cNvSpPr>
          <p:nvPr/>
        </p:nvSpPr>
        <p:spPr bwMode="auto">
          <a:xfrm>
            <a:off x="10007542" y="3609701"/>
            <a:ext cx="1512169" cy="936104"/>
          </a:xfrm>
          <a:prstGeom prst="ellipse">
            <a:avLst/>
          </a:prstGeom>
          <a:ln>
            <a:headEnd/>
            <a:tailEnd/>
          </a:ln>
        </p:spPr>
        <p:style>
          <a:lnRef idx="0">
            <a:schemeClr val="accent6"/>
          </a:lnRef>
          <a:fillRef idx="3">
            <a:schemeClr val="accent6"/>
          </a:fillRef>
          <a:effectRef idx="3">
            <a:schemeClr val="accent6"/>
          </a:effectRef>
          <a:fontRef idx="minor">
            <a:schemeClr val="lt1"/>
          </a:fontRef>
        </p:style>
        <p:txBody>
          <a:bodyPr wrap="none" anchor="ctr"/>
          <a:lstStyle/>
          <a:p>
            <a:pPr algn="ctr">
              <a:defRPr/>
            </a:pPr>
            <a:r>
              <a:rPr lang="hu-HU" sz="2000" dirty="0">
                <a:solidFill>
                  <a:schemeClr val="tx1"/>
                </a:solidFill>
                <a:effectLst>
                  <a:outerShdw blurRad="38100" dist="38100" dir="2700000" algn="tl">
                    <a:srgbClr val="FFFFFF"/>
                  </a:outerShdw>
                </a:effectLst>
              </a:rPr>
              <a:t>Személyzet</a:t>
            </a:r>
          </a:p>
        </p:txBody>
      </p:sp>
      <p:sp>
        <p:nvSpPr>
          <p:cNvPr id="9" name="Oval 18">
            <a:extLst>
              <a:ext uri="{FF2B5EF4-FFF2-40B4-BE49-F238E27FC236}">
                <a16:creationId xmlns:a16="http://schemas.microsoft.com/office/drawing/2014/main" id="{226C2E46-99B3-EDBD-5953-73F84F22F6B3}"/>
              </a:ext>
            </a:extLst>
          </p:cNvPr>
          <p:cNvSpPr>
            <a:spLocks noChangeArrowheads="1"/>
          </p:cNvSpPr>
          <p:nvPr/>
        </p:nvSpPr>
        <p:spPr bwMode="auto">
          <a:xfrm>
            <a:off x="8855414" y="4329781"/>
            <a:ext cx="1512168" cy="936104"/>
          </a:xfrm>
          <a:prstGeom prst="ellipse">
            <a:avLst/>
          </a:prstGeom>
          <a:ln>
            <a:headEnd/>
            <a:tailEnd/>
          </a:ln>
        </p:spPr>
        <p:style>
          <a:lnRef idx="0">
            <a:schemeClr val="accent6"/>
          </a:lnRef>
          <a:fillRef idx="3">
            <a:schemeClr val="accent6"/>
          </a:fillRef>
          <a:effectRef idx="3">
            <a:schemeClr val="accent6"/>
          </a:effectRef>
          <a:fontRef idx="minor">
            <a:schemeClr val="lt1"/>
          </a:fontRef>
        </p:style>
        <p:txBody>
          <a:bodyPr wrap="none" anchor="ctr"/>
          <a:lstStyle/>
          <a:p>
            <a:pPr algn="ctr">
              <a:defRPr/>
            </a:pPr>
            <a:r>
              <a:rPr lang="hu-HU" sz="2000" dirty="0">
                <a:solidFill>
                  <a:schemeClr val="tx1"/>
                </a:solidFill>
                <a:effectLst>
                  <a:outerShdw blurRad="38100" dist="38100" dir="2700000" algn="tl">
                    <a:srgbClr val="FFFFFF"/>
                  </a:outerShdw>
                </a:effectLst>
              </a:rPr>
              <a:t>Hardver</a:t>
            </a:r>
          </a:p>
        </p:txBody>
      </p:sp>
      <p:sp>
        <p:nvSpPr>
          <p:cNvPr id="10" name="Szövegdoboz 9">
            <a:extLst>
              <a:ext uri="{FF2B5EF4-FFF2-40B4-BE49-F238E27FC236}">
                <a16:creationId xmlns:a16="http://schemas.microsoft.com/office/drawing/2014/main" id="{A96AB8EC-8B56-B6D3-386E-E8AF3370206A}"/>
              </a:ext>
            </a:extLst>
          </p:cNvPr>
          <p:cNvSpPr txBox="1"/>
          <p:nvPr/>
        </p:nvSpPr>
        <p:spPr>
          <a:xfrm>
            <a:off x="485349" y="5320216"/>
            <a:ext cx="7073921" cy="830997"/>
          </a:xfrm>
          <a:prstGeom prst="rect">
            <a:avLst/>
          </a:prstGeom>
          <a:noFill/>
        </p:spPr>
        <p:txBody>
          <a:bodyPr wrap="square">
            <a:spAutoFit/>
          </a:bodyPr>
          <a:lstStyle/>
          <a:p>
            <a:pPr>
              <a:defRPr/>
            </a:pPr>
            <a:r>
              <a:rPr lang="hu-HU" sz="2400" b="1" dirty="0">
                <a:latin typeface="+mn-lt"/>
              </a:rPr>
              <a:t>A térbeliség általában a Föld felszínére korlátozódik:</a:t>
            </a:r>
          </a:p>
          <a:p>
            <a:pPr marL="342900" indent="-342900">
              <a:buFont typeface="Arial" panose="020B0604020202020204" pitchFamily="34" charset="0"/>
              <a:buChar char="•"/>
              <a:defRPr/>
            </a:pPr>
            <a:r>
              <a:rPr lang="hu-HU" sz="2400" b="1" dirty="0">
                <a:latin typeface="+mn-lt"/>
              </a:rPr>
              <a:t>Eredmény: térképek (2D/3D)</a:t>
            </a:r>
          </a:p>
        </p:txBody>
      </p:sp>
      <p:sp>
        <p:nvSpPr>
          <p:cNvPr id="11" name="Téglalap 10">
            <a:extLst>
              <a:ext uri="{FF2B5EF4-FFF2-40B4-BE49-F238E27FC236}">
                <a16:creationId xmlns:a16="http://schemas.microsoft.com/office/drawing/2014/main" id="{BA6EDC9C-AA78-5384-764A-2621F765B4FA}"/>
              </a:ext>
            </a:extLst>
          </p:cNvPr>
          <p:cNvSpPr>
            <a:spLocks noChangeArrowheads="1"/>
          </p:cNvSpPr>
          <p:nvPr/>
        </p:nvSpPr>
        <p:spPr bwMode="auto">
          <a:xfrm>
            <a:off x="485351" y="1557338"/>
            <a:ext cx="7511168" cy="3416320"/>
          </a:xfrm>
          <a:prstGeom prst="rect">
            <a:avLst/>
          </a:prstGeom>
          <a:noFill/>
          <a:ln w="9525">
            <a:noFill/>
            <a:miter lim="800000"/>
            <a:headEnd/>
            <a:tailEnd/>
          </a:ln>
        </p:spPr>
        <p:txBody>
          <a:bodyPr wrap="square">
            <a:spAutoFit/>
          </a:bodyPr>
          <a:lstStyle/>
          <a:p>
            <a:pPr>
              <a:defRPr/>
            </a:pPr>
            <a:r>
              <a:rPr lang="hu-HU" sz="2400" b="1" dirty="0"/>
              <a:t>A geoinformatikai rendszerek (GIS) részei</a:t>
            </a:r>
          </a:p>
          <a:p>
            <a:pPr marL="342900" indent="-342900">
              <a:buFont typeface="Arial" panose="020B0604020202020204" pitchFamily="34" charset="0"/>
              <a:buChar char="•"/>
              <a:defRPr/>
            </a:pPr>
            <a:r>
              <a:rPr lang="hu-HU" sz="2400" b="1" dirty="0"/>
              <a:t>hardver, szoftver, térbeli adatok és kezelő személyzet</a:t>
            </a:r>
          </a:p>
          <a:p>
            <a:pPr>
              <a:defRPr/>
            </a:pPr>
            <a:endParaRPr lang="hu-HU" sz="2400" b="1" dirty="0"/>
          </a:p>
          <a:p>
            <a:pPr>
              <a:defRPr/>
            </a:pPr>
            <a:r>
              <a:rPr lang="hu-HU" sz="2400" b="1" dirty="0"/>
              <a:t>Feladata a helyhez köthető információ</a:t>
            </a:r>
          </a:p>
          <a:p>
            <a:pPr marL="914400" lvl="1" indent="-457200">
              <a:buAutoNum type="arabicPeriod"/>
              <a:defRPr/>
            </a:pPr>
            <a:r>
              <a:rPr lang="hu-HU" sz="2400" b="1" dirty="0"/>
              <a:t>beszerzése,</a:t>
            </a:r>
          </a:p>
          <a:p>
            <a:pPr marL="914400" lvl="1" indent="-457200">
              <a:buAutoNum type="arabicPeriod"/>
              <a:defRPr/>
            </a:pPr>
            <a:r>
              <a:rPr lang="hu-HU" sz="2400" b="1" dirty="0"/>
              <a:t>tárolása, </a:t>
            </a:r>
          </a:p>
          <a:p>
            <a:pPr marL="914400" lvl="1" indent="-457200">
              <a:buAutoNum type="arabicPeriod"/>
              <a:defRPr/>
            </a:pPr>
            <a:r>
              <a:rPr lang="hu-HU" sz="2400" b="1" dirty="0"/>
              <a:t>aktualizálása, ezek</a:t>
            </a:r>
          </a:p>
          <a:p>
            <a:pPr marL="914400" lvl="1" indent="-457200">
              <a:buAutoNum type="arabicPeriod"/>
              <a:defRPr/>
            </a:pPr>
            <a:r>
              <a:rPr lang="hu-HU" sz="2400" b="1" dirty="0"/>
              <a:t>elemzése és</a:t>
            </a:r>
          </a:p>
          <a:p>
            <a:pPr marL="914400" lvl="1" indent="-457200">
              <a:buFontTx/>
              <a:buAutoNum type="arabicPeriod"/>
              <a:defRPr/>
            </a:pPr>
            <a:r>
              <a:rPr lang="hu-HU" sz="2400" b="1" dirty="0"/>
              <a:t>megjelenítése</a:t>
            </a:r>
          </a:p>
        </p:txBody>
      </p:sp>
    </p:spTree>
    <p:extLst>
      <p:ext uri="{BB962C8B-B14F-4D97-AF65-F5344CB8AC3E}">
        <p14:creationId xmlns:p14="http://schemas.microsoft.com/office/powerpoint/2010/main" val="414522432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82FA2-1D7F-BF35-F3FC-82A3A8AA78D0}"/>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BFA1B0A6-B77E-30F0-DCA1-F063AA034ECC}"/>
              </a:ext>
            </a:extLst>
          </p:cNvPr>
          <p:cNvSpPr txBox="1">
            <a:spLocks/>
          </p:cNvSpPr>
          <p:nvPr/>
        </p:nvSpPr>
        <p:spPr>
          <a:xfrm>
            <a:off x="455052" y="0"/>
            <a:ext cx="11257336" cy="1143000"/>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Leíró statisztika – elhelyezkedési mutatók</a:t>
            </a:r>
            <a:endParaRPr lang="en-US" altLang="en-US" b="1" dirty="0"/>
          </a:p>
        </p:txBody>
      </p:sp>
      <p:sp>
        <p:nvSpPr>
          <p:cNvPr id="2" name="Téglalap 3">
            <a:extLst>
              <a:ext uri="{FF2B5EF4-FFF2-40B4-BE49-F238E27FC236}">
                <a16:creationId xmlns:a16="http://schemas.microsoft.com/office/drawing/2014/main" id="{7280C6CF-A275-6A54-5BC4-80913DA4CA31}"/>
              </a:ext>
            </a:extLst>
          </p:cNvPr>
          <p:cNvSpPr>
            <a:spLocks noChangeArrowheads="1"/>
          </p:cNvSpPr>
          <p:nvPr/>
        </p:nvSpPr>
        <p:spPr bwMode="auto">
          <a:xfrm>
            <a:off x="224118" y="1314264"/>
            <a:ext cx="11719205" cy="3850349"/>
          </a:xfrm>
          <a:prstGeom prst="rect">
            <a:avLst/>
          </a:prstGeom>
          <a:noFill/>
          <a:ln w="9525">
            <a:noFill/>
            <a:miter lim="800000"/>
            <a:headEnd/>
            <a:tailEnd/>
          </a:ln>
        </p:spPr>
        <p:txBody>
          <a:bodyPr wrap="square">
            <a:spAutoFit/>
          </a:bodyPr>
          <a:lstStyle/>
          <a:p>
            <a:pPr marL="342900" lvl="0" indent="-342900" algn="just">
              <a:lnSpc>
                <a:spcPct val="107000"/>
              </a:lnSpc>
              <a:spcBef>
                <a:spcPts val="600"/>
              </a:spcBef>
              <a:spcAft>
                <a:spcPts val="600"/>
              </a:spcAft>
              <a:buFont typeface="Symbol" panose="05050102010706020507" pitchFamily="18" charset="2"/>
              <a:buChar char=""/>
            </a:pPr>
            <a:r>
              <a:rPr lang="hu-HU" sz="2400" b="1" dirty="0">
                <a:effectLst/>
                <a:ea typeface="Palatino Linotype" panose="02040502050505030304" pitchFamily="18" charset="0"/>
                <a:cs typeface="Palatino Linotype" panose="02040502050505030304" pitchFamily="18" charset="0"/>
              </a:rPr>
              <a:t>Átlag (számtani közép, </a:t>
            </a:r>
            <a:r>
              <a:rPr lang="hu-HU" sz="2400" b="1" dirty="0" err="1">
                <a:effectLst/>
                <a:ea typeface="Palatino Linotype" panose="02040502050505030304" pitchFamily="18" charset="0"/>
                <a:cs typeface="Palatino Linotype" panose="02040502050505030304" pitchFamily="18" charset="0"/>
              </a:rPr>
              <a:t>mean</a:t>
            </a:r>
            <a:r>
              <a:rPr lang="hu-HU" sz="2400" b="1" dirty="0">
                <a:effectLst/>
                <a:ea typeface="Palatino Linotype" panose="02040502050505030304" pitchFamily="18" charset="0"/>
                <a:cs typeface="Palatino Linotype" panose="02040502050505030304" pitchFamily="18" charset="0"/>
              </a:rPr>
              <a:t>):</a:t>
            </a:r>
            <a:r>
              <a:rPr lang="hu-HU" sz="2400" dirty="0">
                <a:effectLst/>
                <a:ea typeface="Palatino Linotype" panose="02040502050505030304" pitchFamily="18" charset="0"/>
                <a:cs typeface="Palatino Linotype" panose="02040502050505030304" pitchFamily="18" charset="0"/>
              </a:rPr>
              <a:t> az eloszlás centruma, a sokaság egyedeinek számtani közepe.</a:t>
            </a:r>
            <a:endParaRPr lang="hu-HU" sz="2000" dirty="0">
              <a:effectLst/>
              <a:ea typeface="Times New Roman" panose="02020603050405020304" pitchFamily="18" charset="0"/>
            </a:endParaRPr>
          </a:p>
          <a:p>
            <a:pPr marL="342900" lvl="0" indent="-342900" algn="just">
              <a:lnSpc>
                <a:spcPct val="107000"/>
              </a:lnSpc>
              <a:spcBef>
                <a:spcPts val="600"/>
              </a:spcBef>
              <a:spcAft>
                <a:spcPts val="600"/>
              </a:spcAft>
              <a:buFont typeface="Symbol" panose="05050102010706020507" pitchFamily="18" charset="2"/>
              <a:buChar char=""/>
            </a:pPr>
            <a:r>
              <a:rPr lang="hu-HU" sz="2400" b="1" dirty="0">
                <a:effectLst/>
                <a:ea typeface="Palatino Linotype" panose="02040502050505030304" pitchFamily="18" charset="0"/>
                <a:cs typeface="Palatino Linotype" panose="02040502050505030304" pitchFamily="18" charset="0"/>
              </a:rPr>
              <a:t>Medián (</a:t>
            </a:r>
            <a:r>
              <a:rPr lang="hu-HU" sz="2400" b="1" dirty="0" err="1">
                <a:effectLst/>
                <a:ea typeface="Palatino Linotype" panose="02040502050505030304" pitchFamily="18" charset="0"/>
                <a:cs typeface="Palatino Linotype" panose="02040502050505030304" pitchFamily="18" charset="0"/>
              </a:rPr>
              <a:t>median</a:t>
            </a:r>
            <a:r>
              <a:rPr lang="hu-HU" sz="2400" b="1" dirty="0">
                <a:effectLst/>
                <a:ea typeface="Palatino Linotype" panose="02040502050505030304" pitchFamily="18" charset="0"/>
                <a:cs typeface="Palatino Linotype" panose="02040502050505030304" pitchFamily="18" charset="0"/>
              </a:rPr>
              <a:t>):</a:t>
            </a:r>
            <a:r>
              <a:rPr lang="hu-HU" sz="2400" dirty="0">
                <a:effectLst/>
                <a:ea typeface="Palatino Linotype" panose="02040502050505030304" pitchFamily="18" charset="0"/>
                <a:cs typeface="Palatino Linotype" panose="02040502050505030304" pitchFamily="18" charset="0"/>
              </a:rPr>
              <a:t> az adatok növekvő sorában a középső egyed.</a:t>
            </a:r>
            <a:endParaRPr lang="hu-HU" sz="2000" dirty="0">
              <a:effectLst/>
              <a:ea typeface="Times New Roman" panose="02020603050405020304" pitchFamily="18" charset="0"/>
            </a:endParaRPr>
          </a:p>
          <a:p>
            <a:pPr marL="342900" lvl="0" indent="-342900" algn="just">
              <a:lnSpc>
                <a:spcPct val="107000"/>
              </a:lnSpc>
              <a:spcBef>
                <a:spcPts val="600"/>
              </a:spcBef>
              <a:spcAft>
                <a:spcPts val="600"/>
              </a:spcAft>
              <a:buFont typeface="Symbol" panose="05050102010706020507" pitchFamily="18" charset="2"/>
              <a:buChar char=""/>
            </a:pPr>
            <a:r>
              <a:rPr lang="hu-HU" sz="2400" b="1" dirty="0" err="1">
                <a:effectLst/>
                <a:ea typeface="Palatino Linotype" panose="02040502050505030304" pitchFamily="18" charset="0"/>
                <a:cs typeface="Palatino Linotype" panose="02040502050505030304" pitchFamily="18" charset="0"/>
              </a:rPr>
              <a:t>Módusz</a:t>
            </a:r>
            <a:r>
              <a:rPr lang="hu-HU" sz="2400" b="1" dirty="0">
                <a:effectLst/>
                <a:ea typeface="Palatino Linotype" panose="02040502050505030304" pitchFamily="18" charset="0"/>
                <a:cs typeface="Palatino Linotype" panose="02040502050505030304" pitchFamily="18" charset="0"/>
              </a:rPr>
              <a:t> (</a:t>
            </a:r>
            <a:r>
              <a:rPr lang="hu-HU" sz="2400" b="1" dirty="0" err="1">
                <a:effectLst/>
                <a:ea typeface="Palatino Linotype" panose="02040502050505030304" pitchFamily="18" charset="0"/>
                <a:cs typeface="Palatino Linotype" panose="02040502050505030304" pitchFamily="18" charset="0"/>
              </a:rPr>
              <a:t>mode</a:t>
            </a:r>
            <a:r>
              <a:rPr lang="hu-HU" sz="2400" b="1" dirty="0">
                <a:effectLst/>
                <a:ea typeface="Palatino Linotype" panose="02040502050505030304" pitchFamily="18" charset="0"/>
                <a:cs typeface="Palatino Linotype" panose="02040502050505030304" pitchFamily="18" charset="0"/>
              </a:rPr>
              <a:t>):</a:t>
            </a:r>
            <a:r>
              <a:rPr lang="hu-HU" sz="2400" dirty="0">
                <a:effectLst/>
                <a:ea typeface="Palatino Linotype" panose="02040502050505030304" pitchFamily="18" charset="0"/>
                <a:cs typeface="Palatino Linotype" panose="02040502050505030304" pitchFamily="18" charset="0"/>
              </a:rPr>
              <a:t> a legtipikusabb, leggyakrabban előforduló érték.</a:t>
            </a:r>
            <a:endParaRPr lang="hu-HU" sz="2000" dirty="0">
              <a:effectLst/>
              <a:ea typeface="Times New Roman" panose="02020603050405020304" pitchFamily="18" charset="0"/>
            </a:endParaRPr>
          </a:p>
          <a:p>
            <a:pPr marL="342900" lvl="0" indent="-342900" algn="just">
              <a:lnSpc>
                <a:spcPct val="107000"/>
              </a:lnSpc>
              <a:spcBef>
                <a:spcPts val="600"/>
              </a:spcBef>
              <a:spcAft>
                <a:spcPts val="600"/>
              </a:spcAft>
              <a:buFont typeface="Symbol" panose="05050102010706020507" pitchFamily="18" charset="2"/>
              <a:buChar char=""/>
            </a:pPr>
            <a:r>
              <a:rPr lang="hu-HU" sz="2400" b="1" dirty="0" err="1">
                <a:effectLst/>
                <a:ea typeface="Palatino Linotype" panose="02040502050505030304" pitchFamily="18" charset="0"/>
                <a:cs typeface="Palatino Linotype" panose="02040502050505030304" pitchFamily="18" charset="0"/>
              </a:rPr>
              <a:t>Percentilis</a:t>
            </a:r>
            <a:r>
              <a:rPr lang="hu-HU" sz="2400" b="1" dirty="0">
                <a:effectLst/>
                <a:ea typeface="Palatino Linotype" panose="02040502050505030304" pitchFamily="18" charset="0"/>
                <a:cs typeface="Palatino Linotype" panose="02040502050505030304" pitchFamily="18" charset="0"/>
              </a:rPr>
              <a:t> (percent):</a:t>
            </a:r>
            <a:r>
              <a:rPr lang="hu-HU" sz="2400" dirty="0">
                <a:effectLst/>
                <a:ea typeface="Palatino Linotype" panose="02040502050505030304" pitchFamily="18" charset="0"/>
                <a:cs typeface="Palatino Linotype" panose="02040502050505030304" pitchFamily="18" charset="0"/>
              </a:rPr>
              <a:t> a k-</a:t>
            </a:r>
            <a:r>
              <a:rPr lang="hu-HU" sz="2400" dirty="0" err="1">
                <a:effectLst/>
                <a:ea typeface="Palatino Linotype" panose="02040502050505030304" pitchFamily="18" charset="0"/>
                <a:cs typeface="Palatino Linotype" panose="02040502050505030304" pitchFamily="18" charset="0"/>
              </a:rPr>
              <a:t>adik</a:t>
            </a:r>
            <a:r>
              <a:rPr lang="hu-HU" sz="2400" dirty="0">
                <a:effectLst/>
                <a:ea typeface="Palatino Linotype" panose="02040502050505030304" pitchFamily="18" charset="0"/>
                <a:cs typeface="Palatino Linotype" panose="02040502050505030304" pitchFamily="18" charset="0"/>
              </a:rPr>
              <a:t> </a:t>
            </a:r>
            <a:r>
              <a:rPr lang="hu-HU" sz="2400" dirty="0" err="1">
                <a:effectLst/>
                <a:ea typeface="Palatino Linotype" panose="02040502050505030304" pitchFamily="18" charset="0"/>
                <a:cs typeface="Palatino Linotype" panose="02040502050505030304" pitchFamily="18" charset="0"/>
              </a:rPr>
              <a:t>percentilis</a:t>
            </a:r>
            <a:r>
              <a:rPr lang="hu-HU" sz="2400" dirty="0">
                <a:effectLst/>
                <a:ea typeface="Palatino Linotype" panose="02040502050505030304" pitchFamily="18" charset="0"/>
                <a:cs typeface="Palatino Linotype" panose="02040502050505030304" pitchFamily="18" charset="0"/>
              </a:rPr>
              <a:t> a sokaság azon egyede, mely az összes érték k százalékánál nagyobb. Pl. a medián az 50. </a:t>
            </a:r>
            <a:r>
              <a:rPr lang="hu-HU" sz="2400" dirty="0" err="1">
                <a:effectLst/>
                <a:ea typeface="Palatino Linotype" panose="02040502050505030304" pitchFamily="18" charset="0"/>
                <a:cs typeface="Palatino Linotype" panose="02040502050505030304" pitchFamily="18" charset="0"/>
              </a:rPr>
              <a:t>percentilis</a:t>
            </a:r>
            <a:r>
              <a:rPr lang="hu-HU" sz="2400" dirty="0">
                <a:effectLst/>
                <a:ea typeface="Palatino Linotype" panose="02040502050505030304" pitchFamily="18" charset="0"/>
                <a:cs typeface="Palatino Linotype" panose="02040502050505030304" pitchFamily="18" charset="0"/>
              </a:rPr>
              <a:t>.</a:t>
            </a:r>
            <a:endParaRPr lang="hu-HU" sz="2000" dirty="0">
              <a:effectLst/>
              <a:ea typeface="Times New Roman" panose="02020603050405020304" pitchFamily="18" charset="0"/>
            </a:endParaRPr>
          </a:p>
          <a:p>
            <a:pPr marL="342900" lvl="0" indent="-342900" algn="just">
              <a:lnSpc>
                <a:spcPct val="107000"/>
              </a:lnSpc>
              <a:spcBef>
                <a:spcPts val="600"/>
              </a:spcBef>
              <a:spcAft>
                <a:spcPts val="600"/>
              </a:spcAft>
              <a:buFont typeface="Symbol" panose="05050102010706020507" pitchFamily="18" charset="2"/>
              <a:buChar char=""/>
            </a:pPr>
            <a:r>
              <a:rPr lang="hu-HU" sz="2400" b="1" dirty="0" err="1">
                <a:effectLst/>
                <a:ea typeface="Palatino Linotype" panose="02040502050505030304" pitchFamily="18" charset="0"/>
                <a:cs typeface="Palatino Linotype" panose="02040502050505030304" pitchFamily="18" charset="0"/>
              </a:rPr>
              <a:t>Kvantilis</a:t>
            </a:r>
            <a:r>
              <a:rPr lang="hu-HU" sz="2400" b="1" dirty="0">
                <a:effectLst/>
                <a:ea typeface="Palatino Linotype" panose="02040502050505030304" pitchFamily="18" charset="0"/>
                <a:cs typeface="Palatino Linotype" panose="02040502050505030304" pitchFamily="18" charset="0"/>
              </a:rPr>
              <a:t> (</a:t>
            </a:r>
            <a:r>
              <a:rPr lang="hu-HU" sz="2400" b="1" dirty="0" err="1">
                <a:effectLst/>
                <a:ea typeface="Palatino Linotype" panose="02040502050505030304" pitchFamily="18" charset="0"/>
                <a:cs typeface="Palatino Linotype" panose="02040502050505030304" pitchFamily="18" charset="0"/>
              </a:rPr>
              <a:t>quantile</a:t>
            </a:r>
            <a:r>
              <a:rPr lang="hu-HU" sz="2400" b="1" dirty="0">
                <a:effectLst/>
                <a:ea typeface="Palatino Linotype" panose="02040502050505030304" pitchFamily="18" charset="0"/>
                <a:cs typeface="Palatino Linotype" panose="02040502050505030304" pitchFamily="18" charset="0"/>
              </a:rPr>
              <a:t>):</a:t>
            </a:r>
            <a:r>
              <a:rPr lang="hu-HU" sz="2400" dirty="0">
                <a:effectLst/>
                <a:ea typeface="Palatino Linotype" panose="02040502050505030304" pitchFamily="18" charset="0"/>
                <a:cs typeface="Palatino Linotype" panose="02040502050505030304" pitchFamily="18" charset="0"/>
              </a:rPr>
              <a:t> a sokaságot adott arányban felosztó pontok. Felezőpont a medián, negyedelőpontok a </a:t>
            </a:r>
            <a:r>
              <a:rPr lang="hu-HU" sz="2400" dirty="0" err="1">
                <a:effectLst/>
                <a:ea typeface="Palatino Linotype" panose="02040502050505030304" pitchFamily="18" charset="0"/>
                <a:cs typeface="Palatino Linotype" panose="02040502050505030304" pitchFamily="18" charset="0"/>
              </a:rPr>
              <a:t>kvartilisek</a:t>
            </a:r>
            <a:r>
              <a:rPr lang="hu-HU" sz="2400" dirty="0">
                <a:effectLst/>
                <a:ea typeface="Palatino Linotype" panose="02040502050505030304" pitchFamily="18" charset="0"/>
                <a:cs typeface="Palatino Linotype" panose="02040502050505030304" pitchFamily="18" charset="0"/>
              </a:rPr>
              <a:t>, </a:t>
            </a:r>
            <a:r>
              <a:rPr lang="hu-HU" sz="2400" dirty="0" err="1">
                <a:effectLst/>
                <a:ea typeface="Palatino Linotype" panose="02040502050505030304" pitchFamily="18" charset="0"/>
                <a:cs typeface="Palatino Linotype" panose="02040502050505030304" pitchFamily="18" charset="0"/>
              </a:rPr>
              <a:t>századolópontok</a:t>
            </a:r>
            <a:r>
              <a:rPr lang="hu-HU" sz="2400" dirty="0">
                <a:effectLst/>
                <a:ea typeface="Palatino Linotype" panose="02040502050505030304" pitchFamily="18" charset="0"/>
                <a:cs typeface="Palatino Linotype" panose="02040502050505030304" pitchFamily="18" charset="0"/>
              </a:rPr>
              <a:t> a </a:t>
            </a:r>
            <a:r>
              <a:rPr lang="hu-HU" sz="2400" dirty="0" err="1">
                <a:effectLst/>
                <a:ea typeface="Palatino Linotype" panose="02040502050505030304" pitchFamily="18" charset="0"/>
                <a:cs typeface="Palatino Linotype" panose="02040502050505030304" pitchFamily="18" charset="0"/>
              </a:rPr>
              <a:t>percentilisek</a:t>
            </a:r>
            <a:r>
              <a:rPr lang="hu-HU" sz="2400" dirty="0">
                <a:effectLst/>
                <a:ea typeface="Palatino Linotype" panose="02040502050505030304" pitchFamily="18" charset="0"/>
                <a:cs typeface="Palatino Linotype" panose="02040502050505030304" pitchFamily="18" charset="0"/>
              </a:rPr>
              <a:t>.</a:t>
            </a:r>
            <a:endParaRPr lang="hu-HU" sz="2000" dirty="0">
              <a:effectLst/>
              <a:ea typeface="Times New Roman" panose="02020603050405020304" pitchFamily="18" charset="0"/>
            </a:endParaRPr>
          </a:p>
        </p:txBody>
      </p:sp>
    </p:spTree>
    <p:extLst>
      <p:ext uri="{BB962C8B-B14F-4D97-AF65-F5344CB8AC3E}">
        <p14:creationId xmlns:p14="http://schemas.microsoft.com/office/powerpoint/2010/main" val="144594859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82FA2-1D7F-BF35-F3FC-82A3A8AA78D0}"/>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BFA1B0A6-B77E-30F0-DCA1-F063AA034ECC}"/>
              </a:ext>
            </a:extLst>
          </p:cNvPr>
          <p:cNvSpPr txBox="1">
            <a:spLocks/>
          </p:cNvSpPr>
          <p:nvPr/>
        </p:nvSpPr>
        <p:spPr>
          <a:xfrm>
            <a:off x="455052" y="0"/>
            <a:ext cx="11257336"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Leíró statisztika – szóródási mutatók</a:t>
            </a:r>
            <a:endParaRPr lang="en-US" altLang="en-US" b="1" dirty="0"/>
          </a:p>
        </p:txBody>
      </p:sp>
      <p:sp>
        <p:nvSpPr>
          <p:cNvPr id="2" name="Téglalap 3">
            <a:extLst>
              <a:ext uri="{FF2B5EF4-FFF2-40B4-BE49-F238E27FC236}">
                <a16:creationId xmlns:a16="http://schemas.microsoft.com/office/drawing/2014/main" id="{7280C6CF-A275-6A54-5BC4-80913DA4CA31}"/>
              </a:ext>
            </a:extLst>
          </p:cNvPr>
          <p:cNvSpPr>
            <a:spLocks noChangeArrowheads="1"/>
          </p:cNvSpPr>
          <p:nvPr/>
        </p:nvSpPr>
        <p:spPr bwMode="auto">
          <a:xfrm>
            <a:off x="224118" y="1314264"/>
            <a:ext cx="11719205" cy="4486806"/>
          </a:xfrm>
          <a:prstGeom prst="rect">
            <a:avLst/>
          </a:prstGeom>
          <a:noFill/>
          <a:ln w="9525">
            <a:noFill/>
            <a:miter lim="800000"/>
            <a:headEnd/>
            <a:tailEnd/>
          </a:ln>
        </p:spPr>
        <p:txBody>
          <a:bodyPr wrap="square">
            <a:spAutoFit/>
          </a:bodyPr>
          <a:lstStyle/>
          <a:p>
            <a:pPr marL="342900" lvl="0" indent="-342900" algn="just">
              <a:lnSpc>
                <a:spcPct val="107000"/>
              </a:lnSpc>
              <a:spcBef>
                <a:spcPts val="600"/>
              </a:spcBef>
              <a:spcAft>
                <a:spcPts val="600"/>
              </a:spcAft>
              <a:buFont typeface="Symbol" panose="05050102010706020507" pitchFamily="18" charset="2"/>
              <a:buChar char=""/>
            </a:pPr>
            <a:r>
              <a:rPr lang="hu-HU" sz="2400" b="1" dirty="0">
                <a:effectLst/>
                <a:ea typeface="Palatino Linotype" panose="02040502050505030304" pitchFamily="18" charset="0"/>
                <a:cs typeface="Palatino Linotype" panose="02040502050505030304" pitchFamily="18" charset="0"/>
              </a:rPr>
              <a:t>Terjedelem (</a:t>
            </a:r>
            <a:r>
              <a:rPr lang="hu-HU" sz="2400" b="1" dirty="0" err="1">
                <a:effectLst/>
                <a:ea typeface="Palatino Linotype" panose="02040502050505030304" pitchFamily="18" charset="0"/>
                <a:cs typeface="Palatino Linotype" panose="02040502050505030304" pitchFamily="18" charset="0"/>
              </a:rPr>
              <a:t>data</a:t>
            </a:r>
            <a:r>
              <a:rPr lang="hu-HU" sz="2400" b="1" dirty="0">
                <a:effectLst/>
                <a:ea typeface="Palatino Linotype" panose="02040502050505030304" pitchFamily="18" charset="0"/>
                <a:cs typeface="Palatino Linotype" panose="02040502050505030304" pitchFamily="18" charset="0"/>
              </a:rPr>
              <a:t> </a:t>
            </a:r>
            <a:r>
              <a:rPr lang="hu-HU" sz="2400" b="1" dirty="0" err="1">
                <a:effectLst/>
                <a:ea typeface="Palatino Linotype" panose="02040502050505030304" pitchFamily="18" charset="0"/>
                <a:cs typeface="Palatino Linotype" panose="02040502050505030304" pitchFamily="18" charset="0"/>
              </a:rPr>
              <a:t>range</a:t>
            </a:r>
            <a:r>
              <a:rPr lang="hu-HU" sz="2400" b="1" dirty="0">
                <a:effectLst/>
                <a:ea typeface="Palatino Linotype" panose="02040502050505030304" pitchFamily="18" charset="0"/>
                <a:cs typeface="Palatino Linotype" panose="02040502050505030304" pitchFamily="18" charset="0"/>
              </a:rPr>
              <a:t>):</a:t>
            </a:r>
            <a:r>
              <a:rPr lang="hu-HU" sz="2400" dirty="0">
                <a:effectLst/>
                <a:ea typeface="Palatino Linotype" panose="02040502050505030304" pitchFamily="18" charset="0"/>
                <a:cs typeface="Palatino Linotype" panose="02040502050505030304" pitchFamily="18" charset="0"/>
              </a:rPr>
              <a:t> a sokaság legnagyobb és legkisebb elemének különbsége. Minél kisebb ez az érték, annál jobban jellemzi az adathalmazt.</a:t>
            </a:r>
            <a:endParaRPr lang="hu-HU" sz="2000" dirty="0">
              <a:effectLst/>
              <a:ea typeface="Times New Roman" panose="02020603050405020304" pitchFamily="18" charset="0"/>
            </a:endParaRPr>
          </a:p>
          <a:p>
            <a:pPr marL="342900" lvl="0" indent="-342900" algn="just">
              <a:lnSpc>
                <a:spcPct val="107000"/>
              </a:lnSpc>
              <a:spcBef>
                <a:spcPts val="600"/>
              </a:spcBef>
              <a:spcAft>
                <a:spcPts val="600"/>
              </a:spcAft>
              <a:buFont typeface="Symbol" panose="05050102010706020507" pitchFamily="18" charset="2"/>
              <a:buChar char=""/>
            </a:pPr>
            <a:r>
              <a:rPr lang="hu-HU" sz="2400" b="1" dirty="0">
                <a:effectLst/>
                <a:ea typeface="Palatino Linotype" panose="02040502050505030304" pitchFamily="18" charset="0"/>
                <a:cs typeface="Palatino Linotype" panose="02040502050505030304" pitchFamily="18" charset="0"/>
              </a:rPr>
              <a:t>Szórás (standard </a:t>
            </a:r>
            <a:r>
              <a:rPr lang="hu-HU" sz="2400" b="1" dirty="0" err="1">
                <a:effectLst/>
                <a:ea typeface="Palatino Linotype" panose="02040502050505030304" pitchFamily="18" charset="0"/>
                <a:cs typeface="Palatino Linotype" panose="02040502050505030304" pitchFamily="18" charset="0"/>
              </a:rPr>
              <a:t>deviation</a:t>
            </a:r>
            <a:r>
              <a:rPr lang="hu-HU" sz="2400" b="1" dirty="0">
                <a:effectLst/>
                <a:ea typeface="Palatino Linotype" panose="02040502050505030304" pitchFamily="18" charset="0"/>
                <a:cs typeface="Palatino Linotype" panose="02040502050505030304" pitchFamily="18" charset="0"/>
              </a:rPr>
              <a:t>): </a:t>
            </a:r>
            <a:r>
              <a:rPr lang="hu-HU" sz="2400" dirty="0">
                <a:effectLst/>
                <a:ea typeface="Palatino Linotype" panose="02040502050505030304" pitchFamily="18" charset="0"/>
                <a:cs typeface="Palatino Linotype" panose="02040502050505030304" pitchFamily="18" charset="0"/>
              </a:rPr>
              <a:t>egy változó középértéktől való eltérését mutatja meg. Ha a szórás alacsony, az értékek közelítenek az átlaghoz, ha magas, az értékek távol esnek az átlagtól.</a:t>
            </a:r>
            <a:endParaRPr lang="hu-HU" sz="2000" dirty="0">
              <a:effectLst/>
              <a:ea typeface="Times New Roman" panose="02020603050405020304" pitchFamily="18" charset="0"/>
            </a:endParaRPr>
          </a:p>
          <a:p>
            <a:pPr marL="342900" lvl="0" indent="-342900" algn="just">
              <a:lnSpc>
                <a:spcPct val="107000"/>
              </a:lnSpc>
              <a:spcBef>
                <a:spcPts val="600"/>
              </a:spcBef>
              <a:spcAft>
                <a:spcPts val="600"/>
              </a:spcAft>
              <a:buFont typeface="Symbol" panose="05050102010706020507" pitchFamily="18" charset="2"/>
              <a:buChar char=""/>
            </a:pPr>
            <a:r>
              <a:rPr lang="hu-HU" sz="2400" b="1" dirty="0">
                <a:effectLst/>
                <a:ea typeface="Palatino Linotype" panose="02040502050505030304" pitchFamily="18" charset="0"/>
                <a:cs typeface="Palatino Linotype" panose="02040502050505030304" pitchFamily="18" charset="0"/>
              </a:rPr>
              <a:t>Variancia (szórásnégyzet, </a:t>
            </a:r>
            <a:r>
              <a:rPr lang="hu-HU" sz="2400" b="1" dirty="0" err="1">
                <a:effectLst/>
                <a:ea typeface="Palatino Linotype" panose="02040502050505030304" pitchFamily="18" charset="0"/>
                <a:cs typeface="Palatino Linotype" panose="02040502050505030304" pitchFamily="18" charset="0"/>
              </a:rPr>
              <a:t>variance</a:t>
            </a:r>
            <a:r>
              <a:rPr lang="hu-HU" sz="2400" b="1" dirty="0">
                <a:effectLst/>
                <a:ea typeface="Palatino Linotype" panose="02040502050505030304" pitchFamily="18" charset="0"/>
                <a:cs typeface="Palatino Linotype" panose="02040502050505030304" pitchFamily="18" charset="0"/>
              </a:rPr>
              <a:t>): </a:t>
            </a:r>
            <a:r>
              <a:rPr lang="hu-HU" sz="2400" dirty="0">
                <a:effectLst/>
                <a:ea typeface="Palatino Linotype" panose="02040502050505030304" pitchFamily="18" charset="0"/>
                <a:cs typeface="Palatino Linotype" panose="02040502050505030304" pitchFamily="18" charset="0"/>
              </a:rPr>
              <a:t>egy valószínűségi változó középértéktől való szóródásának várható mértékét mutatja meg.</a:t>
            </a:r>
            <a:endParaRPr lang="hu-HU" sz="2000" dirty="0">
              <a:effectLst/>
              <a:ea typeface="Times New Roman" panose="02020603050405020304" pitchFamily="18" charset="0"/>
            </a:endParaRPr>
          </a:p>
          <a:p>
            <a:pPr marL="342900" lvl="0" indent="-342900" algn="just">
              <a:lnSpc>
                <a:spcPct val="107000"/>
              </a:lnSpc>
              <a:spcBef>
                <a:spcPts val="600"/>
              </a:spcBef>
              <a:spcAft>
                <a:spcPts val="600"/>
              </a:spcAft>
              <a:buFont typeface="Symbol" panose="05050102010706020507" pitchFamily="18" charset="2"/>
              <a:buChar char=""/>
            </a:pPr>
            <a:r>
              <a:rPr lang="hu-HU" sz="2400" b="1" dirty="0" err="1">
                <a:effectLst/>
                <a:ea typeface="Palatino Linotype" panose="02040502050505030304" pitchFamily="18" charset="0"/>
                <a:cs typeface="Palatino Linotype" panose="02040502050505030304" pitchFamily="18" charset="0"/>
              </a:rPr>
              <a:t>Interkvartilis</a:t>
            </a:r>
            <a:r>
              <a:rPr lang="hu-HU" sz="2400" b="1" dirty="0">
                <a:effectLst/>
                <a:ea typeface="Palatino Linotype" panose="02040502050505030304" pitchFamily="18" charset="0"/>
                <a:cs typeface="Palatino Linotype" panose="02040502050505030304" pitchFamily="18" charset="0"/>
              </a:rPr>
              <a:t> terjedelem (</a:t>
            </a:r>
            <a:r>
              <a:rPr lang="hu-HU" sz="2400" b="1" dirty="0" err="1">
                <a:effectLst/>
                <a:ea typeface="Palatino Linotype" panose="02040502050505030304" pitchFamily="18" charset="0"/>
                <a:cs typeface="Palatino Linotype" panose="02040502050505030304" pitchFamily="18" charset="0"/>
              </a:rPr>
              <a:t>interquartile</a:t>
            </a:r>
            <a:r>
              <a:rPr lang="hu-HU" sz="2400" b="1" dirty="0">
                <a:effectLst/>
                <a:ea typeface="Palatino Linotype" panose="02040502050505030304" pitchFamily="18" charset="0"/>
                <a:cs typeface="Palatino Linotype" panose="02040502050505030304" pitchFamily="18" charset="0"/>
              </a:rPr>
              <a:t> </a:t>
            </a:r>
            <a:r>
              <a:rPr lang="hu-HU" sz="2400" b="1" dirty="0" err="1">
                <a:effectLst/>
                <a:ea typeface="Palatino Linotype" panose="02040502050505030304" pitchFamily="18" charset="0"/>
                <a:cs typeface="Palatino Linotype" panose="02040502050505030304" pitchFamily="18" charset="0"/>
              </a:rPr>
              <a:t>interval</a:t>
            </a:r>
            <a:r>
              <a:rPr lang="hu-HU" sz="2400" b="1" dirty="0">
                <a:effectLst/>
                <a:ea typeface="Palatino Linotype" panose="02040502050505030304" pitchFamily="18" charset="0"/>
                <a:cs typeface="Palatino Linotype" panose="02040502050505030304" pitchFamily="18" charset="0"/>
              </a:rPr>
              <a:t>):</a:t>
            </a:r>
            <a:r>
              <a:rPr lang="hu-HU" sz="2400" dirty="0">
                <a:effectLst/>
                <a:ea typeface="Palatino Linotype" panose="02040502050505030304" pitchFamily="18" charset="0"/>
                <a:cs typeface="Palatino Linotype" panose="02040502050505030304" pitchFamily="18" charset="0"/>
              </a:rPr>
              <a:t> az az intervallum, ahol a sokaság összes értékének középső 50%-a helyezkedik el. Leggyakrabban dobozdiagrammok esetén találkozhatunk a fogalommal.</a:t>
            </a:r>
            <a:endParaRPr lang="hu-HU" sz="2000" dirty="0">
              <a:effectLst/>
              <a:ea typeface="Times New Roman" panose="02020603050405020304" pitchFamily="18" charset="0"/>
            </a:endParaRPr>
          </a:p>
        </p:txBody>
      </p:sp>
    </p:spTree>
    <p:extLst>
      <p:ext uri="{BB962C8B-B14F-4D97-AF65-F5344CB8AC3E}">
        <p14:creationId xmlns:p14="http://schemas.microsoft.com/office/powerpoint/2010/main" val="15765703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82FA2-1D7F-BF35-F3FC-82A3A8AA78D0}"/>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BFA1B0A6-B77E-30F0-DCA1-F063AA034ECC}"/>
              </a:ext>
            </a:extLst>
          </p:cNvPr>
          <p:cNvSpPr txBox="1">
            <a:spLocks/>
          </p:cNvSpPr>
          <p:nvPr/>
        </p:nvSpPr>
        <p:spPr>
          <a:xfrm>
            <a:off x="455052" y="0"/>
            <a:ext cx="11257336"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Leíró statisztika – eloszlás alakja</a:t>
            </a:r>
            <a:endParaRPr lang="en-US" altLang="en-US" b="1" dirty="0"/>
          </a:p>
        </p:txBody>
      </p:sp>
      <p:sp>
        <p:nvSpPr>
          <p:cNvPr id="2" name="Téglalap 3">
            <a:extLst>
              <a:ext uri="{FF2B5EF4-FFF2-40B4-BE49-F238E27FC236}">
                <a16:creationId xmlns:a16="http://schemas.microsoft.com/office/drawing/2014/main" id="{7280C6CF-A275-6A54-5BC4-80913DA4CA31}"/>
              </a:ext>
            </a:extLst>
          </p:cNvPr>
          <p:cNvSpPr>
            <a:spLocks noChangeArrowheads="1"/>
          </p:cNvSpPr>
          <p:nvPr/>
        </p:nvSpPr>
        <p:spPr bwMode="auto">
          <a:xfrm>
            <a:off x="224118" y="1314264"/>
            <a:ext cx="11719205" cy="4180440"/>
          </a:xfrm>
          <a:prstGeom prst="rect">
            <a:avLst/>
          </a:prstGeom>
          <a:noFill/>
          <a:ln w="9525">
            <a:noFill/>
            <a:miter lim="800000"/>
            <a:headEnd/>
            <a:tailEnd/>
          </a:ln>
        </p:spPr>
        <p:txBody>
          <a:bodyPr wrap="square">
            <a:spAutoFit/>
          </a:bodyPr>
          <a:lstStyle/>
          <a:p>
            <a:pPr lvl="0" algn="just">
              <a:lnSpc>
                <a:spcPct val="107000"/>
              </a:lnSpc>
              <a:spcBef>
                <a:spcPts val="600"/>
              </a:spcBef>
              <a:spcAft>
                <a:spcPts val="600"/>
              </a:spcAft>
            </a:pPr>
            <a:r>
              <a:rPr lang="hu-HU" sz="2400" dirty="0">
                <a:effectLst/>
                <a:ea typeface="Palatino Linotype" panose="02040502050505030304" pitchFamily="18" charset="0"/>
                <a:cs typeface="Palatino Linotype" panose="02040502050505030304" pitchFamily="18" charset="0"/>
              </a:rPr>
              <a:t>A </a:t>
            </a:r>
            <a:r>
              <a:rPr lang="hu-HU" sz="2400" b="1" u="sng" dirty="0">
                <a:effectLst/>
                <a:ea typeface="Palatino Linotype" panose="02040502050505030304" pitchFamily="18" charset="0"/>
                <a:cs typeface="Palatino Linotype" panose="02040502050505030304" pitchFamily="18" charset="0"/>
              </a:rPr>
              <a:t>normális eloszlás</a:t>
            </a:r>
            <a:r>
              <a:rPr lang="hu-HU" sz="2400" b="1" dirty="0">
                <a:effectLst/>
                <a:ea typeface="Palatino Linotype" panose="02040502050505030304" pitchFamily="18" charset="0"/>
                <a:cs typeface="Palatino Linotype" panose="02040502050505030304" pitchFamily="18" charset="0"/>
              </a:rPr>
              <a:t> </a:t>
            </a:r>
            <a:r>
              <a:rPr lang="hu-HU" sz="2400" dirty="0">
                <a:effectLst/>
                <a:ea typeface="Palatino Linotype" panose="02040502050505030304" pitchFamily="18" charset="0"/>
                <a:cs typeface="Palatino Linotype" panose="02040502050505030304" pitchFamily="18" charset="0"/>
              </a:rPr>
              <a:t>(vagy normáleloszlás) egy adott sokaság adatainak olyan szimmetrikus elrendezése, amelyben a legtöbb érték a tartomány közepében tömörül. Egy érték minél távolabb van a tartomány közepétől, annál kevesebb egyed tartozik hozzá. Normalitásvizsgálatnak nevezzük, azt az eljárást, amely során megnézzük, hogy egy változó értékei normál eloszlásúak, avagy sem.</a:t>
            </a:r>
          </a:p>
          <a:p>
            <a:pPr lvl="0" algn="just">
              <a:lnSpc>
                <a:spcPct val="107000"/>
              </a:lnSpc>
              <a:spcBef>
                <a:spcPts val="600"/>
              </a:spcBef>
              <a:spcAft>
                <a:spcPts val="600"/>
              </a:spcAft>
            </a:pPr>
            <a:r>
              <a:rPr lang="hu-HU" sz="2400" dirty="0">
                <a:effectLst/>
                <a:ea typeface="Palatino Linotype" panose="02040502050505030304" pitchFamily="18" charset="0"/>
                <a:cs typeface="Palatino Linotype" panose="02040502050505030304" pitchFamily="18" charset="0"/>
              </a:rPr>
              <a:t>Az eloszlás központi része az </a:t>
            </a:r>
            <a:r>
              <a:rPr lang="hu-HU" sz="2400" b="1" u="sng" dirty="0">
                <a:effectLst/>
                <a:ea typeface="Palatino Linotype" panose="02040502050505030304" pitchFamily="18" charset="0"/>
                <a:cs typeface="Palatino Linotype" panose="02040502050505030304" pitchFamily="18" charset="0"/>
              </a:rPr>
              <a:t>átlag</a:t>
            </a:r>
            <a:r>
              <a:rPr lang="hu-HU" sz="2400" dirty="0">
                <a:effectLst/>
                <a:ea typeface="Palatino Linotype" panose="02040502050505030304" pitchFamily="18" charset="0"/>
                <a:cs typeface="Palatino Linotype" panose="02040502050505030304" pitchFamily="18" charset="0"/>
              </a:rPr>
              <a:t>, mely meghatározza a csúcsosság helyét. A legtöbb érték az átlag köré csoportosul. Az átlag értékének a növekedése az egész görbét jobbra tolja az x tengely mentén, a csökkenése pedig balra. Az eloszlásgörbe alakját az átlag és a szórás határozza meg. A normáleloszlás görbéjét haranggörbének nevezzük (formájára utalva, 18. ábra).</a:t>
            </a:r>
          </a:p>
        </p:txBody>
      </p:sp>
    </p:spTree>
    <p:extLst>
      <p:ext uri="{BB962C8B-B14F-4D97-AF65-F5344CB8AC3E}">
        <p14:creationId xmlns:p14="http://schemas.microsoft.com/office/powerpoint/2010/main" val="40100303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82FA2-1D7F-BF35-F3FC-82A3A8AA78D0}"/>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BFA1B0A6-B77E-30F0-DCA1-F063AA034ECC}"/>
              </a:ext>
            </a:extLst>
          </p:cNvPr>
          <p:cNvSpPr txBox="1">
            <a:spLocks/>
          </p:cNvSpPr>
          <p:nvPr/>
        </p:nvSpPr>
        <p:spPr>
          <a:xfrm>
            <a:off x="455052" y="0"/>
            <a:ext cx="11257336"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Leíró statisztika – eloszlás alakja</a:t>
            </a:r>
            <a:endParaRPr lang="en-US" altLang="en-US" b="1" dirty="0"/>
          </a:p>
        </p:txBody>
      </p:sp>
      <p:sp>
        <p:nvSpPr>
          <p:cNvPr id="2" name="Téglalap 3">
            <a:extLst>
              <a:ext uri="{FF2B5EF4-FFF2-40B4-BE49-F238E27FC236}">
                <a16:creationId xmlns:a16="http://schemas.microsoft.com/office/drawing/2014/main" id="{7280C6CF-A275-6A54-5BC4-80913DA4CA31}"/>
              </a:ext>
            </a:extLst>
          </p:cNvPr>
          <p:cNvSpPr>
            <a:spLocks noChangeArrowheads="1"/>
          </p:cNvSpPr>
          <p:nvPr/>
        </p:nvSpPr>
        <p:spPr bwMode="auto">
          <a:xfrm>
            <a:off x="224118" y="1314264"/>
            <a:ext cx="11719205" cy="3785267"/>
          </a:xfrm>
          <a:prstGeom prst="rect">
            <a:avLst/>
          </a:prstGeom>
          <a:noFill/>
          <a:ln w="9525">
            <a:noFill/>
            <a:miter lim="800000"/>
            <a:headEnd/>
            <a:tailEnd/>
          </a:ln>
        </p:spPr>
        <p:txBody>
          <a:bodyPr wrap="square">
            <a:spAutoFit/>
          </a:bodyPr>
          <a:lstStyle/>
          <a:p>
            <a:pPr lvl="0" algn="just">
              <a:lnSpc>
                <a:spcPct val="107000"/>
              </a:lnSpc>
              <a:spcBef>
                <a:spcPts val="600"/>
              </a:spcBef>
              <a:spcAft>
                <a:spcPts val="600"/>
              </a:spcAft>
            </a:pPr>
            <a:r>
              <a:rPr lang="hu-HU" sz="2400" dirty="0">
                <a:effectLst/>
                <a:ea typeface="Palatino Linotype" panose="02040502050505030304" pitchFamily="18" charset="0"/>
                <a:cs typeface="Palatino Linotype" panose="02040502050505030304" pitchFamily="18" charset="0"/>
              </a:rPr>
              <a:t>A </a:t>
            </a:r>
            <a:r>
              <a:rPr lang="hu-HU" sz="2400" b="1" u="sng" dirty="0">
                <a:effectLst/>
                <a:ea typeface="Palatino Linotype" panose="02040502050505030304" pitchFamily="18" charset="0"/>
                <a:cs typeface="Palatino Linotype" panose="02040502050505030304" pitchFamily="18" charset="0"/>
              </a:rPr>
              <a:t>normális eloszlás</a:t>
            </a:r>
            <a:r>
              <a:rPr lang="hu-HU" sz="2400" b="1" dirty="0">
                <a:effectLst/>
                <a:ea typeface="Palatino Linotype" panose="02040502050505030304" pitchFamily="18" charset="0"/>
                <a:cs typeface="Palatino Linotype" panose="02040502050505030304" pitchFamily="18" charset="0"/>
              </a:rPr>
              <a:t> </a:t>
            </a:r>
            <a:r>
              <a:rPr lang="hu-HU" sz="2400" dirty="0">
                <a:effectLst/>
                <a:ea typeface="Palatino Linotype" panose="02040502050505030304" pitchFamily="18" charset="0"/>
                <a:cs typeface="Palatino Linotype" panose="02040502050505030304" pitchFamily="18" charset="0"/>
              </a:rPr>
              <a:t>(vagy normáleloszlás) egy adott sokaság adatainak olyan szimmetrikus elrendezése, amelyben a legtöbb érték a tartomány közepében tömörül. Egy érték minél távolabb van a tartomány közepétől, annál kevesebb egyed tartozik hozzá. Normalitásvizsgálatnak nevezzük, azt az eljárást, amely során megnézzük, hogy egy változó értékei normál eloszlásúak, avagy sem.</a:t>
            </a:r>
          </a:p>
          <a:p>
            <a:pPr lvl="0" algn="just">
              <a:lnSpc>
                <a:spcPct val="107000"/>
              </a:lnSpc>
              <a:spcBef>
                <a:spcPts val="600"/>
              </a:spcBef>
              <a:spcAft>
                <a:spcPts val="600"/>
              </a:spcAft>
            </a:pPr>
            <a:r>
              <a:rPr lang="hu-HU" sz="2400" dirty="0">
                <a:effectLst/>
                <a:ea typeface="Palatino Linotype" panose="02040502050505030304" pitchFamily="18" charset="0"/>
                <a:cs typeface="Palatino Linotype" panose="02040502050505030304" pitchFamily="18" charset="0"/>
              </a:rPr>
              <a:t>Az eloszlás központi része az </a:t>
            </a:r>
            <a:r>
              <a:rPr lang="hu-HU" sz="2400" b="1" u="sng" dirty="0">
                <a:effectLst/>
                <a:ea typeface="Palatino Linotype" panose="02040502050505030304" pitchFamily="18" charset="0"/>
                <a:cs typeface="Palatino Linotype" panose="02040502050505030304" pitchFamily="18" charset="0"/>
              </a:rPr>
              <a:t>átlag</a:t>
            </a:r>
            <a:r>
              <a:rPr lang="hu-HU" sz="2400" dirty="0">
                <a:effectLst/>
                <a:ea typeface="Palatino Linotype" panose="02040502050505030304" pitchFamily="18" charset="0"/>
                <a:cs typeface="Palatino Linotype" panose="02040502050505030304" pitchFamily="18" charset="0"/>
              </a:rPr>
              <a:t>, mely meghatározza a csúcsosság helyét. A legtöbb érték az átlag köré csoportosul. Az átlag értékének a növekedése az egész görbét jobbra tolja az x tengely mentén, a csökkenése pedig balra. Az eloszlásgörbe alakját az átlag és a szórás határozza meg. A normáleloszlás görbéjét haranggörbének nevezzük.</a:t>
            </a:r>
          </a:p>
        </p:txBody>
      </p:sp>
    </p:spTree>
    <p:extLst>
      <p:ext uri="{BB962C8B-B14F-4D97-AF65-F5344CB8AC3E}">
        <p14:creationId xmlns:p14="http://schemas.microsoft.com/office/powerpoint/2010/main" val="30004015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82FA2-1D7F-BF35-F3FC-82A3A8AA78D0}"/>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BFA1B0A6-B77E-30F0-DCA1-F063AA034ECC}"/>
              </a:ext>
            </a:extLst>
          </p:cNvPr>
          <p:cNvSpPr txBox="1">
            <a:spLocks/>
          </p:cNvSpPr>
          <p:nvPr/>
        </p:nvSpPr>
        <p:spPr>
          <a:xfrm>
            <a:off x="455052" y="0"/>
            <a:ext cx="11257336"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Leíró statisztika – normális eloszlás</a:t>
            </a:r>
            <a:endParaRPr lang="en-US" altLang="en-US" b="1" dirty="0"/>
          </a:p>
        </p:txBody>
      </p:sp>
      <p:pic>
        <p:nvPicPr>
          <p:cNvPr id="4" name="Kép 4" descr="A diagram of a function&#10;&#10;Description automatically generated">
            <a:extLst>
              <a:ext uri="{FF2B5EF4-FFF2-40B4-BE49-F238E27FC236}">
                <a16:creationId xmlns:a16="http://schemas.microsoft.com/office/drawing/2014/main" id="{36D5A960-4475-E391-F370-C3E7179E1B2C}"/>
              </a:ext>
            </a:extLst>
          </p:cNvPr>
          <p:cNvPicPr>
            <a:picLocks noChangeAspect="1"/>
          </p:cNvPicPr>
          <p:nvPr/>
        </p:nvPicPr>
        <p:blipFill>
          <a:blip r:embed="rId2"/>
          <a:stretch>
            <a:fillRect/>
          </a:stretch>
        </p:blipFill>
        <p:spPr>
          <a:xfrm>
            <a:off x="882577" y="2232212"/>
            <a:ext cx="10426846" cy="3433482"/>
          </a:xfrm>
          <a:prstGeom prst="rect">
            <a:avLst/>
          </a:prstGeom>
        </p:spPr>
      </p:pic>
    </p:spTree>
    <p:extLst>
      <p:ext uri="{BB962C8B-B14F-4D97-AF65-F5344CB8AC3E}">
        <p14:creationId xmlns:p14="http://schemas.microsoft.com/office/powerpoint/2010/main" val="272638763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82FA2-1D7F-BF35-F3FC-82A3A8AA78D0}"/>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BFA1B0A6-B77E-30F0-DCA1-F063AA034ECC}"/>
              </a:ext>
            </a:extLst>
          </p:cNvPr>
          <p:cNvSpPr txBox="1">
            <a:spLocks/>
          </p:cNvSpPr>
          <p:nvPr/>
        </p:nvSpPr>
        <p:spPr>
          <a:xfrm>
            <a:off x="455052" y="0"/>
            <a:ext cx="11257336"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Leíró statisztika – eloszlás alakja</a:t>
            </a:r>
            <a:endParaRPr lang="en-US" altLang="en-US" b="1" dirty="0"/>
          </a:p>
        </p:txBody>
      </p:sp>
      <p:sp>
        <p:nvSpPr>
          <p:cNvPr id="2" name="Téglalap 3">
            <a:extLst>
              <a:ext uri="{FF2B5EF4-FFF2-40B4-BE49-F238E27FC236}">
                <a16:creationId xmlns:a16="http://schemas.microsoft.com/office/drawing/2014/main" id="{7280C6CF-A275-6A54-5BC4-80913DA4CA31}"/>
              </a:ext>
            </a:extLst>
          </p:cNvPr>
          <p:cNvSpPr>
            <a:spLocks noChangeArrowheads="1"/>
          </p:cNvSpPr>
          <p:nvPr/>
        </p:nvSpPr>
        <p:spPr bwMode="auto">
          <a:xfrm>
            <a:off x="224118" y="1314264"/>
            <a:ext cx="11719205" cy="3147400"/>
          </a:xfrm>
          <a:prstGeom prst="rect">
            <a:avLst/>
          </a:prstGeom>
          <a:noFill/>
          <a:ln w="9525">
            <a:noFill/>
            <a:miter lim="800000"/>
            <a:headEnd/>
            <a:tailEnd/>
          </a:ln>
        </p:spPr>
        <p:txBody>
          <a:bodyPr wrap="square">
            <a:spAutoFit/>
          </a:bodyPr>
          <a:lstStyle/>
          <a:p>
            <a:pPr algn="just">
              <a:lnSpc>
                <a:spcPct val="107000"/>
              </a:lnSpc>
              <a:spcBef>
                <a:spcPts val="600"/>
              </a:spcBef>
              <a:spcAft>
                <a:spcPts val="600"/>
              </a:spcAft>
            </a:pPr>
            <a:r>
              <a:rPr lang="hu-HU" sz="2400" dirty="0">
                <a:effectLst/>
                <a:ea typeface="Palatino Linotype" panose="02040502050505030304" pitchFamily="18" charset="0"/>
                <a:cs typeface="Palatino Linotype" panose="02040502050505030304" pitchFamily="18" charset="0"/>
              </a:rPr>
              <a:t>Ha az adathalmaz nem normális eloszlású, kétféle alakváltozó szerint vizsgálhatjuk:</a:t>
            </a:r>
            <a:endParaRPr lang="hu-HU" sz="2000" dirty="0">
              <a:effectLst/>
              <a:ea typeface="Times New Roman" panose="02020603050405020304" pitchFamily="18" charset="0"/>
            </a:endParaRPr>
          </a:p>
          <a:p>
            <a:pPr marL="342900" lvl="0" indent="-342900" algn="just">
              <a:lnSpc>
                <a:spcPct val="107000"/>
              </a:lnSpc>
              <a:spcBef>
                <a:spcPts val="600"/>
              </a:spcBef>
              <a:spcAft>
                <a:spcPts val="600"/>
              </a:spcAft>
              <a:buFont typeface="Symbol" panose="05050102010706020507" pitchFamily="18" charset="2"/>
              <a:buChar char=""/>
            </a:pPr>
            <a:r>
              <a:rPr lang="hu-HU" sz="2400" b="1" dirty="0">
                <a:effectLst/>
                <a:ea typeface="Palatino Linotype" panose="02040502050505030304" pitchFamily="18" charset="0"/>
                <a:cs typeface="Palatino Linotype" panose="02040502050505030304" pitchFamily="18" charset="0"/>
              </a:rPr>
              <a:t>Ferdeség (</a:t>
            </a:r>
            <a:r>
              <a:rPr lang="hu-HU" sz="2400" b="1" dirty="0" err="1">
                <a:effectLst/>
                <a:ea typeface="Palatino Linotype" panose="02040502050505030304" pitchFamily="18" charset="0"/>
                <a:cs typeface="Palatino Linotype" panose="02040502050505030304" pitchFamily="18" charset="0"/>
              </a:rPr>
              <a:t>skewness</a:t>
            </a:r>
            <a:r>
              <a:rPr lang="hu-HU" sz="2400" b="1" dirty="0">
                <a:effectLst/>
                <a:ea typeface="Palatino Linotype" panose="02040502050505030304" pitchFamily="18" charset="0"/>
                <a:cs typeface="Palatino Linotype" panose="02040502050505030304" pitchFamily="18" charset="0"/>
              </a:rPr>
              <a:t>):</a:t>
            </a:r>
            <a:r>
              <a:rPr lang="hu-HU" sz="2400" dirty="0">
                <a:effectLst/>
                <a:ea typeface="Palatino Linotype" panose="02040502050505030304" pitchFamily="18" charset="0"/>
                <a:cs typeface="Palatino Linotype" panose="02040502050505030304" pitchFamily="18" charset="0"/>
              </a:rPr>
              <a:t> megmutatja, hogy mennyire nem szimmetrikus a valószínűségi változó eloszlása. Ha negatív az eloszlás bal ferdeségről, ha pozitív az eloszlás, jobb ferdeségről beszélünk. A normális eloszlás ferdesége 0.</a:t>
            </a:r>
            <a:endParaRPr lang="hu-HU" sz="2000" dirty="0">
              <a:effectLst/>
              <a:ea typeface="Times New Roman" panose="02020603050405020304" pitchFamily="18" charset="0"/>
            </a:endParaRPr>
          </a:p>
          <a:p>
            <a:pPr marL="342900" lvl="0" indent="-342900" algn="just">
              <a:lnSpc>
                <a:spcPct val="107000"/>
              </a:lnSpc>
              <a:spcBef>
                <a:spcPts val="600"/>
              </a:spcBef>
              <a:spcAft>
                <a:spcPts val="600"/>
              </a:spcAft>
              <a:buFont typeface="Symbol" panose="05050102010706020507" pitchFamily="18" charset="2"/>
              <a:buChar char=""/>
            </a:pPr>
            <a:r>
              <a:rPr lang="hu-HU" sz="2400" b="1" dirty="0">
                <a:effectLst/>
                <a:ea typeface="Palatino Linotype" panose="02040502050505030304" pitchFamily="18" charset="0"/>
                <a:cs typeface="Palatino Linotype" panose="02040502050505030304" pitchFamily="18" charset="0"/>
              </a:rPr>
              <a:t>Csúcsosság (</a:t>
            </a:r>
            <a:r>
              <a:rPr lang="hu-HU" sz="2400" b="1" dirty="0" err="1">
                <a:effectLst/>
                <a:ea typeface="Palatino Linotype" panose="02040502050505030304" pitchFamily="18" charset="0"/>
                <a:cs typeface="Palatino Linotype" panose="02040502050505030304" pitchFamily="18" charset="0"/>
              </a:rPr>
              <a:t>kurtosis</a:t>
            </a:r>
            <a:r>
              <a:rPr lang="hu-HU" sz="2400" b="1" dirty="0">
                <a:effectLst/>
                <a:ea typeface="Palatino Linotype" panose="02040502050505030304" pitchFamily="18" charset="0"/>
                <a:cs typeface="Palatino Linotype" panose="02040502050505030304" pitchFamily="18" charset="0"/>
              </a:rPr>
              <a:t>): </a:t>
            </a:r>
            <a:r>
              <a:rPr lang="hu-HU" sz="2400" dirty="0">
                <a:effectLst/>
                <a:ea typeface="Palatino Linotype" panose="02040502050505030304" pitchFamily="18" charset="0"/>
                <a:cs typeface="Palatino Linotype" panose="02040502050505030304" pitchFamily="18" charset="0"/>
              </a:rPr>
              <a:t>megmutatja, hogy az adathalmaz lapultsága-csúcsossága hogyan viszonyul a normális eloszláséhoz. Ha a görbe csúcsos, a csúcsosság pozitív, ha </a:t>
            </a:r>
            <a:r>
              <a:rPr lang="hu-HU" sz="2400" dirty="0" err="1">
                <a:effectLst/>
                <a:ea typeface="Palatino Linotype" panose="02040502050505030304" pitchFamily="18" charset="0"/>
                <a:cs typeface="Palatino Linotype" panose="02040502050505030304" pitchFamily="18" charset="0"/>
              </a:rPr>
              <a:t>lapultabb</a:t>
            </a:r>
            <a:r>
              <a:rPr lang="hu-HU" sz="2400" dirty="0">
                <a:effectLst/>
                <a:ea typeface="Palatino Linotype" panose="02040502050505030304" pitchFamily="18" charset="0"/>
                <a:cs typeface="Palatino Linotype" panose="02040502050505030304" pitchFamily="18" charset="0"/>
              </a:rPr>
              <a:t>, negatív. A normális eloszlás csúcsossága 0.</a:t>
            </a:r>
            <a:endParaRPr lang="hu-HU" sz="2000" dirty="0">
              <a:effectLst/>
              <a:ea typeface="Times New Roman" panose="02020603050405020304" pitchFamily="18" charset="0"/>
            </a:endParaRPr>
          </a:p>
        </p:txBody>
      </p:sp>
    </p:spTree>
    <p:extLst>
      <p:ext uri="{BB962C8B-B14F-4D97-AF65-F5344CB8AC3E}">
        <p14:creationId xmlns:p14="http://schemas.microsoft.com/office/powerpoint/2010/main" val="74039344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82FA2-1D7F-BF35-F3FC-82A3A8AA78D0}"/>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BFA1B0A6-B77E-30F0-DCA1-F063AA034ECC}"/>
              </a:ext>
            </a:extLst>
          </p:cNvPr>
          <p:cNvSpPr txBox="1">
            <a:spLocks/>
          </p:cNvSpPr>
          <p:nvPr/>
        </p:nvSpPr>
        <p:spPr>
          <a:xfrm>
            <a:off x="455052" y="0"/>
            <a:ext cx="11257336"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Leíró statisztika – eloszlás alakja</a:t>
            </a:r>
            <a:endParaRPr lang="en-US" altLang="en-US" b="1" dirty="0"/>
          </a:p>
        </p:txBody>
      </p:sp>
      <p:pic>
        <p:nvPicPr>
          <p:cNvPr id="3" name="Picture 2" descr="A diagram of normal distribution&#10;&#10;Description automatically generated">
            <a:extLst>
              <a:ext uri="{FF2B5EF4-FFF2-40B4-BE49-F238E27FC236}">
                <a16:creationId xmlns:a16="http://schemas.microsoft.com/office/drawing/2014/main" id="{79102E0E-DBBE-1328-A2CC-E60AB9396B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9209" y="2438399"/>
            <a:ext cx="9249022" cy="2644590"/>
          </a:xfrm>
          <a:prstGeom prst="rect">
            <a:avLst/>
          </a:prstGeom>
        </p:spPr>
      </p:pic>
    </p:spTree>
    <p:extLst>
      <p:ext uri="{BB962C8B-B14F-4D97-AF65-F5344CB8AC3E}">
        <p14:creationId xmlns:p14="http://schemas.microsoft.com/office/powerpoint/2010/main" val="4644281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82FA2-1D7F-BF35-F3FC-82A3A8AA78D0}"/>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BFA1B0A6-B77E-30F0-DCA1-F063AA034ECC}"/>
              </a:ext>
            </a:extLst>
          </p:cNvPr>
          <p:cNvSpPr txBox="1">
            <a:spLocks/>
          </p:cNvSpPr>
          <p:nvPr/>
        </p:nvSpPr>
        <p:spPr>
          <a:xfrm>
            <a:off x="455052" y="0"/>
            <a:ext cx="11257336"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Leíró statisztika – eloszlás alakja</a:t>
            </a:r>
            <a:endParaRPr lang="en-US" altLang="en-US" b="1" dirty="0"/>
          </a:p>
        </p:txBody>
      </p:sp>
      <p:pic>
        <p:nvPicPr>
          <p:cNvPr id="2" name="Picture 1" descr="A diagram of a normal distribution&#10;&#10;Description automatically generated">
            <a:extLst>
              <a:ext uri="{FF2B5EF4-FFF2-40B4-BE49-F238E27FC236}">
                <a16:creationId xmlns:a16="http://schemas.microsoft.com/office/drawing/2014/main" id="{EDB6BB82-127B-5296-6807-545A3BE781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3428" y="1900518"/>
            <a:ext cx="5005144" cy="3056964"/>
          </a:xfrm>
          <a:prstGeom prst="rect">
            <a:avLst/>
          </a:prstGeom>
        </p:spPr>
      </p:pic>
    </p:spTree>
    <p:extLst>
      <p:ext uri="{BB962C8B-B14F-4D97-AF65-F5344CB8AC3E}">
        <p14:creationId xmlns:p14="http://schemas.microsoft.com/office/powerpoint/2010/main" val="235403874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82FA2-1D7F-BF35-F3FC-82A3A8AA78D0}"/>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BFA1B0A6-B77E-30F0-DCA1-F063AA034ECC}"/>
              </a:ext>
            </a:extLst>
          </p:cNvPr>
          <p:cNvSpPr txBox="1">
            <a:spLocks/>
          </p:cNvSpPr>
          <p:nvPr/>
        </p:nvSpPr>
        <p:spPr>
          <a:xfrm>
            <a:off x="455052" y="0"/>
            <a:ext cx="11257336"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Az arány kifejezése</a:t>
            </a:r>
            <a:endParaRPr lang="en-US" altLang="en-US" b="1" dirty="0"/>
          </a:p>
        </p:txBody>
      </p:sp>
      <mc:AlternateContent xmlns:mc="http://schemas.openxmlformats.org/markup-compatibility/2006" xmlns:a14="http://schemas.microsoft.com/office/drawing/2010/main">
        <mc:Choice Requires="a14">
          <p:sp>
            <p:nvSpPr>
              <p:cNvPr id="2" name="Téglalap 3">
                <a:extLst>
                  <a:ext uri="{FF2B5EF4-FFF2-40B4-BE49-F238E27FC236}">
                    <a16:creationId xmlns:a16="http://schemas.microsoft.com/office/drawing/2014/main" id="{7280C6CF-A275-6A54-5BC4-80913DA4CA31}"/>
                  </a:ext>
                </a:extLst>
              </p:cNvPr>
              <p:cNvSpPr>
                <a:spLocks noChangeArrowheads="1"/>
              </p:cNvSpPr>
              <p:nvPr/>
            </p:nvSpPr>
            <p:spPr bwMode="auto">
              <a:xfrm>
                <a:off x="224118" y="1314264"/>
                <a:ext cx="11719205" cy="5518242"/>
              </a:xfrm>
              <a:prstGeom prst="rect">
                <a:avLst/>
              </a:prstGeom>
              <a:noFill/>
              <a:ln w="9525">
                <a:noFill/>
                <a:miter lim="800000"/>
                <a:headEnd/>
                <a:tailEnd/>
              </a:ln>
            </p:spPr>
            <p:txBody>
              <a:bodyPr wrap="square">
                <a:spAutoFit/>
              </a:bodyPr>
              <a:lstStyle/>
              <a:p>
                <a:pPr algn="just">
                  <a:lnSpc>
                    <a:spcPct val="107000"/>
                  </a:lnSpc>
                  <a:spcBef>
                    <a:spcPts val="600"/>
                  </a:spcBef>
                  <a:spcAft>
                    <a:spcPts val="600"/>
                  </a:spcAft>
                </a:pPr>
                <a:r>
                  <a:rPr lang="hu-HU" sz="2200" dirty="0">
                    <a:effectLst/>
                    <a:ea typeface="Palatino Linotype" panose="02040502050505030304" pitchFamily="18" charset="0"/>
                    <a:cs typeface="Palatino Linotype" panose="02040502050505030304" pitchFamily="18" charset="0"/>
                  </a:rPr>
                  <a:t>Tematikus adatok elemzésénél és tematikus térképek készítésénél az arányt többféleképpen is kifejezhetjük.</a:t>
                </a:r>
                <a:endParaRPr lang="hu-HU" sz="2200" dirty="0">
                  <a:effectLst/>
                  <a:ea typeface="Times New Roman" panose="02020603050405020304" pitchFamily="18" charset="0"/>
                </a:endParaRPr>
              </a:p>
              <a:p>
                <a:pPr algn="just">
                  <a:lnSpc>
                    <a:spcPct val="107000"/>
                  </a:lnSpc>
                  <a:spcBef>
                    <a:spcPts val="600"/>
                  </a:spcBef>
                  <a:spcAft>
                    <a:spcPts val="600"/>
                  </a:spcAft>
                </a:pPr>
                <a:r>
                  <a:rPr lang="hu-HU" sz="2200" b="1" dirty="0">
                    <a:effectLst/>
                    <a:ea typeface="Palatino Linotype" panose="02040502050505030304" pitchFamily="18" charset="0"/>
                    <a:cs typeface="Palatino Linotype" panose="02040502050505030304" pitchFamily="18" charset="0"/>
                  </a:rPr>
                  <a:t>Hányados formában (ratio):</a:t>
                </a:r>
                <a:r>
                  <a:rPr lang="hu-HU" sz="2200" dirty="0">
                    <a:effectLst/>
                    <a:ea typeface="Palatino Linotype" panose="02040502050505030304" pitchFamily="18" charset="0"/>
                    <a:cs typeface="Palatino Linotype" panose="02040502050505030304" pitchFamily="18" charset="0"/>
                  </a:rPr>
                  <a:t> két adattípus közötti kapcsolat kifejezésére használjuk, pl. népsűrűség (fő/km</a:t>
                </a:r>
                <a:r>
                  <a:rPr lang="hu-HU" sz="2200" baseline="30000" dirty="0">
                    <a:effectLst/>
                    <a:ea typeface="Palatino Linotype" panose="02040502050505030304" pitchFamily="18" charset="0"/>
                    <a:cs typeface="Palatino Linotype" panose="02040502050505030304" pitchFamily="18" charset="0"/>
                  </a:rPr>
                  <a:t>2</a:t>
                </a:r>
                <a:r>
                  <a:rPr lang="hu-HU" sz="2200" dirty="0">
                    <a:effectLst/>
                    <a:ea typeface="Palatino Linotype" panose="02040502050505030304" pitchFamily="18" charset="0"/>
                    <a:cs typeface="Palatino Linotype" panose="02040502050505030304" pitchFamily="18" charset="0"/>
                  </a:rPr>
                  <a:t>).</a:t>
                </a:r>
                <a:endParaRPr lang="hu-HU" sz="2200" dirty="0">
                  <a:effectLst/>
                  <a:ea typeface="Times New Roman" panose="02020603050405020304" pitchFamily="18" charset="0"/>
                </a:endParaRPr>
              </a:p>
              <a:p>
                <a:pPr algn="just">
                  <a:lnSpc>
                    <a:spcPct val="107000"/>
                  </a:lnSpc>
                  <a:spcBef>
                    <a:spcPts val="600"/>
                  </a:spcBef>
                  <a:spcAft>
                    <a:spcPts val="600"/>
                  </a:spcAft>
                </a:pPr>
                <a:r>
                  <a:rPr lang="hu-HU" sz="2200" b="1" dirty="0">
                    <a:effectLst/>
                    <a:ea typeface="Palatino Linotype" panose="02040502050505030304" pitchFamily="18" charset="0"/>
                    <a:cs typeface="Palatino Linotype" panose="02040502050505030304" pitchFamily="18" charset="0"/>
                  </a:rPr>
                  <a:t>Tizedestört formában (</a:t>
                </a:r>
                <a:r>
                  <a:rPr lang="hu-HU" sz="2200" b="1" dirty="0" err="1">
                    <a:effectLst/>
                    <a:ea typeface="Palatino Linotype" panose="02040502050505030304" pitchFamily="18" charset="0"/>
                    <a:cs typeface="Palatino Linotype" panose="02040502050505030304" pitchFamily="18" charset="0"/>
                  </a:rPr>
                  <a:t>proportion</a:t>
                </a:r>
                <a:r>
                  <a:rPr lang="hu-HU" sz="2200" b="1" dirty="0">
                    <a:effectLst/>
                    <a:ea typeface="Palatino Linotype" panose="02040502050505030304" pitchFamily="18" charset="0"/>
                    <a:cs typeface="Palatino Linotype" panose="02040502050505030304" pitchFamily="18" charset="0"/>
                  </a:rPr>
                  <a:t>):</a:t>
                </a:r>
                <a:r>
                  <a:rPr lang="hu-HU" sz="2200" dirty="0">
                    <a:effectLst/>
                    <a:ea typeface="Palatino Linotype" panose="02040502050505030304" pitchFamily="18" charset="0"/>
                    <a:cs typeface="Palatino Linotype" panose="02040502050505030304" pitchFamily="18" charset="0"/>
                  </a:rPr>
                  <a:t> egy adattípus elemszámának aránya az összes elem számához viszonyítva. Pl. lakatlan házak száma (18 db) / összes ház száma (80 db) esetén: 62/80 = 0,225 (nincs mértékegység).</a:t>
                </a:r>
                <a:endParaRPr lang="hu-HU" sz="2200" dirty="0">
                  <a:effectLst/>
                  <a:ea typeface="Times New Roman" panose="02020603050405020304" pitchFamily="18" charset="0"/>
                </a:endParaRPr>
              </a:p>
              <a:p>
                <a:pPr algn="just">
                  <a:lnSpc>
                    <a:spcPct val="107000"/>
                  </a:lnSpc>
                  <a:spcBef>
                    <a:spcPts val="600"/>
                  </a:spcBef>
                  <a:spcAft>
                    <a:spcPts val="600"/>
                  </a:spcAft>
                </a:pPr>
                <a:r>
                  <a:rPr lang="hu-HU" sz="2200" b="1" dirty="0">
                    <a:effectLst/>
                    <a:ea typeface="Palatino Linotype" panose="02040502050505030304" pitchFamily="18" charset="0"/>
                    <a:cs typeface="Palatino Linotype" panose="02040502050505030304" pitchFamily="18" charset="0"/>
                  </a:rPr>
                  <a:t>Százalék (</a:t>
                </a:r>
                <a:r>
                  <a:rPr lang="hu-HU" sz="2200" b="1" dirty="0" err="1">
                    <a:effectLst/>
                    <a:ea typeface="Palatino Linotype" panose="02040502050505030304" pitchFamily="18" charset="0"/>
                    <a:cs typeface="Palatino Linotype" panose="02040502050505030304" pitchFamily="18" charset="0"/>
                  </a:rPr>
                  <a:t>percentage</a:t>
                </a:r>
                <a:r>
                  <a:rPr lang="hu-HU" sz="2200" b="1" dirty="0">
                    <a:effectLst/>
                    <a:ea typeface="Palatino Linotype" panose="02040502050505030304" pitchFamily="18" charset="0"/>
                    <a:cs typeface="Palatino Linotype" panose="02040502050505030304" pitchFamily="18" charset="0"/>
                  </a:rPr>
                  <a:t>, percent):</a:t>
                </a:r>
                <a:r>
                  <a:rPr lang="hu-HU" sz="2200" dirty="0">
                    <a:effectLst/>
                    <a:ea typeface="Palatino Linotype" panose="02040502050505030304" pitchFamily="18" charset="0"/>
                    <a:cs typeface="Palatino Linotype" panose="02040502050505030304" pitchFamily="18" charset="0"/>
                  </a:rPr>
                  <a:t> tizedes tört formában kifejezett arány * 100. Pl. lakatlan házak aránya az összeshez képest (%): 0,225 x 100 = 22,5%.</a:t>
                </a:r>
                <a:endParaRPr lang="hu-HU" sz="2200" dirty="0">
                  <a:effectLst/>
                  <a:ea typeface="Times New Roman" panose="02020603050405020304" pitchFamily="18" charset="0"/>
                </a:endParaRPr>
              </a:p>
              <a:p>
                <a:pPr algn="just">
                  <a:lnSpc>
                    <a:spcPct val="107000"/>
                  </a:lnSpc>
                  <a:spcBef>
                    <a:spcPts val="600"/>
                  </a:spcBef>
                  <a:spcAft>
                    <a:spcPts val="600"/>
                  </a:spcAft>
                </a:pPr>
                <a:r>
                  <a:rPr lang="hu-HU" sz="2200" b="1" dirty="0">
                    <a:effectLst/>
                    <a:ea typeface="Palatino Linotype" panose="02040502050505030304" pitchFamily="18" charset="0"/>
                    <a:cs typeface="Palatino Linotype" panose="02040502050505030304" pitchFamily="18" charset="0"/>
                  </a:rPr>
                  <a:t>Ráta (</a:t>
                </a:r>
                <a:r>
                  <a:rPr lang="hu-HU" sz="2200" b="1" dirty="0" err="1">
                    <a:effectLst/>
                    <a:ea typeface="Palatino Linotype" panose="02040502050505030304" pitchFamily="18" charset="0"/>
                    <a:cs typeface="Palatino Linotype" panose="02040502050505030304" pitchFamily="18" charset="0"/>
                  </a:rPr>
                  <a:t>rate</a:t>
                </a:r>
                <a:r>
                  <a:rPr lang="hu-HU" sz="2200" b="1" dirty="0">
                    <a:effectLst/>
                    <a:ea typeface="Palatino Linotype" panose="02040502050505030304" pitchFamily="18" charset="0"/>
                    <a:cs typeface="Palatino Linotype" panose="02040502050505030304" pitchFamily="18" charset="0"/>
                  </a:rPr>
                  <a:t>):</a:t>
                </a:r>
                <a:r>
                  <a:rPr lang="hu-HU" sz="2200" dirty="0">
                    <a:effectLst/>
                    <a:ea typeface="Palatino Linotype" panose="02040502050505030304" pitchFamily="18" charset="0"/>
                    <a:cs typeface="Palatino Linotype" panose="02040502050505030304" pitchFamily="18" charset="0"/>
                  </a:rPr>
                  <a:t> hányad, valakire vagy valamire eső rész. Pl. 1000 adott korú nőre jutó élve születések száma (ezrelék, tízezrelék, százezrelék, </a:t>
                </a:r>
                <a:r>
                  <a:rPr lang="hu-HU" sz="2200" dirty="0" err="1">
                    <a:effectLst/>
                    <a:ea typeface="Palatino Linotype" panose="02040502050505030304" pitchFamily="18" charset="0"/>
                    <a:cs typeface="Palatino Linotype" panose="02040502050505030304" pitchFamily="18" charset="0"/>
                  </a:rPr>
                  <a:t>stb</a:t>
                </a:r>
                <a:r>
                  <a:rPr lang="hu-HU" sz="2200" dirty="0">
                    <a:effectLst/>
                    <a:ea typeface="Palatino Linotype" panose="02040502050505030304" pitchFamily="18" charset="0"/>
                    <a:cs typeface="Palatino Linotype" panose="02040502050505030304" pitchFamily="18" charset="0"/>
                  </a:rPr>
                  <a:t>).</a:t>
                </a:r>
                <a:endParaRPr lang="hu-HU" sz="2200" dirty="0">
                  <a:effectLst/>
                  <a:ea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f>
                        <m:fPr>
                          <m:ctrlPr>
                            <a:rPr lang="hu-HU" sz="2200" i="1">
                              <a:effectLst/>
                              <a:latin typeface="Cambria Math" panose="02040503050406030204" pitchFamily="18" charset="0"/>
                              <a:ea typeface="Palatino Linotype" panose="02040502050505030304" pitchFamily="18" charset="0"/>
                              <a:cs typeface="Palatino Linotype" panose="02040502050505030304" pitchFamily="18" charset="0"/>
                            </a:rPr>
                          </m:ctrlPr>
                        </m:fPr>
                        <m:num>
                          <m:r>
                            <a:rPr lang="hu-HU" sz="2200" i="1">
                              <a:effectLst/>
                              <a:latin typeface="Cambria Math" panose="02040503050406030204" pitchFamily="18" charset="0"/>
                              <a:ea typeface="Palatino Linotype" panose="02040502050505030304" pitchFamily="18" charset="0"/>
                              <a:cs typeface="Palatino Linotype" panose="02040502050505030304" pitchFamily="18" charset="0"/>
                            </a:rPr>
                            <m:t>É</m:t>
                          </m:r>
                          <m:r>
                            <a:rPr lang="hu-HU" sz="2200" i="1">
                              <a:effectLst/>
                              <a:latin typeface="Cambria Math" panose="02040503050406030204" pitchFamily="18" charset="0"/>
                              <a:ea typeface="Palatino Linotype" panose="02040502050505030304" pitchFamily="18" charset="0"/>
                              <a:cs typeface="Palatino Linotype" panose="02040502050505030304" pitchFamily="18" charset="0"/>
                            </a:rPr>
                            <m:t>𝑙𝑣𝑒</m:t>
                          </m:r>
                          <m:r>
                            <a:rPr lang="hu-HU" sz="2200" i="1">
                              <a:effectLst/>
                              <a:latin typeface="Cambria Math" panose="02040503050406030204" pitchFamily="18" charset="0"/>
                              <a:ea typeface="Palatino Linotype" panose="02040502050505030304" pitchFamily="18" charset="0"/>
                              <a:cs typeface="Palatino Linotype" panose="02040502050505030304" pitchFamily="18" charset="0"/>
                            </a:rPr>
                            <m:t> </m:t>
                          </m:r>
                          <m:r>
                            <a:rPr lang="hu-HU" sz="2200" i="1">
                              <a:effectLst/>
                              <a:latin typeface="Cambria Math" panose="02040503050406030204" pitchFamily="18" charset="0"/>
                              <a:ea typeface="Palatino Linotype" panose="02040502050505030304" pitchFamily="18" charset="0"/>
                              <a:cs typeface="Palatino Linotype" panose="02040502050505030304" pitchFamily="18" charset="0"/>
                            </a:rPr>
                            <m:t>𝑠𝑧</m:t>
                          </m:r>
                          <m:r>
                            <a:rPr lang="hu-HU" sz="2200" i="1">
                              <a:effectLst/>
                              <a:latin typeface="Cambria Math" panose="02040503050406030204" pitchFamily="18" charset="0"/>
                              <a:ea typeface="Palatino Linotype" panose="02040502050505030304" pitchFamily="18" charset="0"/>
                              <a:cs typeface="Palatino Linotype" panose="02040502050505030304" pitchFamily="18" charset="0"/>
                            </a:rPr>
                            <m:t>ü</m:t>
                          </m:r>
                          <m:r>
                            <a:rPr lang="hu-HU" sz="2200" i="1">
                              <a:effectLst/>
                              <a:latin typeface="Cambria Math" panose="02040503050406030204" pitchFamily="18" charset="0"/>
                              <a:ea typeface="Palatino Linotype" panose="02040502050505030304" pitchFamily="18" charset="0"/>
                              <a:cs typeface="Palatino Linotype" panose="02040502050505030304" pitchFamily="18" charset="0"/>
                            </a:rPr>
                            <m:t>𝑙𝑒𝑡</m:t>
                          </m:r>
                          <m:r>
                            <a:rPr lang="hu-HU" sz="2200" i="1">
                              <a:effectLst/>
                              <a:latin typeface="Cambria Math" panose="02040503050406030204" pitchFamily="18" charset="0"/>
                              <a:ea typeface="Palatino Linotype" panose="02040502050505030304" pitchFamily="18" charset="0"/>
                              <a:cs typeface="Palatino Linotype" panose="02040502050505030304" pitchFamily="18" charset="0"/>
                            </a:rPr>
                            <m:t>é</m:t>
                          </m:r>
                          <m:r>
                            <a:rPr lang="hu-HU" sz="2200" i="1">
                              <a:effectLst/>
                              <a:latin typeface="Cambria Math" panose="02040503050406030204" pitchFamily="18" charset="0"/>
                              <a:ea typeface="Palatino Linotype" panose="02040502050505030304" pitchFamily="18" charset="0"/>
                              <a:cs typeface="Palatino Linotype" panose="02040502050505030304" pitchFamily="18" charset="0"/>
                            </a:rPr>
                            <m:t>𝑠𝑒𝑘</m:t>
                          </m:r>
                          <m:r>
                            <a:rPr lang="hu-HU" sz="2200" i="1">
                              <a:effectLst/>
                              <a:latin typeface="Cambria Math" panose="02040503050406030204" pitchFamily="18" charset="0"/>
                              <a:ea typeface="Palatino Linotype" panose="02040502050505030304" pitchFamily="18" charset="0"/>
                              <a:cs typeface="Palatino Linotype" panose="02040502050505030304" pitchFamily="18" charset="0"/>
                            </a:rPr>
                            <m:t> </m:t>
                          </m:r>
                          <m:r>
                            <a:rPr lang="hu-HU" sz="2200" i="1">
                              <a:effectLst/>
                              <a:latin typeface="Cambria Math" panose="02040503050406030204" pitchFamily="18" charset="0"/>
                              <a:ea typeface="Palatino Linotype" panose="02040502050505030304" pitchFamily="18" charset="0"/>
                              <a:cs typeface="Palatino Linotype" panose="02040502050505030304" pitchFamily="18" charset="0"/>
                            </a:rPr>
                            <m:t>𝑠𝑧</m:t>
                          </m:r>
                          <m:r>
                            <a:rPr lang="hu-HU" sz="2200" i="1">
                              <a:effectLst/>
                              <a:latin typeface="Cambria Math" panose="02040503050406030204" pitchFamily="18" charset="0"/>
                              <a:ea typeface="Palatino Linotype" panose="02040502050505030304" pitchFamily="18" charset="0"/>
                              <a:cs typeface="Palatino Linotype" panose="02040502050505030304" pitchFamily="18" charset="0"/>
                            </a:rPr>
                            <m:t>á</m:t>
                          </m:r>
                          <m:r>
                            <a:rPr lang="hu-HU" sz="2200" i="1">
                              <a:effectLst/>
                              <a:latin typeface="Cambria Math" panose="02040503050406030204" pitchFamily="18" charset="0"/>
                              <a:ea typeface="Palatino Linotype" panose="02040502050505030304" pitchFamily="18" charset="0"/>
                              <a:cs typeface="Palatino Linotype" panose="02040502050505030304" pitchFamily="18" charset="0"/>
                            </a:rPr>
                            <m:t>𝑚𝑎</m:t>
                          </m:r>
                          <m:r>
                            <a:rPr lang="hu-HU" sz="2200" i="1">
                              <a:effectLst/>
                              <a:latin typeface="Cambria Math" panose="02040503050406030204" pitchFamily="18" charset="0"/>
                              <a:ea typeface="Palatino Linotype" panose="02040502050505030304" pitchFamily="18" charset="0"/>
                              <a:cs typeface="Palatino Linotype" panose="02040502050505030304" pitchFamily="18" charset="0"/>
                            </a:rPr>
                            <m:t> </m:t>
                          </m:r>
                          <m:r>
                            <a:rPr lang="hu-HU" sz="2200" i="1">
                              <a:effectLst/>
                              <a:latin typeface="Cambria Math" panose="02040503050406030204" pitchFamily="18" charset="0"/>
                              <a:ea typeface="Palatino Linotype" panose="02040502050505030304" pitchFamily="18" charset="0"/>
                              <a:cs typeface="Palatino Linotype" panose="02040502050505030304" pitchFamily="18" charset="0"/>
                            </a:rPr>
                            <m:t>𝑎𝑧</m:t>
                          </m:r>
                          <m:r>
                            <a:rPr lang="hu-HU" sz="2200" i="1">
                              <a:effectLst/>
                              <a:latin typeface="Cambria Math" panose="02040503050406030204" pitchFamily="18" charset="0"/>
                              <a:ea typeface="Palatino Linotype" panose="02040502050505030304" pitchFamily="18" charset="0"/>
                              <a:cs typeface="Palatino Linotype" panose="02040502050505030304" pitchFamily="18" charset="0"/>
                            </a:rPr>
                            <m:t> </m:t>
                          </m:r>
                          <m:r>
                            <a:rPr lang="hu-HU" sz="2200" i="1">
                              <a:effectLst/>
                              <a:latin typeface="Cambria Math" panose="02040503050406030204" pitchFamily="18" charset="0"/>
                              <a:ea typeface="Palatino Linotype" panose="02040502050505030304" pitchFamily="18" charset="0"/>
                              <a:cs typeface="Palatino Linotype" panose="02040502050505030304" pitchFamily="18" charset="0"/>
                            </a:rPr>
                            <m:t>𝑎𝑑𝑜𝑡𝑡</m:t>
                          </m:r>
                          <m:r>
                            <a:rPr lang="hu-HU" sz="2200" i="1">
                              <a:effectLst/>
                              <a:latin typeface="Cambria Math" panose="02040503050406030204" pitchFamily="18" charset="0"/>
                              <a:ea typeface="Palatino Linotype" panose="02040502050505030304" pitchFamily="18" charset="0"/>
                              <a:cs typeface="Palatino Linotype" panose="02040502050505030304" pitchFamily="18" charset="0"/>
                            </a:rPr>
                            <m:t> </m:t>
                          </m:r>
                          <m:r>
                            <a:rPr lang="hu-HU" sz="2200" i="1">
                              <a:effectLst/>
                              <a:latin typeface="Cambria Math" panose="02040503050406030204" pitchFamily="18" charset="0"/>
                              <a:ea typeface="Palatino Linotype" panose="02040502050505030304" pitchFamily="18" charset="0"/>
                              <a:cs typeface="Palatino Linotype" panose="02040502050505030304" pitchFamily="18" charset="0"/>
                            </a:rPr>
                            <m:t>𝑘𝑜𝑟𝑐𝑠𝑜𝑝𝑜𝑟𝑡𝑏𝑎𝑛</m:t>
                          </m:r>
                        </m:num>
                        <m:den>
                          <m:r>
                            <a:rPr lang="hu-HU" sz="2200" i="1">
                              <a:effectLst/>
                              <a:latin typeface="Cambria Math" panose="02040503050406030204" pitchFamily="18" charset="0"/>
                              <a:ea typeface="Palatino Linotype" panose="02040502050505030304" pitchFamily="18" charset="0"/>
                              <a:cs typeface="Palatino Linotype" panose="02040502050505030304" pitchFamily="18" charset="0"/>
                            </a:rPr>
                            <m:t>𝐴</m:t>
                          </m:r>
                          <m:r>
                            <a:rPr lang="hu-HU" sz="2200" i="1">
                              <a:effectLst/>
                              <a:latin typeface="Cambria Math" panose="02040503050406030204" pitchFamily="18" charset="0"/>
                              <a:ea typeface="Palatino Linotype" panose="02040502050505030304" pitchFamily="18" charset="0"/>
                              <a:cs typeface="Palatino Linotype" panose="02040502050505030304" pitchFamily="18" charset="0"/>
                            </a:rPr>
                            <m:t> </m:t>
                          </m:r>
                          <m:r>
                            <a:rPr lang="hu-HU" sz="2200" i="1">
                              <a:effectLst/>
                              <a:latin typeface="Cambria Math" panose="02040503050406030204" pitchFamily="18" charset="0"/>
                              <a:ea typeface="Palatino Linotype" panose="02040502050505030304" pitchFamily="18" charset="0"/>
                              <a:cs typeface="Palatino Linotype" panose="02040502050505030304" pitchFamily="18" charset="0"/>
                            </a:rPr>
                            <m:t>𝑛</m:t>
                          </m:r>
                          <m:r>
                            <a:rPr lang="hu-HU" sz="2200" i="1">
                              <a:effectLst/>
                              <a:latin typeface="Cambria Math" panose="02040503050406030204" pitchFamily="18" charset="0"/>
                              <a:ea typeface="Palatino Linotype" panose="02040502050505030304" pitchFamily="18" charset="0"/>
                              <a:cs typeface="Palatino Linotype" panose="02040502050505030304" pitchFamily="18" charset="0"/>
                            </a:rPr>
                            <m:t>ő</m:t>
                          </m:r>
                          <m:r>
                            <a:rPr lang="hu-HU" sz="2200" i="1">
                              <a:effectLst/>
                              <a:latin typeface="Cambria Math" panose="02040503050406030204" pitchFamily="18" charset="0"/>
                              <a:ea typeface="Palatino Linotype" panose="02040502050505030304" pitchFamily="18" charset="0"/>
                              <a:cs typeface="Palatino Linotype" panose="02040502050505030304" pitchFamily="18" charset="0"/>
                            </a:rPr>
                            <m:t>𝑘</m:t>
                          </m:r>
                          <m:r>
                            <a:rPr lang="hu-HU" sz="2200" i="1">
                              <a:effectLst/>
                              <a:latin typeface="Cambria Math" panose="02040503050406030204" pitchFamily="18" charset="0"/>
                              <a:ea typeface="Palatino Linotype" panose="02040502050505030304" pitchFamily="18" charset="0"/>
                              <a:cs typeface="Palatino Linotype" panose="02040502050505030304" pitchFamily="18" charset="0"/>
                            </a:rPr>
                            <m:t> </m:t>
                          </m:r>
                          <m:r>
                            <a:rPr lang="hu-HU" sz="2200" i="1">
                              <a:effectLst/>
                              <a:latin typeface="Cambria Math" panose="02040503050406030204" pitchFamily="18" charset="0"/>
                              <a:ea typeface="Palatino Linotype" panose="02040502050505030304" pitchFamily="18" charset="0"/>
                              <a:cs typeface="Palatino Linotype" panose="02040502050505030304" pitchFamily="18" charset="0"/>
                            </a:rPr>
                            <m:t>𝑠𝑧</m:t>
                          </m:r>
                          <m:r>
                            <a:rPr lang="hu-HU" sz="2200" i="1">
                              <a:effectLst/>
                              <a:latin typeface="Cambria Math" panose="02040503050406030204" pitchFamily="18" charset="0"/>
                              <a:ea typeface="Palatino Linotype" panose="02040502050505030304" pitchFamily="18" charset="0"/>
                              <a:cs typeface="Palatino Linotype" panose="02040502050505030304" pitchFamily="18" charset="0"/>
                            </a:rPr>
                            <m:t>á</m:t>
                          </m:r>
                          <m:r>
                            <a:rPr lang="hu-HU" sz="2200" i="1">
                              <a:effectLst/>
                              <a:latin typeface="Cambria Math" panose="02040503050406030204" pitchFamily="18" charset="0"/>
                              <a:ea typeface="Palatino Linotype" panose="02040502050505030304" pitchFamily="18" charset="0"/>
                              <a:cs typeface="Palatino Linotype" panose="02040502050505030304" pitchFamily="18" charset="0"/>
                            </a:rPr>
                            <m:t>𝑚𝑎</m:t>
                          </m:r>
                          <m:r>
                            <a:rPr lang="hu-HU" sz="2200" i="1">
                              <a:effectLst/>
                              <a:latin typeface="Cambria Math" panose="02040503050406030204" pitchFamily="18" charset="0"/>
                              <a:ea typeface="Palatino Linotype" panose="02040502050505030304" pitchFamily="18" charset="0"/>
                              <a:cs typeface="Palatino Linotype" panose="02040502050505030304" pitchFamily="18" charset="0"/>
                            </a:rPr>
                            <m:t> </m:t>
                          </m:r>
                          <m:r>
                            <a:rPr lang="hu-HU" sz="2200" i="1">
                              <a:effectLst/>
                              <a:latin typeface="Cambria Math" panose="02040503050406030204" pitchFamily="18" charset="0"/>
                              <a:ea typeface="Palatino Linotype" panose="02040502050505030304" pitchFamily="18" charset="0"/>
                              <a:cs typeface="Palatino Linotype" panose="02040502050505030304" pitchFamily="18" charset="0"/>
                            </a:rPr>
                            <m:t>𝑎𝑧</m:t>
                          </m:r>
                          <m:r>
                            <a:rPr lang="hu-HU" sz="2200" i="1">
                              <a:effectLst/>
                              <a:latin typeface="Cambria Math" panose="02040503050406030204" pitchFamily="18" charset="0"/>
                              <a:ea typeface="Palatino Linotype" panose="02040502050505030304" pitchFamily="18" charset="0"/>
                              <a:cs typeface="Palatino Linotype" panose="02040502050505030304" pitchFamily="18" charset="0"/>
                            </a:rPr>
                            <m:t> </m:t>
                          </m:r>
                          <m:r>
                            <a:rPr lang="hu-HU" sz="2200" i="1">
                              <a:effectLst/>
                              <a:latin typeface="Cambria Math" panose="02040503050406030204" pitchFamily="18" charset="0"/>
                              <a:ea typeface="Palatino Linotype" panose="02040502050505030304" pitchFamily="18" charset="0"/>
                              <a:cs typeface="Palatino Linotype" panose="02040502050505030304" pitchFamily="18" charset="0"/>
                            </a:rPr>
                            <m:t>𝑎𝑑𝑜𝑡𝑡</m:t>
                          </m:r>
                          <m:r>
                            <a:rPr lang="hu-HU" sz="2200" i="1">
                              <a:effectLst/>
                              <a:latin typeface="Cambria Math" panose="02040503050406030204" pitchFamily="18" charset="0"/>
                              <a:ea typeface="Palatino Linotype" panose="02040502050505030304" pitchFamily="18" charset="0"/>
                              <a:cs typeface="Palatino Linotype" panose="02040502050505030304" pitchFamily="18" charset="0"/>
                            </a:rPr>
                            <m:t> </m:t>
                          </m:r>
                          <m:r>
                            <a:rPr lang="hu-HU" sz="2200" i="1">
                              <a:effectLst/>
                              <a:latin typeface="Cambria Math" panose="02040503050406030204" pitchFamily="18" charset="0"/>
                              <a:ea typeface="Palatino Linotype" panose="02040502050505030304" pitchFamily="18" charset="0"/>
                              <a:cs typeface="Palatino Linotype" panose="02040502050505030304" pitchFamily="18" charset="0"/>
                            </a:rPr>
                            <m:t>𝑘𝑜𝑟𝑐𝑠𝑜𝑝𝑜𝑟𝑡𝑏𝑎𝑛</m:t>
                          </m:r>
                        </m:den>
                      </m:f>
                      <m:r>
                        <a:rPr lang="hu-HU" sz="2200" i="1">
                          <a:effectLst/>
                          <a:latin typeface="Cambria Math" panose="02040503050406030204" pitchFamily="18" charset="0"/>
                          <a:ea typeface="Palatino Linotype" panose="02040502050505030304" pitchFamily="18" charset="0"/>
                          <a:cs typeface="Palatino Linotype" panose="02040502050505030304" pitchFamily="18" charset="0"/>
                        </a:rPr>
                        <m:t>∗1000=</m:t>
                      </m:r>
                      <m:r>
                        <a:rPr lang="hu-HU" sz="2200" i="1">
                          <a:effectLst/>
                          <a:latin typeface="Cambria Math" panose="02040503050406030204" pitchFamily="18" charset="0"/>
                          <a:ea typeface="Palatino Linotype" panose="02040502050505030304" pitchFamily="18" charset="0"/>
                          <a:cs typeface="Palatino Linotype" panose="02040502050505030304" pitchFamily="18" charset="0"/>
                        </a:rPr>
                        <m:t>𝑎𝑟</m:t>
                      </m:r>
                      <m:r>
                        <a:rPr lang="hu-HU" sz="2200" i="1">
                          <a:effectLst/>
                          <a:latin typeface="Cambria Math" panose="02040503050406030204" pitchFamily="18" charset="0"/>
                          <a:ea typeface="Palatino Linotype" panose="02040502050505030304" pitchFamily="18" charset="0"/>
                          <a:cs typeface="Palatino Linotype" panose="02040502050505030304" pitchFamily="18" charset="0"/>
                        </a:rPr>
                        <m:t>á</m:t>
                      </m:r>
                      <m:r>
                        <a:rPr lang="hu-HU" sz="2200" i="1">
                          <a:effectLst/>
                          <a:latin typeface="Cambria Math" panose="02040503050406030204" pitchFamily="18" charset="0"/>
                          <a:ea typeface="Palatino Linotype" panose="02040502050505030304" pitchFamily="18" charset="0"/>
                          <a:cs typeface="Palatino Linotype" panose="02040502050505030304" pitchFamily="18" charset="0"/>
                        </a:rPr>
                        <m:t>𝑛𝑦𝑠𝑧</m:t>
                      </m:r>
                      <m:r>
                        <a:rPr lang="hu-HU" sz="2200" i="1">
                          <a:effectLst/>
                          <a:latin typeface="Cambria Math" panose="02040503050406030204" pitchFamily="18" charset="0"/>
                          <a:ea typeface="Palatino Linotype" panose="02040502050505030304" pitchFamily="18" charset="0"/>
                          <a:cs typeface="Palatino Linotype" panose="02040502050505030304" pitchFamily="18" charset="0"/>
                        </a:rPr>
                        <m:t>á</m:t>
                      </m:r>
                      <m:r>
                        <a:rPr lang="hu-HU" sz="2200" i="1">
                          <a:effectLst/>
                          <a:latin typeface="Cambria Math" panose="02040503050406030204" pitchFamily="18" charset="0"/>
                          <a:ea typeface="Palatino Linotype" panose="02040502050505030304" pitchFamily="18" charset="0"/>
                          <a:cs typeface="Palatino Linotype" panose="02040502050505030304" pitchFamily="18" charset="0"/>
                        </a:rPr>
                        <m:t>𝑚</m:t>
                      </m:r>
                    </m:oMath>
                  </m:oMathPara>
                </a14:m>
                <a:endParaRPr lang="hu-HU" sz="2200" dirty="0">
                  <a:effectLst/>
                  <a:ea typeface="Times New Roman" panose="02020603050405020304" pitchFamily="18" charset="0"/>
                </a:endParaRPr>
              </a:p>
            </p:txBody>
          </p:sp>
        </mc:Choice>
        <mc:Fallback xmlns="">
          <p:sp>
            <p:nvSpPr>
              <p:cNvPr id="2" name="Téglalap 3">
                <a:extLst>
                  <a:ext uri="{FF2B5EF4-FFF2-40B4-BE49-F238E27FC236}">
                    <a16:creationId xmlns:a16="http://schemas.microsoft.com/office/drawing/2014/main" id="{7280C6CF-A275-6A54-5BC4-80913DA4CA31}"/>
                  </a:ext>
                </a:extLst>
              </p:cNvPr>
              <p:cNvSpPr>
                <a:spLocks noRot="1" noChangeAspect="1" noMove="1" noResize="1" noEditPoints="1" noAdjustHandles="1" noChangeArrowheads="1" noChangeShapeType="1" noTextEdit="1"/>
              </p:cNvSpPr>
              <p:nvPr/>
            </p:nvSpPr>
            <p:spPr bwMode="auto">
              <a:xfrm>
                <a:off x="224118" y="1314264"/>
                <a:ext cx="11719205" cy="5518242"/>
              </a:xfrm>
              <a:prstGeom prst="rect">
                <a:avLst/>
              </a:prstGeom>
              <a:blipFill>
                <a:blip r:embed="rId2"/>
                <a:stretch>
                  <a:fillRect l="-676" t="-663" r="-676"/>
                </a:stretch>
              </a:blipFill>
              <a:ln w="9525">
                <a:noFill/>
                <a:miter lim="800000"/>
                <a:headEnd/>
                <a:tailEnd/>
              </a:ln>
            </p:spPr>
            <p:txBody>
              <a:bodyPr/>
              <a:lstStyle/>
              <a:p>
                <a:r>
                  <a:rPr lang="hu-HU">
                    <a:noFill/>
                  </a:rPr>
                  <a:t> </a:t>
                </a:r>
              </a:p>
            </p:txBody>
          </p:sp>
        </mc:Fallback>
      </mc:AlternateContent>
    </p:spTree>
    <p:extLst>
      <p:ext uri="{BB962C8B-B14F-4D97-AF65-F5344CB8AC3E}">
        <p14:creationId xmlns:p14="http://schemas.microsoft.com/office/powerpoint/2010/main" val="91074722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82FA2-1D7F-BF35-F3FC-82A3A8AA78D0}"/>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BFA1B0A6-B77E-30F0-DCA1-F063AA034ECC}"/>
              </a:ext>
            </a:extLst>
          </p:cNvPr>
          <p:cNvSpPr txBox="1">
            <a:spLocks/>
          </p:cNvSpPr>
          <p:nvPr/>
        </p:nvSpPr>
        <p:spPr>
          <a:xfrm>
            <a:off x="455052" y="0"/>
            <a:ext cx="11257336"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Adatosztályozási módszerek</a:t>
            </a:r>
            <a:endParaRPr lang="en-US" altLang="en-US" b="1" dirty="0"/>
          </a:p>
        </p:txBody>
      </p:sp>
      <p:sp>
        <p:nvSpPr>
          <p:cNvPr id="2" name="Téglalap 3">
            <a:extLst>
              <a:ext uri="{FF2B5EF4-FFF2-40B4-BE49-F238E27FC236}">
                <a16:creationId xmlns:a16="http://schemas.microsoft.com/office/drawing/2014/main" id="{7280C6CF-A275-6A54-5BC4-80913DA4CA31}"/>
              </a:ext>
            </a:extLst>
          </p:cNvPr>
          <p:cNvSpPr>
            <a:spLocks noChangeArrowheads="1"/>
          </p:cNvSpPr>
          <p:nvPr/>
        </p:nvSpPr>
        <p:spPr bwMode="auto">
          <a:xfrm>
            <a:off x="224118" y="1314264"/>
            <a:ext cx="11719205" cy="4883388"/>
          </a:xfrm>
          <a:prstGeom prst="rect">
            <a:avLst/>
          </a:prstGeom>
          <a:noFill/>
          <a:ln w="9525">
            <a:noFill/>
            <a:miter lim="800000"/>
            <a:headEnd/>
            <a:tailEnd/>
          </a:ln>
        </p:spPr>
        <p:txBody>
          <a:bodyPr wrap="square">
            <a:spAutoFit/>
          </a:bodyPr>
          <a:lstStyle/>
          <a:p>
            <a:pPr algn="just">
              <a:lnSpc>
                <a:spcPct val="107000"/>
              </a:lnSpc>
              <a:spcBef>
                <a:spcPts val="600"/>
              </a:spcBef>
              <a:spcAft>
                <a:spcPts val="600"/>
              </a:spcAft>
            </a:pPr>
            <a:r>
              <a:rPr lang="hu-HU" sz="2400" b="1" dirty="0" err="1">
                <a:effectLst/>
                <a:ea typeface="Palatino Linotype" panose="02040502050505030304" pitchFamily="18" charset="0"/>
                <a:cs typeface="Palatino Linotype" panose="02040502050505030304" pitchFamily="18" charset="0"/>
              </a:rPr>
              <a:t>Defined</a:t>
            </a:r>
            <a:r>
              <a:rPr lang="hu-HU" sz="2400" b="1" dirty="0">
                <a:effectLst/>
                <a:ea typeface="Palatino Linotype" panose="02040502050505030304" pitchFamily="18" charset="0"/>
                <a:cs typeface="Palatino Linotype" panose="02040502050505030304" pitchFamily="18" charset="0"/>
              </a:rPr>
              <a:t> </a:t>
            </a:r>
            <a:r>
              <a:rPr lang="hu-HU" sz="2400" b="1" dirty="0" err="1">
                <a:effectLst/>
                <a:ea typeface="Palatino Linotype" panose="02040502050505030304" pitchFamily="18" charset="0"/>
                <a:cs typeface="Palatino Linotype" panose="02040502050505030304" pitchFamily="18" charset="0"/>
              </a:rPr>
              <a:t>interval</a:t>
            </a:r>
            <a:r>
              <a:rPr lang="hu-HU" sz="2400" b="1" dirty="0">
                <a:effectLst/>
                <a:ea typeface="Palatino Linotype" panose="02040502050505030304" pitchFamily="18" charset="0"/>
                <a:cs typeface="Palatino Linotype" panose="02040502050505030304" pitchFamily="18" charset="0"/>
              </a:rPr>
              <a:t> – meghatározott intervallumméret</a:t>
            </a:r>
            <a:endParaRPr lang="hu-HU" sz="2000" dirty="0">
              <a:effectLst/>
              <a:ea typeface="Times New Roman" panose="02020603050405020304" pitchFamily="18" charset="0"/>
            </a:endParaRPr>
          </a:p>
          <a:p>
            <a:pPr algn="just">
              <a:lnSpc>
                <a:spcPct val="107000"/>
              </a:lnSpc>
              <a:spcBef>
                <a:spcPts val="600"/>
              </a:spcBef>
              <a:spcAft>
                <a:spcPts val="600"/>
              </a:spcAft>
            </a:pPr>
            <a:r>
              <a:rPr lang="hu-HU" sz="2400" dirty="0">
                <a:effectLst/>
                <a:ea typeface="Palatino Linotype" panose="02040502050505030304" pitchFamily="18" charset="0"/>
                <a:cs typeface="Palatino Linotype" panose="02040502050505030304" pitchFamily="18" charset="0"/>
              </a:rPr>
              <a:t>A meghatározott intervallumok használatával megadhatjuk az azonos értéktartományú osztályok definiálásához szükséges intervallum méretét. Ha például az intervallum mérete 75, akkor minden osztály 75 egységet fog átfogni. Az osztályok száma az intervallumméret és a statisztikai sokaság egyedszáma alapján automatikusan meghatározásra kerül. Az intervallumméretnek elég kicsinek kell lennie ahhoz, hogy beleférjen a minimálisan létrehozandó osztályok száma, ami három.</a:t>
            </a:r>
            <a:endParaRPr lang="hu-HU" sz="2000" dirty="0">
              <a:effectLst/>
              <a:ea typeface="Times New Roman" panose="02020603050405020304" pitchFamily="18" charset="0"/>
            </a:endParaRPr>
          </a:p>
          <a:p>
            <a:pPr algn="just">
              <a:lnSpc>
                <a:spcPct val="107000"/>
              </a:lnSpc>
              <a:spcBef>
                <a:spcPts val="600"/>
              </a:spcBef>
              <a:spcAft>
                <a:spcPts val="600"/>
              </a:spcAft>
            </a:pPr>
            <a:r>
              <a:rPr lang="hu-HU" sz="2400" b="1" dirty="0">
                <a:effectLst/>
                <a:ea typeface="Palatino Linotype" panose="02040502050505030304" pitchFamily="18" charset="0"/>
                <a:cs typeface="Palatino Linotype" panose="02040502050505030304" pitchFamily="18" charset="0"/>
              </a:rPr>
              <a:t>Előnyei</a:t>
            </a:r>
            <a:r>
              <a:rPr lang="hu-HU" sz="2400" dirty="0">
                <a:effectLst/>
                <a:ea typeface="Palatino Linotype" panose="02040502050505030304" pitchFamily="18" charset="0"/>
                <a:cs typeface="Palatino Linotype" panose="02040502050505030304" pitchFamily="18" charset="0"/>
              </a:rPr>
              <a:t>, hogy a térképolvasó könnyen megérti, könnyű számítani, illetve, hogy nincs szakadás a jelmagyarázatban.</a:t>
            </a:r>
            <a:endParaRPr lang="hu-HU" sz="2000" dirty="0">
              <a:effectLst/>
              <a:ea typeface="Times New Roman" panose="02020603050405020304" pitchFamily="18" charset="0"/>
            </a:endParaRPr>
          </a:p>
          <a:p>
            <a:pPr algn="just">
              <a:lnSpc>
                <a:spcPct val="107000"/>
              </a:lnSpc>
              <a:spcBef>
                <a:spcPts val="600"/>
              </a:spcBef>
              <a:spcAft>
                <a:spcPts val="600"/>
              </a:spcAft>
            </a:pPr>
            <a:r>
              <a:rPr lang="hu-HU" sz="2400" b="1" dirty="0">
                <a:effectLst/>
                <a:ea typeface="Palatino Linotype" panose="02040502050505030304" pitchFamily="18" charset="0"/>
                <a:cs typeface="Palatino Linotype" panose="02040502050505030304" pitchFamily="18" charset="0"/>
              </a:rPr>
              <a:t>Hátránya</a:t>
            </a:r>
            <a:r>
              <a:rPr lang="hu-HU" sz="2400" dirty="0">
                <a:effectLst/>
                <a:ea typeface="Palatino Linotype" panose="02040502050505030304" pitchFamily="18" charset="0"/>
                <a:cs typeface="Palatino Linotype" panose="02040502050505030304" pitchFamily="18" charset="0"/>
              </a:rPr>
              <a:t>, hogy nem veszi figyelembe az adatok szóródását, így az elemek gyakorisága nagymértékben változhat a csoportokon belül.</a:t>
            </a:r>
            <a:endParaRPr lang="hu-HU" sz="2000" dirty="0">
              <a:effectLst/>
              <a:ea typeface="Times New Roman" panose="02020603050405020304" pitchFamily="18" charset="0"/>
            </a:endParaRPr>
          </a:p>
        </p:txBody>
      </p:sp>
    </p:spTree>
    <p:extLst>
      <p:ext uri="{BB962C8B-B14F-4D97-AF65-F5344CB8AC3E}">
        <p14:creationId xmlns:p14="http://schemas.microsoft.com/office/powerpoint/2010/main" val="256455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579F2-E12F-DC7C-7300-F62049F9D433}"/>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44457DF8-AF60-19D6-B253-F0587E5EA7C6}"/>
              </a:ext>
            </a:extLst>
          </p:cNvPr>
          <p:cNvSpPr txBox="1">
            <a:spLocks/>
          </p:cNvSpPr>
          <p:nvPr/>
        </p:nvSpPr>
        <p:spPr>
          <a:xfrm>
            <a:off x="2089944" y="0"/>
            <a:ext cx="82296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Megválaszolható kérdések</a:t>
            </a:r>
            <a:endParaRPr lang="en-US" altLang="en-US" b="1" dirty="0"/>
          </a:p>
        </p:txBody>
      </p:sp>
      <p:sp>
        <p:nvSpPr>
          <p:cNvPr id="11" name="Téglalap 10">
            <a:extLst>
              <a:ext uri="{FF2B5EF4-FFF2-40B4-BE49-F238E27FC236}">
                <a16:creationId xmlns:a16="http://schemas.microsoft.com/office/drawing/2014/main" id="{CE6E345A-B365-3923-7B05-BB2E47A402BE}"/>
              </a:ext>
            </a:extLst>
          </p:cNvPr>
          <p:cNvSpPr>
            <a:spLocks noChangeArrowheads="1"/>
          </p:cNvSpPr>
          <p:nvPr/>
        </p:nvSpPr>
        <p:spPr bwMode="auto">
          <a:xfrm>
            <a:off x="564776" y="1557338"/>
            <a:ext cx="11062447" cy="2862322"/>
          </a:xfrm>
          <a:prstGeom prst="rect">
            <a:avLst/>
          </a:prstGeom>
          <a:noFill/>
          <a:ln w="9525">
            <a:noFill/>
            <a:miter lim="800000"/>
            <a:headEnd/>
            <a:tailEnd/>
          </a:ln>
        </p:spPr>
        <p:txBody>
          <a:bodyPr wrap="square">
            <a:spAutoFit/>
          </a:bodyPr>
          <a:lstStyle/>
          <a:p>
            <a:pPr defTabSz="1209675">
              <a:spcBef>
                <a:spcPct val="0"/>
              </a:spcBef>
              <a:buFontTx/>
              <a:buNone/>
              <a:tabLst>
                <a:tab pos="2420938" algn="l"/>
              </a:tabLst>
            </a:pPr>
            <a:r>
              <a:rPr lang="hu-HU" altLang="hu-HU" sz="3600" b="1" dirty="0"/>
              <a:t>Pozíció	</a:t>
            </a:r>
            <a:r>
              <a:rPr lang="hu-HU" altLang="hu-HU" sz="3600" dirty="0"/>
              <a:t>-	Mi van egy adott helyen?</a:t>
            </a:r>
          </a:p>
          <a:p>
            <a:pPr defTabSz="1209675">
              <a:spcBef>
                <a:spcPct val="0"/>
              </a:spcBef>
              <a:tabLst>
                <a:tab pos="2420938" algn="l"/>
              </a:tabLst>
            </a:pPr>
            <a:r>
              <a:rPr lang="hu-HU" altLang="hu-HU" sz="3600" b="1" dirty="0"/>
              <a:t>Feltétel	</a:t>
            </a:r>
            <a:r>
              <a:rPr lang="hu-HU" altLang="hu-HU" sz="3600" dirty="0"/>
              <a:t>-	Hol van egy bizonyos dolog?</a:t>
            </a:r>
          </a:p>
          <a:p>
            <a:pPr defTabSz="1209675">
              <a:spcBef>
                <a:spcPct val="0"/>
              </a:spcBef>
              <a:tabLst>
                <a:tab pos="2420938" algn="l"/>
              </a:tabLst>
            </a:pPr>
            <a:r>
              <a:rPr lang="hu-HU" altLang="hu-HU" sz="3600" b="1" dirty="0"/>
              <a:t>Trendek	</a:t>
            </a:r>
            <a:r>
              <a:rPr lang="hu-HU" altLang="hu-HU" sz="3600" dirty="0"/>
              <a:t>-	Mi és hol változott meg?</a:t>
            </a:r>
          </a:p>
          <a:p>
            <a:pPr defTabSz="1209675">
              <a:spcBef>
                <a:spcPct val="0"/>
              </a:spcBef>
              <a:tabLst>
                <a:tab pos="2420938" algn="l"/>
              </a:tabLst>
            </a:pPr>
            <a:r>
              <a:rPr lang="hu-HU" altLang="hu-HU" sz="3600" b="1" dirty="0"/>
              <a:t>Minta	</a:t>
            </a:r>
            <a:r>
              <a:rPr lang="hu-HU" altLang="hu-HU" sz="3600" dirty="0"/>
              <a:t>- 	Milyen térbeli minták léteznek?</a:t>
            </a:r>
          </a:p>
          <a:p>
            <a:pPr defTabSz="1209675">
              <a:spcBef>
                <a:spcPct val="0"/>
              </a:spcBef>
              <a:tabLst>
                <a:tab pos="2420938" algn="l"/>
              </a:tabLst>
            </a:pPr>
            <a:r>
              <a:rPr lang="hu-HU" altLang="hu-HU" sz="3600" b="1" dirty="0"/>
              <a:t>Modellezés	</a:t>
            </a:r>
            <a:r>
              <a:rPr lang="hu-HU" altLang="hu-HU" sz="3600" dirty="0"/>
              <a:t>-	Mi lenne, ha ...?</a:t>
            </a:r>
          </a:p>
        </p:txBody>
      </p:sp>
    </p:spTree>
    <p:extLst>
      <p:ext uri="{BB962C8B-B14F-4D97-AF65-F5344CB8AC3E}">
        <p14:creationId xmlns:p14="http://schemas.microsoft.com/office/powerpoint/2010/main" val="40499746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82FA2-1D7F-BF35-F3FC-82A3A8AA78D0}"/>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BFA1B0A6-B77E-30F0-DCA1-F063AA034ECC}"/>
              </a:ext>
            </a:extLst>
          </p:cNvPr>
          <p:cNvSpPr txBox="1">
            <a:spLocks/>
          </p:cNvSpPr>
          <p:nvPr/>
        </p:nvSpPr>
        <p:spPr>
          <a:xfrm>
            <a:off x="455052" y="0"/>
            <a:ext cx="11257336"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Adatosztályozási módszerek</a:t>
            </a:r>
            <a:endParaRPr lang="en-US" altLang="en-US" b="1" dirty="0"/>
          </a:p>
        </p:txBody>
      </p:sp>
      <p:sp>
        <p:nvSpPr>
          <p:cNvPr id="2" name="Téglalap 3">
            <a:extLst>
              <a:ext uri="{FF2B5EF4-FFF2-40B4-BE49-F238E27FC236}">
                <a16:creationId xmlns:a16="http://schemas.microsoft.com/office/drawing/2014/main" id="{7280C6CF-A275-6A54-5BC4-80913DA4CA31}"/>
              </a:ext>
            </a:extLst>
          </p:cNvPr>
          <p:cNvSpPr>
            <a:spLocks noChangeArrowheads="1"/>
          </p:cNvSpPr>
          <p:nvPr/>
        </p:nvSpPr>
        <p:spPr bwMode="auto">
          <a:xfrm>
            <a:off x="224118" y="1314264"/>
            <a:ext cx="11719205" cy="5277150"/>
          </a:xfrm>
          <a:prstGeom prst="rect">
            <a:avLst/>
          </a:prstGeom>
          <a:noFill/>
          <a:ln w="9525">
            <a:noFill/>
            <a:miter lim="800000"/>
            <a:headEnd/>
            <a:tailEnd/>
          </a:ln>
        </p:spPr>
        <p:txBody>
          <a:bodyPr wrap="square">
            <a:spAutoFit/>
          </a:bodyPr>
          <a:lstStyle/>
          <a:p>
            <a:pPr algn="just">
              <a:lnSpc>
                <a:spcPct val="107000"/>
              </a:lnSpc>
              <a:spcBef>
                <a:spcPts val="600"/>
              </a:spcBef>
              <a:spcAft>
                <a:spcPts val="600"/>
              </a:spcAft>
            </a:pPr>
            <a:r>
              <a:rPr lang="hu-HU" sz="2400" b="1" dirty="0" err="1">
                <a:effectLst/>
                <a:ea typeface="Palatino Linotype" panose="02040502050505030304" pitchFamily="18" charset="0"/>
                <a:cs typeface="Palatino Linotype" panose="02040502050505030304" pitchFamily="18" charset="0"/>
              </a:rPr>
              <a:t>Equal</a:t>
            </a:r>
            <a:r>
              <a:rPr lang="hu-HU" sz="2400" b="1" dirty="0">
                <a:effectLst/>
                <a:ea typeface="Palatino Linotype" panose="02040502050505030304" pitchFamily="18" charset="0"/>
                <a:cs typeface="Palatino Linotype" panose="02040502050505030304" pitchFamily="18" charset="0"/>
              </a:rPr>
              <a:t> </a:t>
            </a:r>
            <a:r>
              <a:rPr lang="hu-HU" sz="2400" b="1" dirty="0" err="1">
                <a:effectLst/>
                <a:ea typeface="Palatino Linotype" panose="02040502050505030304" pitchFamily="18" charset="0"/>
                <a:cs typeface="Palatino Linotype" panose="02040502050505030304" pitchFamily="18" charset="0"/>
              </a:rPr>
              <a:t>interval</a:t>
            </a:r>
            <a:r>
              <a:rPr lang="hu-HU" sz="2400" b="1" dirty="0">
                <a:effectLst/>
                <a:ea typeface="Palatino Linotype" panose="02040502050505030304" pitchFamily="18" charset="0"/>
                <a:cs typeface="Palatino Linotype" panose="02040502050505030304" pitchFamily="18" charset="0"/>
              </a:rPr>
              <a:t> – egyenlő intervallumok (azonos értékkülönbség)</a:t>
            </a:r>
            <a:endParaRPr lang="hu-HU" sz="2000" dirty="0">
              <a:effectLst/>
              <a:ea typeface="Times New Roman" panose="02020603050405020304" pitchFamily="18" charset="0"/>
            </a:endParaRPr>
          </a:p>
          <a:p>
            <a:pPr algn="just">
              <a:lnSpc>
                <a:spcPct val="107000"/>
              </a:lnSpc>
              <a:spcBef>
                <a:spcPts val="600"/>
              </a:spcBef>
              <a:spcAft>
                <a:spcPts val="600"/>
              </a:spcAft>
            </a:pPr>
            <a:r>
              <a:rPr lang="hu-HU" sz="2400" dirty="0">
                <a:effectLst/>
                <a:ea typeface="Palatino Linotype" panose="02040502050505030304" pitchFamily="18" charset="0"/>
                <a:cs typeface="Palatino Linotype" panose="02040502050505030304" pitchFamily="18" charset="0"/>
              </a:rPr>
              <a:t>Az egyenlő intervallumok módszer használatával az értékek tartományát egyenlő méretű részterületekre osztjuk úgy, hogy megadjuk az intervallumok számát. Az értéktartományon alapuló osztálytörések így automatikusan meghatározásra kerülnek. Ha például három osztályt adunk meg egy olyan adathalmazhoz, amelynek értéktartománya 0 és 300 között van, akkor az alábbi osztályok jönnek létre 0-100, 101-200 és 201-300 között. Nem lehetnek üres osztályok! Csak </a:t>
            </a:r>
            <a:r>
              <a:rPr lang="hu-HU" sz="2400" dirty="0" err="1">
                <a:effectLst/>
                <a:ea typeface="Palatino Linotype" panose="02040502050505030304" pitchFamily="18" charset="0"/>
                <a:cs typeface="Palatino Linotype" panose="02040502050505030304" pitchFamily="18" charset="0"/>
              </a:rPr>
              <a:t>szemléletbeni</a:t>
            </a:r>
            <a:r>
              <a:rPr lang="hu-HU" sz="2400" dirty="0">
                <a:effectLst/>
                <a:ea typeface="Palatino Linotype" panose="02040502050505030304" pitchFamily="18" charset="0"/>
                <a:cs typeface="Palatino Linotype" panose="02040502050505030304" pitchFamily="18" charset="0"/>
              </a:rPr>
              <a:t> különbség van a meghatározott intervallumok módszerhez képest.</a:t>
            </a:r>
            <a:endParaRPr lang="hu-HU" sz="2000" dirty="0">
              <a:effectLst/>
              <a:ea typeface="Times New Roman" panose="02020603050405020304" pitchFamily="18" charset="0"/>
            </a:endParaRPr>
          </a:p>
          <a:p>
            <a:pPr algn="just">
              <a:lnSpc>
                <a:spcPct val="107000"/>
              </a:lnSpc>
              <a:spcBef>
                <a:spcPts val="600"/>
              </a:spcBef>
              <a:spcAft>
                <a:spcPts val="600"/>
              </a:spcAft>
            </a:pPr>
            <a:r>
              <a:rPr lang="hu-HU" sz="2400" b="1" dirty="0">
                <a:effectLst/>
                <a:ea typeface="Palatino Linotype" panose="02040502050505030304" pitchFamily="18" charset="0"/>
                <a:cs typeface="Palatino Linotype" panose="02040502050505030304" pitchFamily="18" charset="0"/>
              </a:rPr>
              <a:t>Előnyei</a:t>
            </a:r>
            <a:r>
              <a:rPr lang="hu-HU" sz="2400" dirty="0">
                <a:effectLst/>
                <a:ea typeface="Palatino Linotype" panose="02040502050505030304" pitchFamily="18" charset="0"/>
                <a:cs typeface="Palatino Linotype" panose="02040502050505030304" pitchFamily="18" charset="0"/>
              </a:rPr>
              <a:t>, hogy a térképolvasó könnyen megérti, könnyű számítani, illetve, hogy nincs szakadás a jelmagyarázatban.</a:t>
            </a:r>
            <a:endParaRPr lang="hu-HU" sz="2000" dirty="0">
              <a:effectLst/>
              <a:ea typeface="Times New Roman" panose="02020603050405020304" pitchFamily="18" charset="0"/>
            </a:endParaRPr>
          </a:p>
          <a:p>
            <a:pPr algn="just">
              <a:lnSpc>
                <a:spcPct val="107000"/>
              </a:lnSpc>
              <a:spcBef>
                <a:spcPts val="600"/>
              </a:spcBef>
              <a:spcAft>
                <a:spcPts val="600"/>
              </a:spcAft>
            </a:pPr>
            <a:r>
              <a:rPr lang="hu-HU" sz="2400" b="1" dirty="0">
                <a:effectLst/>
                <a:ea typeface="Palatino Linotype" panose="02040502050505030304" pitchFamily="18" charset="0"/>
                <a:cs typeface="Palatino Linotype" panose="02040502050505030304" pitchFamily="18" charset="0"/>
              </a:rPr>
              <a:t>Hátránya</a:t>
            </a:r>
            <a:r>
              <a:rPr lang="hu-HU" sz="2400" dirty="0">
                <a:effectLst/>
                <a:ea typeface="Palatino Linotype" panose="02040502050505030304" pitchFamily="18" charset="0"/>
                <a:cs typeface="Palatino Linotype" panose="02040502050505030304" pitchFamily="18" charset="0"/>
              </a:rPr>
              <a:t>, hogy nem veszi figyelembe az adatok szóródását, így az elemek gyakorisága nagymértékben változhat a csoportokon belül.</a:t>
            </a:r>
            <a:endParaRPr lang="hu-HU" sz="2000" dirty="0">
              <a:effectLst/>
              <a:ea typeface="Times New Roman" panose="02020603050405020304" pitchFamily="18" charset="0"/>
            </a:endParaRPr>
          </a:p>
        </p:txBody>
      </p:sp>
    </p:spTree>
    <p:extLst>
      <p:ext uri="{BB962C8B-B14F-4D97-AF65-F5344CB8AC3E}">
        <p14:creationId xmlns:p14="http://schemas.microsoft.com/office/powerpoint/2010/main" val="84731230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82FA2-1D7F-BF35-F3FC-82A3A8AA78D0}"/>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BFA1B0A6-B77E-30F0-DCA1-F063AA034ECC}"/>
              </a:ext>
            </a:extLst>
          </p:cNvPr>
          <p:cNvSpPr txBox="1">
            <a:spLocks/>
          </p:cNvSpPr>
          <p:nvPr/>
        </p:nvSpPr>
        <p:spPr>
          <a:xfrm>
            <a:off x="455052" y="0"/>
            <a:ext cx="11257336"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Adatosztályozási módszerek</a:t>
            </a:r>
            <a:endParaRPr lang="en-US" altLang="en-US" b="1" dirty="0"/>
          </a:p>
        </p:txBody>
      </p:sp>
      <p:sp>
        <p:nvSpPr>
          <p:cNvPr id="2" name="Téglalap 3">
            <a:extLst>
              <a:ext uri="{FF2B5EF4-FFF2-40B4-BE49-F238E27FC236}">
                <a16:creationId xmlns:a16="http://schemas.microsoft.com/office/drawing/2014/main" id="{7280C6CF-A275-6A54-5BC4-80913DA4CA31}"/>
              </a:ext>
            </a:extLst>
          </p:cNvPr>
          <p:cNvSpPr>
            <a:spLocks noChangeArrowheads="1"/>
          </p:cNvSpPr>
          <p:nvPr/>
        </p:nvSpPr>
        <p:spPr bwMode="auto">
          <a:xfrm>
            <a:off x="224118" y="1314264"/>
            <a:ext cx="11719205" cy="4883388"/>
          </a:xfrm>
          <a:prstGeom prst="rect">
            <a:avLst/>
          </a:prstGeom>
          <a:noFill/>
          <a:ln w="9525">
            <a:noFill/>
            <a:miter lim="800000"/>
            <a:headEnd/>
            <a:tailEnd/>
          </a:ln>
        </p:spPr>
        <p:txBody>
          <a:bodyPr wrap="square">
            <a:spAutoFit/>
          </a:bodyPr>
          <a:lstStyle/>
          <a:p>
            <a:pPr algn="just">
              <a:lnSpc>
                <a:spcPct val="107000"/>
              </a:lnSpc>
              <a:spcBef>
                <a:spcPts val="600"/>
              </a:spcBef>
              <a:spcAft>
                <a:spcPts val="600"/>
              </a:spcAft>
            </a:pPr>
            <a:r>
              <a:rPr lang="hu-HU" sz="2400" b="1" dirty="0" err="1">
                <a:effectLst/>
                <a:ea typeface="Palatino Linotype" panose="02040502050505030304" pitchFamily="18" charset="0"/>
                <a:cs typeface="Palatino Linotype" panose="02040502050505030304" pitchFamily="18" charset="0"/>
              </a:rPr>
              <a:t>Quantile</a:t>
            </a:r>
            <a:r>
              <a:rPr lang="hu-HU" sz="2400" b="1" dirty="0">
                <a:effectLst/>
                <a:ea typeface="Palatino Linotype" panose="02040502050505030304" pitchFamily="18" charset="0"/>
                <a:cs typeface="Palatino Linotype" panose="02040502050505030304" pitchFamily="18" charset="0"/>
              </a:rPr>
              <a:t> (</a:t>
            </a:r>
            <a:r>
              <a:rPr lang="hu-HU" sz="2400" b="1" dirty="0" err="1">
                <a:effectLst/>
                <a:ea typeface="Palatino Linotype" panose="02040502050505030304" pitchFamily="18" charset="0"/>
                <a:cs typeface="Palatino Linotype" panose="02040502050505030304" pitchFamily="18" charset="0"/>
              </a:rPr>
              <a:t>equal</a:t>
            </a:r>
            <a:r>
              <a:rPr lang="hu-HU" sz="2400" b="1" dirty="0">
                <a:effectLst/>
                <a:ea typeface="Palatino Linotype" panose="02040502050505030304" pitchFamily="18" charset="0"/>
                <a:cs typeface="Palatino Linotype" panose="02040502050505030304" pitchFamily="18" charset="0"/>
              </a:rPr>
              <a:t> </a:t>
            </a:r>
            <a:r>
              <a:rPr lang="hu-HU" sz="2400" b="1" dirty="0" err="1">
                <a:effectLst/>
                <a:ea typeface="Palatino Linotype" panose="02040502050505030304" pitchFamily="18" charset="0"/>
                <a:cs typeface="Palatino Linotype" panose="02040502050505030304" pitchFamily="18" charset="0"/>
              </a:rPr>
              <a:t>frequency</a:t>
            </a:r>
            <a:r>
              <a:rPr lang="hu-HU" sz="2400" b="1" dirty="0">
                <a:effectLst/>
                <a:ea typeface="Palatino Linotype" panose="02040502050505030304" pitchFamily="18" charset="0"/>
                <a:cs typeface="Palatino Linotype" panose="02040502050505030304" pitchFamily="18" charset="0"/>
              </a:rPr>
              <a:t>) – </a:t>
            </a:r>
            <a:r>
              <a:rPr lang="hu-HU" sz="2400" b="1" dirty="0" err="1">
                <a:effectLst/>
                <a:ea typeface="Palatino Linotype" panose="02040502050505030304" pitchFamily="18" charset="0"/>
                <a:cs typeface="Palatino Linotype" panose="02040502050505030304" pitchFamily="18" charset="0"/>
              </a:rPr>
              <a:t>kvantilis</a:t>
            </a:r>
            <a:r>
              <a:rPr lang="hu-HU" sz="2400" b="1" dirty="0">
                <a:effectLst/>
                <a:ea typeface="Palatino Linotype" panose="02040502050505030304" pitchFamily="18" charset="0"/>
                <a:cs typeface="Palatino Linotype" panose="02040502050505030304" pitchFamily="18" charset="0"/>
              </a:rPr>
              <a:t> (azonos gyakoriság)</a:t>
            </a:r>
            <a:endParaRPr lang="hu-HU" sz="2000" dirty="0">
              <a:effectLst/>
              <a:ea typeface="Times New Roman" panose="02020603050405020304" pitchFamily="18" charset="0"/>
            </a:endParaRPr>
          </a:p>
          <a:p>
            <a:pPr algn="just">
              <a:lnSpc>
                <a:spcPct val="107000"/>
              </a:lnSpc>
              <a:spcBef>
                <a:spcPts val="600"/>
              </a:spcBef>
              <a:spcAft>
                <a:spcPts val="600"/>
              </a:spcAft>
            </a:pPr>
            <a:r>
              <a:rPr lang="hu-HU" sz="2400" dirty="0">
                <a:effectLst/>
                <a:ea typeface="Palatino Linotype" panose="02040502050505030304" pitchFamily="18" charset="0"/>
                <a:cs typeface="Palatino Linotype" panose="02040502050505030304" pitchFamily="18" charset="0"/>
              </a:rPr>
              <a:t>A </a:t>
            </a:r>
            <a:r>
              <a:rPr lang="hu-HU" sz="2400" dirty="0" err="1">
                <a:effectLst/>
                <a:ea typeface="Palatino Linotype" panose="02040502050505030304" pitchFamily="18" charset="0"/>
                <a:cs typeface="Palatino Linotype" panose="02040502050505030304" pitchFamily="18" charset="0"/>
              </a:rPr>
              <a:t>kvantilis</a:t>
            </a:r>
            <a:r>
              <a:rPr lang="hu-HU" sz="2400" dirty="0">
                <a:effectLst/>
                <a:ea typeface="Palatino Linotype" panose="02040502050505030304" pitchFamily="18" charset="0"/>
                <a:cs typeface="Palatino Linotype" panose="02040502050505030304" pitchFamily="18" charset="0"/>
              </a:rPr>
              <a:t> osztályozásban minden osztály egyenlő számú elemet tartalmaz. A </a:t>
            </a:r>
            <a:r>
              <a:rPr lang="hu-HU" sz="2400" dirty="0" err="1">
                <a:effectLst/>
                <a:ea typeface="Palatino Linotype" panose="02040502050505030304" pitchFamily="18" charset="0"/>
                <a:cs typeface="Palatino Linotype" panose="02040502050505030304" pitchFamily="18" charset="0"/>
              </a:rPr>
              <a:t>kvantilis</a:t>
            </a:r>
            <a:r>
              <a:rPr lang="hu-HU" sz="2400" dirty="0">
                <a:effectLst/>
                <a:ea typeface="Palatino Linotype" panose="02040502050505030304" pitchFamily="18" charset="0"/>
                <a:cs typeface="Palatino Linotype" panose="02040502050505030304" pitchFamily="18" charset="0"/>
              </a:rPr>
              <a:t> osztályozás jól alkalmazható lineárisan eloszló adatokra. Nincsenek üres osztályok vagy túl kevés vagy túl sok értéket tartalmazó osztályok.</a:t>
            </a:r>
            <a:endParaRPr lang="hu-HU" sz="2000" dirty="0">
              <a:effectLst/>
              <a:ea typeface="Times New Roman" panose="02020603050405020304" pitchFamily="18" charset="0"/>
            </a:endParaRPr>
          </a:p>
          <a:p>
            <a:pPr algn="just">
              <a:lnSpc>
                <a:spcPct val="107000"/>
              </a:lnSpc>
              <a:spcBef>
                <a:spcPts val="600"/>
              </a:spcBef>
              <a:spcAft>
                <a:spcPts val="600"/>
              </a:spcAft>
            </a:pPr>
            <a:r>
              <a:rPr lang="hu-HU" sz="2400" b="1" dirty="0">
                <a:effectLst/>
                <a:ea typeface="Palatino Linotype" panose="02040502050505030304" pitchFamily="18" charset="0"/>
                <a:cs typeface="Palatino Linotype" panose="02040502050505030304" pitchFamily="18" charset="0"/>
              </a:rPr>
              <a:t>Előnye, </a:t>
            </a:r>
            <a:r>
              <a:rPr lang="hu-HU" sz="2400" dirty="0">
                <a:effectLst/>
                <a:ea typeface="Palatino Linotype" panose="02040502050505030304" pitchFamily="18" charset="0"/>
                <a:cs typeface="Palatino Linotype" panose="02040502050505030304" pitchFamily="18" charset="0"/>
              </a:rPr>
              <a:t>hogy </a:t>
            </a:r>
            <a:r>
              <a:rPr lang="hu-HU" sz="2400" dirty="0" err="1">
                <a:effectLst/>
                <a:ea typeface="Palatino Linotype" panose="02040502050505030304" pitchFamily="18" charset="0"/>
                <a:cs typeface="Palatino Linotype" panose="02040502050505030304" pitchFamily="18" charset="0"/>
              </a:rPr>
              <a:t>ordinális</a:t>
            </a:r>
            <a:r>
              <a:rPr lang="hu-HU" sz="2400" dirty="0">
                <a:effectLst/>
                <a:ea typeface="Palatino Linotype" panose="02040502050505030304" pitchFamily="18" charset="0"/>
                <a:cs typeface="Palatino Linotype" panose="02040502050505030304" pitchFamily="18" charset="0"/>
              </a:rPr>
              <a:t> (sorrendi, rangsorolt) adatoknál is jól használható, illetve nincs szakadás a jelmagyarázatban.</a:t>
            </a:r>
            <a:endParaRPr lang="hu-HU" sz="2000" dirty="0">
              <a:effectLst/>
              <a:ea typeface="Times New Roman" panose="02020603050405020304" pitchFamily="18" charset="0"/>
            </a:endParaRPr>
          </a:p>
          <a:p>
            <a:pPr algn="just">
              <a:lnSpc>
                <a:spcPct val="107000"/>
              </a:lnSpc>
              <a:spcBef>
                <a:spcPts val="600"/>
              </a:spcBef>
              <a:spcAft>
                <a:spcPts val="600"/>
              </a:spcAft>
            </a:pPr>
            <a:r>
              <a:rPr lang="hu-HU" sz="2400" b="1" dirty="0">
                <a:effectLst/>
                <a:ea typeface="Palatino Linotype" panose="02040502050505030304" pitchFamily="18" charset="0"/>
                <a:cs typeface="Palatino Linotype" panose="02040502050505030304" pitchFamily="18" charset="0"/>
              </a:rPr>
              <a:t>Hátrányok: </a:t>
            </a:r>
            <a:r>
              <a:rPr lang="hu-HU" sz="2400" dirty="0">
                <a:effectLst/>
                <a:ea typeface="Palatino Linotype" panose="02040502050505030304" pitchFamily="18" charset="0"/>
                <a:cs typeface="Palatino Linotype" panose="02040502050505030304" pitchFamily="18" charset="0"/>
              </a:rPr>
              <a:t>Mivel a </a:t>
            </a:r>
            <a:r>
              <a:rPr lang="hu-HU" sz="2400" dirty="0" err="1">
                <a:effectLst/>
                <a:ea typeface="Palatino Linotype" panose="02040502050505030304" pitchFamily="18" charset="0"/>
                <a:cs typeface="Palatino Linotype" panose="02040502050505030304" pitchFamily="18" charset="0"/>
              </a:rPr>
              <a:t>kvantilis</a:t>
            </a:r>
            <a:r>
              <a:rPr lang="hu-HU" sz="2400" dirty="0">
                <a:effectLst/>
                <a:ea typeface="Palatino Linotype" panose="02040502050505030304" pitchFamily="18" charset="0"/>
                <a:cs typeface="Palatino Linotype" panose="02040502050505030304" pitchFamily="18" charset="0"/>
              </a:rPr>
              <a:t> osztályozással az adatok azonos számban csoportosulnak az egyes osztályokba, a kapott térkép gyakran félrevezető lehet. Hasonló jellemzők szomszédos osztályokba kerülhetnek, vagy egymástól nagymértékben eltérő értékű jellemzők kerülhetnek ugyanabba az osztályba. Ezt a torzítást az osztályok számának növelésével minimalizálhatjuk. Lehetnek szakadások a jelmagyarázatban.</a:t>
            </a:r>
            <a:endParaRPr lang="hu-HU" sz="2000" dirty="0">
              <a:effectLst/>
              <a:ea typeface="Times New Roman" panose="02020603050405020304" pitchFamily="18" charset="0"/>
            </a:endParaRPr>
          </a:p>
        </p:txBody>
      </p:sp>
    </p:spTree>
    <p:extLst>
      <p:ext uri="{BB962C8B-B14F-4D97-AF65-F5344CB8AC3E}">
        <p14:creationId xmlns:p14="http://schemas.microsoft.com/office/powerpoint/2010/main" val="386895923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82FA2-1D7F-BF35-F3FC-82A3A8AA78D0}"/>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BFA1B0A6-B77E-30F0-DCA1-F063AA034ECC}"/>
              </a:ext>
            </a:extLst>
          </p:cNvPr>
          <p:cNvSpPr txBox="1">
            <a:spLocks/>
          </p:cNvSpPr>
          <p:nvPr/>
        </p:nvSpPr>
        <p:spPr>
          <a:xfrm>
            <a:off x="455052" y="0"/>
            <a:ext cx="11257336"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Adatosztályozási módszerek</a:t>
            </a:r>
            <a:endParaRPr lang="en-US" altLang="en-US" b="1" dirty="0"/>
          </a:p>
        </p:txBody>
      </p:sp>
      <p:sp>
        <p:nvSpPr>
          <p:cNvPr id="2" name="Téglalap 3">
            <a:extLst>
              <a:ext uri="{FF2B5EF4-FFF2-40B4-BE49-F238E27FC236}">
                <a16:creationId xmlns:a16="http://schemas.microsoft.com/office/drawing/2014/main" id="{7280C6CF-A275-6A54-5BC4-80913DA4CA31}"/>
              </a:ext>
            </a:extLst>
          </p:cNvPr>
          <p:cNvSpPr>
            <a:spLocks noChangeArrowheads="1"/>
          </p:cNvSpPr>
          <p:nvPr/>
        </p:nvSpPr>
        <p:spPr bwMode="auto">
          <a:xfrm>
            <a:off x="224118" y="1314264"/>
            <a:ext cx="11719205" cy="4091633"/>
          </a:xfrm>
          <a:prstGeom prst="rect">
            <a:avLst/>
          </a:prstGeom>
          <a:noFill/>
          <a:ln w="9525">
            <a:noFill/>
            <a:miter lim="800000"/>
            <a:headEnd/>
            <a:tailEnd/>
          </a:ln>
        </p:spPr>
        <p:txBody>
          <a:bodyPr wrap="square">
            <a:spAutoFit/>
          </a:bodyPr>
          <a:lstStyle/>
          <a:p>
            <a:pPr algn="just">
              <a:lnSpc>
                <a:spcPct val="107000"/>
              </a:lnSpc>
              <a:spcBef>
                <a:spcPts val="600"/>
              </a:spcBef>
              <a:spcAft>
                <a:spcPts val="600"/>
              </a:spcAft>
            </a:pPr>
            <a:r>
              <a:rPr lang="hu-HU" sz="2400" b="1" dirty="0" err="1">
                <a:effectLst/>
                <a:ea typeface="Palatino Linotype" panose="02040502050505030304" pitchFamily="18" charset="0"/>
                <a:cs typeface="Palatino Linotype" panose="02040502050505030304" pitchFamily="18" charset="0"/>
              </a:rPr>
              <a:t>Natural</a:t>
            </a:r>
            <a:r>
              <a:rPr lang="hu-HU" sz="2400" b="1" dirty="0">
                <a:effectLst/>
                <a:ea typeface="Palatino Linotype" panose="02040502050505030304" pitchFamily="18" charset="0"/>
                <a:cs typeface="Palatino Linotype" panose="02040502050505030304" pitchFamily="18" charset="0"/>
              </a:rPr>
              <a:t> </a:t>
            </a:r>
            <a:r>
              <a:rPr lang="hu-HU" sz="2400" b="1" dirty="0" err="1">
                <a:effectLst/>
                <a:ea typeface="Palatino Linotype" panose="02040502050505030304" pitchFamily="18" charset="0"/>
                <a:cs typeface="Palatino Linotype" panose="02040502050505030304" pitchFamily="18" charset="0"/>
              </a:rPr>
              <a:t>Breaks</a:t>
            </a:r>
            <a:r>
              <a:rPr lang="hu-HU" sz="2400" b="1" dirty="0">
                <a:effectLst/>
                <a:ea typeface="Palatino Linotype" panose="02040502050505030304" pitchFamily="18" charset="0"/>
                <a:cs typeface="Palatino Linotype" panose="02040502050505030304" pitchFamily="18" charset="0"/>
              </a:rPr>
              <a:t> (</a:t>
            </a:r>
            <a:r>
              <a:rPr lang="hu-HU" sz="2400" b="1" dirty="0" err="1">
                <a:effectLst/>
                <a:ea typeface="Palatino Linotype" panose="02040502050505030304" pitchFamily="18" charset="0"/>
                <a:cs typeface="Palatino Linotype" panose="02040502050505030304" pitchFamily="18" charset="0"/>
              </a:rPr>
              <a:t>Jenks</a:t>
            </a:r>
            <a:r>
              <a:rPr lang="hu-HU" sz="2400" b="1" dirty="0">
                <a:effectLst/>
                <a:ea typeface="Palatino Linotype" panose="02040502050505030304" pitchFamily="18" charset="0"/>
                <a:cs typeface="Palatino Linotype" panose="02040502050505030304" pitchFamily="18" charset="0"/>
              </a:rPr>
              <a:t>) – </a:t>
            </a:r>
            <a:r>
              <a:rPr lang="hu-HU" sz="2400" b="1" dirty="0" err="1">
                <a:effectLst/>
                <a:ea typeface="Palatino Linotype" panose="02040502050505030304" pitchFamily="18" charset="0"/>
                <a:cs typeface="Palatino Linotype" panose="02040502050505030304" pitchFamily="18" charset="0"/>
              </a:rPr>
              <a:t>Jenks</a:t>
            </a:r>
            <a:r>
              <a:rPr lang="hu-HU" sz="2400" b="1" dirty="0">
                <a:effectLst/>
                <a:ea typeface="Palatino Linotype" panose="02040502050505030304" pitchFamily="18" charset="0"/>
                <a:cs typeface="Palatino Linotype" panose="02040502050505030304" pitchFamily="18" charset="0"/>
              </a:rPr>
              <a:t>-féle természetes törések módszere</a:t>
            </a:r>
            <a:endParaRPr lang="hu-HU" sz="2000" dirty="0">
              <a:effectLst/>
              <a:ea typeface="Times New Roman" panose="02020603050405020304" pitchFamily="18" charset="0"/>
            </a:endParaRPr>
          </a:p>
          <a:p>
            <a:pPr algn="just">
              <a:lnSpc>
                <a:spcPct val="107000"/>
              </a:lnSpc>
              <a:spcBef>
                <a:spcPts val="600"/>
              </a:spcBef>
              <a:spcAft>
                <a:spcPts val="600"/>
              </a:spcAft>
            </a:pPr>
            <a:r>
              <a:rPr lang="hu-HU" sz="2400" dirty="0">
                <a:effectLst/>
                <a:ea typeface="Palatino Linotype" panose="02040502050505030304" pitchFamily="18" charset="0"/>
                <a:cs typeface="Palatino Linotype" panose="02040502050505030304" pitchFamily="18" charset="0"/>
              </a:rPr>
              <a:t>A természetes törések módszere során létrehozott osztályok az adatokban rejlő természetes csoportosításokon alapulnak. Az osztálytöréseket úgy hozzuk létre, hogy a hasonló értékeket csoportosítjuk (minimalizáljuk az osztályon belüli szórást), és maximalizálják az osztályok közötti szórást.</a:t>
            </a:r>
            <a:endParaRPr lang="hu-HU" sz="2000" dirty="0">
              <a:effectLst/>
              <a:ea typeface="Times New Roman" panose="02020603050405020304" pitchFamily="18" charset="0"/>
            </a:endParaRPr>
          </a:p>
          <a:p>
            <a:pPr algn="just">
              <a:lnSpc>
                <a:spcPct val="107000"/>
              </a:lnSpc>
              <a:spcBef>
                <a:spcPts val="600"/>
              </a:spcBef>
              <a:spcAft>
                <a:spcPts val="600"/>
              </a:spcAft>
            </a:pPr>
            <a:r>
              <a:rPr lang="hu-HU" sz="2400" b="1" dirty="0">
                <a:effectLst/>
                <a:ea typeface="Palatino Linotype" panose="02040502050505030304" pitchFamily="18" charset="0"/>
                <a:cs typeface="Palatino Linotype" panose="02040502050505030304" pitchFamily="18" charset="0"/>
              </a:rPr>
              <a:t>Előnye,</a:t>
            </a:r>
            <a:r>
              <a:rPr lang="hu-HU" sz="2400" dirty="0">
                <a:effectLst/>
                <a:ea typeface="Palatino Linotype" panose="02040502050505030304" pitchFamily="18" charset="0"/>
                <a:cs typeface="Palatino Linotype" panose="02040502050505030304" pitchFamily="18" charset="0"/>
              </a:rPr>
              <a:t> hogy az adathalmaz egyedi tulajdonságaira épül. Jól használható kontinuus adatok ábrázolására.</a:t>
            </a:r>
            <a:endParaRPr lang="hu-HU" sz="2000" dirty="0">
              <a:effectLst/>
              <a:ea typeface="Times New Roman" panose="02020603050405020304" pitchFamily="18" charset="0"/>
            </a:endParaRPr>
          </a:p>
          <a:p>
            <a:pPr algn="just">
              <a:lnSpc>
                <a:spcPct val="107000"/>
              </a:lnSpc>
              <a:spcBef>
                <a:spcPts val="600"/>
              </a:spcBef>
              <a:spcAft>
                <a:spcPts val="600"/>
              </a:spcAft>
            </a:pPr>
            <a:r>
              <a:rPr lang="hu-HU" sz="2400" b="1" dirty="0">
                <a:effectLst/>
                <a:ea typeface="Palatino Linotype" panose="02040502050505030304" pitchFamily="18" charset="0"/>
                <a:cs typeface="Palatino Linotype" panose="02040502050505030304" pitchFamily="18" charset="0"/>
              </a:rPr>
              <a:t>Hátránya,</a:t>
            </a:r>
            <a:r>
              <a:rPr lang="hu-HU" sz="2400" dirty="0">
                <a:effectLst/>
                <a:ea typeface="Palatino Linotype" panose="02040502050505030304" pitchFamily="18" charset="0"/>
                <a:cs typeface="Palatino Linotype" panose="02040502050505030304" pitchFamily="18" charset="0"/>
              </a:rPr>
              <a:t> hogy az értékhatárok nem mindig egyértelműen meghatározhatók, illetve nagy adatbázis esetén nehezen számíthatók. Vannak szakadások a jelmagyarázatban.</a:t>
            </a:r>
            <a:endParaRPr lang="hu-HU" sz="2000" dirty="0">
              <a:effectLst/>
              <a:ea typeface="Times New Roman" panose="02020603050405020304" pitchFamily="18" charset="0"/>
            </a:endParaRPr>
          </a:p>
        </p:txBody>
      </p:sp>
    </p:spTree>
    <p:extLst>
      <p:ext uri="{BB962C8B-B14F-4D97-AF65-F5344CB8AC3E}">
        <p14:creationId xmlns:p14="http://schemas.microsoft.com/office/powerpoint/2010/main" val="269119186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82FA2-1D7F-BF35-F3FC-82A3A8AA78D0}"/>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BFA1B0A6-B77E-30F0-DCA1-F063AA034ECC}"/>
              </a:ext>
            </a:extLst>
          </p:cNvPr>
          <p:cNvSpPr txBox="1">
            <a:spLocks/>
          </p:cNvSpPr>
          <p:nvPr/>
        </p:nvSpPr>
        <p:spPr>
          <a:xfrm>
            <a:off x="455052" y="0"/>
            <a:ext cx="11257336"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Adatosztályozási módszerek</a:t>
            </a:r>
            <a:endParaRPr lang="en-US" altLang="en-US" b="1" dirty="0"/>
          </a:p>
        </p:txBody>
      </p:sp>
      <p:sp>
        <p:nvSpPr>
          <p:cNvPr id="2" name="Téglalap 3">
            <a:extLst>
              <a:ext uri="{FF2B5EF4-FFF2-40B4-BE49-F238E27FC236}">
                <a16:creationId xmlns:a16="http://schemas.microsoft.com/office/drawing/2014/main" id="{7280C6CF-A275-6A54-5BC4-80913DA4CA31}"/>
              </a:ext>
            </a:extLst>
          </p:cNvPr>
          <p:cNvSpPr>
            <a:spLocks noChangeArrowheads="1"/>
          </p:cNvSpPr>
          <p:nvPr/>
        </p:nvSpPr>
        <p:spPr bwMode="auto">
          <a:xfrm>
            <a:off x="224118" y="1314264"/>
            <a:ext cx="11719205" cy="4007764"/>
          </a:xfrm>
          <a:prstGeom prst="rect">
            <a:avLst/>
          </a:prstGeom>
          <a:noFill/>
          <a:ln w="9525">
            <a:noFill/>
            <a:miter lim="800000"/>
            <a:headEnd/>
            <a:tailEnd/>
          </a:ln>
        </p:spPr>
        <p:txBody>
          <a:bodyPr wrap="square">
            <a:spAutoFit/>
          </a:bodyPr>
          <a:lstStyle/>
          <a:p>
            <a:pPr algn="just">
              <a:lnSpc>
                <a:spcPct val="107000"/>
              </a:lnSpc>
              <a:spcBef>
                <a:spcPts val="600"/>
              </a:spcBef>
              <a:spcAft>
                <a:spcPts val="600"/>
              </a:spcAft>
            </a:pPr>
            <a:r>
              <a:rPr lang="hu-HU" sz="2400" b="1" dirty="0" err="1">
                <a:effectLst/>
                <a:ea typeface="Palatino Linotype" panose="02040502050505030304" pitchFamily="18" charset="0"/>
                <a:cs typeface="Palatino Linotype" panose="02040502050505030304" pitchFamily="18" charset="0"/>
              </a:rPr>
              <a:t>Geometric</a:t>
            </a:r>
            <a:r>
              <a:rPr lang="hu-HU" sz="2400" b="1" dirty="0">
                <a:effectLst/>
                <a:ea typeface="Palatino Linotype" panose="02040502050505030304" pitchFamily="18" charset="0"/>
                <a:cs typeface="Palatino Linotype" panose="02040502050505030304" pitchFamily="18" charset="0"/>
              </a:rPr>
              <a:t> </a:t>
            </a:r>
            <a:r>
              <a:rPr lang="hu-HU" sz="2400" b="1" dirty="0" err="1">
                <a:effectLst/>
                <a:ea typeface="Palatino Linotype" panose="02040502050505030304" pitchFamily="18" charset="0"/>
                <a:cs typeface="Palatino Linotype" panose="02040502050505030304" pitchFamily="18" charset="0"/>
              </a:rPr>
              <a:t>interval</a:t>
            </a:r>
            <a:r>
              <a:rPr lang="hu-HU" sz="2400" b="1" dirty="0">
                <a:effectLst/>
                <a:ea typeface="Palatino Linotype" panose="02040502050505030304" pitchFamily="18" charset="0"/>
                <a:cs typeface="Palatino Linotype" panose="02040502050505030304" pitchFamily="18" charset="0"/>
              </a:rPr>
              <a:t> – mértani intervallum</a:t>
            </a:r>
            <a:endParaRPr lang="hu-HU" sz="2000" dirty="0">
              <a:effectLst/>
              <a:ea typeface="Times New Roman" panose="02020603050405020304" pitchFamily="18" charset="0"/>
            </a:endParaRPr>
          </a:p>
          <a:p>
            <a:pPr algn="just">
              <a:lnSpc>
                <a:spcPct val="107000"/>
              </a:lnSpc>
              <a:spcBef>
                <a:spcPts val="600"/>
              </a:spcBef>
              <a:spcAft>
                <a:spcPts val="600"/>
              </a:spcAft>
            </a:pPr>
            <a:r>
              <a:rPr lang="hu-HU" sz="2400" dirty="0">
                <a:effectLst/>
                <a:ea typeface="Palatino Linotype" panose="02040502050505030304" pitchFamily="18" charset="0"/>
                <a:cs typeface="Palatino Linotype" panose="02040502050505030304" pitchFamily="18" charset="0"/>
              </a:rPr>
              <a:t>A geometriai intervallum módszer osztálybontásokat hoz létre olyan intervallumok alapján, amelyek mértani sorozattal rendelkeznek. Az algoritmus mértani intervallumokat hoz létre az egyes osztályok elemei számának négyzetösszegének minimalizálásával. Ez biztosítja, hogy minden egyes osztálytartományban megközelítőleg ugyanannyi érték legyen, és hogy az intervallumok közötti váltás logikailag megfelelő legyen.</a:t>
            </a:r>
            <a:endParaRPr lang="hu-HU" sz="2000" dirty="0">
              <a:effectLst/>
              <a:ea typeface="Times New Roman" panose="02020603050405020304" pitchFamily="18" charset="0"/>
            </a:endParaRPr>
          </a:p>
          <a:p>
            <a:pPr algn="just">
              <a:lnSpc>
                <a:spcPct val="107000"/>
              </a:lnSpc>
              <a:spcBef>
                <a:spcPts val="600"/>
              </a:spcBef>
              <a:spcAft>
                <a:spcPts val="600"/>
              </a:spcAft>
            </a:pPr>
            <a:r>
              <a:rPr lang="hu-HU" sz="2400" dirty="0">
                <a:effectLst/>
                <a:ea typeface="Palatino Linotype" panose="02040502050505030304" pitchFamily="18" charset="0"/>
                <a:cs typeface="Palatino Linotype" panose="02040502050505030304" pitchFamily="18" charset="0"/>
              </a:rPr>
              <a:t>Ezt az algoritmust kifejezetten a </a:t>
            </a:r>
            <a:r>
              <a:rPr lang="hu-HU" sz="2400" b="1" dirty="0">
                <a:effectLst/>
                <a:ea typeface="Palatino Linotype" panose="02040502050505030304" pitchFamily="18" charset="0"/>
                <a:cs typeface="Palatino Linotype" panose="02040502050505030304" pitchFamily="18" charset="0"/>
              </a:rPr>
              <a:t>folytonos adatok kezelésére</a:t>
            </a:r>
            <a:r>
              <a:rPr lang="hu-HU" sz="2400" dirty="0">
                <a:effectLst/>
                <a:ea typeface="Palatino Linotype" panose="02040502050505030304" pitchFamily="18" charset="0"/>
                <a:cs typeface="Palatino Linotype" panose="02040502050505030304" pitchFamily="18" charset="0"/>
              </a:rPr>
              <a:t> tervezték kompromisszumként az egyenlő intervallumok, a természetes törések és a </a:t>
            </a:r>
            <a:r>
              <a:rPr lang="hu-HU" sz="2400" dirty="0" err="1">
                <a:effectLst/>
                <a:ea typeface="Palatino Linotype" panose="02040502050505030304" pitchFamily="18" charset="0"/>
                <a:cs typeface="Palatino Linotype" panose="02040502050505030304" pitchFamily="18" charset="0"/>
              </a:rPr>
              <a:t>kvantilis</a:t>
            </a:r>
            <a:r>
              <a:rPr lang="hu-HU" sz="2400" dirty="0">
                <a:effectLst/>
                <a:ea typeface="Palatino Linotype" panose="02040502050505030304" pitchFamily="18" charset="0"/>
                <a:cs typeface="Palatino Linotype" panose="02040502050505030304" pitchFamily="18" charset="0"/>
              </a:rPr>
              <a:t> módszerek között.</a:t>
            </a:r>
            <a:endParaRPr lang="hu-HU" sz="2000" dirty="0">
              <a:effectLst/>
              <a:ea typeface="Times New Roman" panose="02020603050405020304" pitchFamily="18" charset="0"/>
            </a:endParaRPr>
          </a:p>
          <a:p>
            <a:r>
              <a:rPr lang="hu-HU" sz="2400" b="1" dirty="0">
                <a:effectLst/>
                <a:ea typeface="Palatino Linotype" panose="02040502050505030304" pitchFamily="18" charset="0"/>
                <a:cs typeface="Palatino Linotype" panose="02040502050505030304" pitchFamily="18" charset="0"/>
              </a:rPr>
              <a:t>Hátránya</a:t>
            </a:r>
            <a:r>
              <a:rPr lang="hu-HU" sz="2400" dirty="0">
                <a:effectLst/>
                <a:ea typeface="Palatino Linotype" panose="02040502050505030304" pitchFamily="18" charset="0"/>
                <a:cs typeface="Palatino Linotype" panose="02040502050505030304" pitchFamily="18" charset="0"/>
              </a:rPr>
              <a:t>, hogy esetenként bonyolultan számítható.</a:t>
            </a:r>
            <a:endParaRPr lang="hu-HU" sz="2000" dirty="0">
              <a:effectLst/>
              <a:ea typeface="Times New Roman" panose="02020603050405020304" pitchFamily="18" charset="0"/>
            </a:endParaRPr>
          </a:p>
        </p:txBody>
      </p:sp>
    </p:spTree>
    <p:extLst>
      <p:ext uri="{BB962C8B-B14F-4D97-AF65-F5344CB8AC3E}">
        <p14:creationId xmlns:p14="http://schemas.microsoft.com/office/powerpoint/2010/main" val="213836741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82FA2-1D7F-BF35-F3FC-82A3A8AA78D0}"/>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BFA1B0A6-B77E-30F0-DCA1-F063AA034ECC}"/>
              </a:ext>
            </a:extLst>
          </p:cNvPr>
          <p:cNvSpPr txBox="1">
            <a:spLocks/>
          </p:cNvSpPr>
          <p:nvPr/>
        </p:nvSpPr>
        <p:spPr>
          <a:xfrm>
            <a:off x="455052" y="0"/>
            <a:ext cx="11257336"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Adatosztályozási módszerek</a:t>
            </a:r>
            <a:endParaRPr lang="en-US" altLang="en-US" b="1" dirty="0"/>
          </a:p>
        </p:txBody>
      </p:sp>
      <p:sp>
        <p:nvSpPr>
          <p:cNvPr id="2" name="Téglalap 3">
            <a:extLst>
              <a:ext uri="{FF2B5EF4-FFF2-40B4-BE49-F238E27FC236}">
                <a16:creationId xmlns:a16="http://schemas.microsoft.com/office/drawing/2014/main" id="{7280C6CF-A275-6A54-5BC4-80913DA4CA31}"/>
              </a:ext>
            </a:extLst>
          </p:cNvPr>
          <p:cNvSpPr>
            <a:spLocks noChangeArrowheads="1"/>
          </p:cNvSpPr>
          <p:nvPr/>
        </p:nvSpPr>
        <p:spPr bwMode="auto">
          <a:xfrm>
            <a:off x="224118" y="1314264"/>
            <a:ext cx="11719205" cy="3147400"/>
          </a:xfrm>
          <a:prstGeom prst="rect">
            <a:avLst/>
          </a:prstGeom>
          <a:noFill/>
          <a:ln w="9525">
            <a:noFill/>
            <a:miter lim="800000"/>
            <a:headEnd/>
            <a:tailEnd/>
          </a:ln>
        </p:spPr>
        <p:txBody>
          <a:bodyPr wrap="square">
            <a:spAutoFit/>
          </a:bodyPr>
          <a:lstStyle/>
          <a:p>
            <a:pPr algn="just">
              <a:lnSpc>
                <a:spcPct val="107000"/>
              </a:lnSpc>
              <a:spcBef>
                <a:spcPts val="600"/>
              </a:spcBef>
              <a:spcAft>
                <a:spcPts val="600"/>
              </a:spcAft>
            </a:pPr>
            <a:r>
              <a:rPr lang="hu-HU" sz="2400" b="1" dirty="0">
                <a:effectLst/>
                <a:ea typeface="Palatino Linotype" panose="02040502050505030304" pitchFamily="18" charset="0"/>
                <a:cs typeface="Palatino Linotype" panose="02040502050505030304" pitchFamily="18" charset="0"/>
              </a:rPr>
              <a:t>Szórás – standard </a:t>
            </a:r>
            <a:r>
              <a:rPr lang="hu-HU" sz="2400" b="1" dirty="0" err="1">
                <a:effectLst/>
                <a:ea typeface="Palatino Linotype" panose="02040502050505030304" pitchFamily="18" charset="0"/>
                <a:cs typeface="Palatino Linotype" panose="02040502050505030304" pitchFamily="18" charset="0"/>
              </a:rPr>
              <a:t>deviation</a:t>
            </a:r>
            <a:endParaRPr lang="hu-HU" sz="2000" dirty="0">
              <a:effectLst/>
              <a:ea typeface="Times New Roman" panose="02020603050405020304" pitchFamily="18" charset="0"/>
            </a:endParaRPr>
          </a:p>
          <a:p>
            <a:pPr algn="just">
              <a:lnSpc>
                <a:spcPct val="107000"/>
              </a:lnSpc>
              <a:spcBef>
                <a:spcPts val="600"/>
              </a:spcBef>
              <a:spcAft>
                <a:spcPts val="600"/>
              </a:spcAft>
            </a:pPr>
            <a:r>
              <a:rPr lang="hu-HU" sz="2400" dirty="0">
                <a:effectLst/>
                <a:ea typeface="Palatino Linotype" panose="02040502050505030304" pitchFamily="18" charset="0"/>
                <a:cs typeface="Palatino Linotype" panose="02040502050505030304" pitchFamily="18" charset="0"/>
              </a:rPr>
              <a:t>A szórásalapú osztályozási módszer megmutatja, hogy egy jellemző attribútum értéke mennyire tér el az átlagtól. Az átlag és a szórás kiszámítása automatikusan történik. Az osztálytörések a szórással arányosan az átlagértékek és az átlagtól való szórások felhasználásával jönnek létre. Általában az extrém alacsony vagy magas értékekkel bíró adathalmazok osztályozása során használjuk.</a:t>
            </a:r>
            <a:endParaRPr lang="hu-HU" sz="2000" dirty="0">
              <a:effectLst/>
              <a:ea typeface="Times New Roman" panose="02020603050405020304" pitchFamily="18" charset="0"/>
            </a:endParaRPr>
          </a:p>
          <a:p>
            <a:pPr algn="just">
              <a:lnSpc>
                <a:spcPct val="107000"/>
              </a:lnSpc>
              <a:spcBef>
                <a:spcPts val="600"/>
              </a:spcBef>
              <a:spcAft>
                <a:spcPts val="600"/>
              </a:spcAft>
            </a:pPr>
            <a:r>
              <a:rPr lang="hu-HU" sz="2400" b="1" dirty="0">
                <a:effectLst/>
                <a:ea typeface="Palatino Linotype" panose="02040502050505030304" pitchFamily="18" charset="0"/>
                <a:cs typeface="Palatino Linotype" panose="02040502050505030304" pitchFamily="18" charset="0"/>
              </a:rPr>
              <a:t>Előnye,</a:t>
            </a:r>
            <a:r>
              <a:rPr lang="hu-HU" sz="2400" dirty="0">
                <a:effectLst/>
                <a:ea typeface="Palatino Linotype" panose="02040502050505030304" pitchFamily="18" charset="0"/>
                <a:cs typeface="Palatino Linotype" panose="02040502050505030304" pitchFamily="18" charset="0"/>
              </a:rPr>
              <a:t> hogy nincsenek szakadások a jelmagyarázatban.</a:t>
            </a:r>
            <a:endParaRPr lang="hu-HU" sz="2000" dirty="0">
              <a:effectLst/>
              <a:ea typeface="Times New Roman" panose="02020603050405020304" pitchFamily="18" charset="0"/>
            </a:endParaRPr>
          </a:p>
        </p:txBody>
      </p:sp>
    </p:spTree>
    <p:extLst>
      <p:ext uri="{BB962C8B-B14F-4D97-AF65-F5344CB8AC3E}">
        <p14:creationId xmlns:p14="http://schemas.microsoft.com/office/powerpoint/2010/main" val="205220461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82FA2-1D7F-BF35-F3FC-82A3A8AA78D0}"/>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BFA1B0A6-B77E-30F0-DCA1-F063AA034ECC}"/>
              </a:ext>
            </a:extLst>
          </p:cNvPr>
          <p:cNvSpPr txBox="1">
            <a:spLocks/>
          </p:cNvSpPr>
          <p:nvPr/>
        </p:nvSpPr>
        <p:spPr>
          <a:xfrm>
            <a:off x="455052" y="0"/>
            <a:ext cx="11257336"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Adatosztályozási módszerek</a:t>
            </a:r>
            <a:endParaRPr lang="en-US" altLang="en-US" b="1" dirty="0"/>
          </a:p>
        </p:txBody>
      </p:sp>
      <p:sp>
        <p:nvSpPr>
          <p:cNvPr id="2" name="Téglalap 3">
            <a:extLst>
              <a:ext uri="{FF2B5EF4-FFF2-40B4-BE49-F238E27FC236}">
                <a16:creationId xmlns:a16="http://schemas.microsoft.com/office/drawing/2014/main" id="{7280C6CF-A275-6A54-5BC4-80913DA4CA31}"/>
              </a:ext>
            </a:extLst>
          </p:cNvPr>
          <p:cNvSpPr>
            <a:spLocks noChangeArrowheads="1"/>
          </p:cNvSpPr>
          <p:nvPr/>
        </p:nvSpPr>
        <p:spPr bwMode="auto">
          <a:xfrm>
            <a:off x="224118" y="1314264"/>
            <a:ext cx="11719205" cy="3147400"/>
          </a:xfrm>
          <a:prstGeom prst="rect">
            <a:avLst/>
          </a:prstGeom>
          <a:noFill/>
          <a:ln w="9525">
            <a:noFill/>
            <a:miter lim="800000"/>
            <a:headEnd/>
            <a:tailEnd/>
          </a:ln>
        </p:spPr>
        <p:txBody>
          <a:bodyPr wrap="square">
            <a:spAutoFit/>
          </a:bodyPr>
          <a:lstStyle/>
          <a:p>
            <a:pPr algn="just">
              <a:lnSpc>
                <a:spcPct val="107000"/>
              </a:lnSpc>
              <a:spcBef>
                <a:spcPts val="600"/>
              </a:spcBef>
              <a:spcAft>
                <a:spcPts val="600"/>
              </a:spcAft>
            </a:pPr>
            <a:r>
              <a:rPr lang="hu-HU" sz="2400" b="1" dirty="0">
                <a:effectLst/>
                <a:ea typeface="Palatino Linotype" panose="02040502050505030304" pitchFamily="18" charset="0"/>
                <a:cs typeface="Palatino Linotype" panose="02040502050505030304" pitchFamily="18" charset="0"/>
              </a:rPr>
              <a:t>Szórás – standard </a:t>
            </a:r>
            <a:r>
              <a:rPr lang="hu-HU" sz="2400" b="1" dirty="0" err="1">
                <a:effectLst/>
                <a:ea typeface="Palatino Linotype" panose="02040502050505030304" pitchFamily="18" charset="0"/>
                <a:cs typeface="Palatino Linotype" panose="02040502050505030304" pitchFamily="18" charset="0"/>
              </a:rPr>
              <a:t>deviation</a:t>
            </a:r>
            <a:endParaRPr lang="hu-HU" sz="2000" dirty="0">
              <a:effectLst/>
              <a:ea typeface="Times New Roman" panose="02020603050405020304" pitchFamily="18" charset="0"/>
            </a:endParaRPr>
          </a:p>
          <a:p>
            <a:pPr algn="just">
              <a:lnSpc>
                <a:spcPct val="107000"/>
              </a:lnSpc>
              <a:spcBef>
                <a:spcPts val="600"/>
              </a:spcBef>
              <a:spcAft>
                <a:spcPts val="600"/>
              </a:spcAft>
            </a:pPr>
            <a:r>
              <a:rPr lang="hu-HU" sz="2400" dirty="0">
                <a:effectLst/>
                <a:ea typeface="Palatino Linotype" panose="02040502050505030304" pitchFamily="18" charset="0"/>
                <a:cs typeface="Palatino Linotype" panose="02040502050505030304" pitchFamily="18" charset="0"/>
              </a:rPr>
              <a:t>A szórásalapú osztályozási módszer megmutatja, hogy egy jellemző attribútum értéke mennyire tér el az átlagtól. Az átlag és a szórás kiszámítása automatikusan történik. Az osztálytörések a szórással arányosan az átlagértékek és az átlagtól való szórások felhasználásával jönnek létre. Általában az extrém alacsony vagy magas értékekkel bíró adathalmazok osztályozása során használjuk.</a:t>
            </a:r>
            <a:endParaRPr lang="hu-HU" sz="2000" dirty="0">
              <a:effectLst/>
              <a:ea typeface="Times New Roman" panose="02020603050405020304" pitchFamily="18" charset="0"/>
            </a:endParaRPr>
          </a:p>
          <a:p>
            <a:pPr algn="just">
              <a:lnSpc>
                <a:spcPct val="107000"/>
              </a:lnSpc>
              <a:spcBef>
                <a:spcPts val="600"/>
              </a:spcBef>
              <a:spcAft>
                <a:spcPts val="600"/>
              </a:spcAft>
            </a:pPr>
            <a:r>
              <a:rPr lang="hu-HU" sz="2400" b="1" dirty="0">
                <a:effectLst/>
                <a:ea typeface="Palatino Linotype" panose="02040502050505030304" pitchFamily="18" charset="0"/>
                <a:cs typeface="Palatino Linotype" panose="02040502050505030304" pitchFamily="18" charset="0"/>
              </a:rPr>
              <a:t>Előnye,</a:t>
            </a:r>
            <a:r>
              <a:rPr lang="hu-HU" sz="2400" dirty="0">
                <a:effectLst/>
                <a:ea typeface="Palatino Linotype" panose="02040502050505030304" pitchFamily="18" charset="0"/>
                <a:cs typeface="Palatino Linotype" panose="02040502050505030304" pitchFamily="18" charset="0"/>
              </a:rPr>
              <a:t> hogy nincsenek szakadások a jelmagyarázatban.</a:t>
            </a:r>
            <a:endParaRPr lang="hu-HU" sz="2000" dirty="0">
              <a:effectLst/>
              <a:ea typeface="Times New Roman" panose="02020603050405020304" pitchFamily="18" charset="0"/>
            </a:endParaRPr>
          </a:p>
        </p:txBody>
      </p:sp>
    </p:spTree>
    <p:extLst>
      <p:ext uri="{BB962C8B-B14F-4D97-AF65-F5344CB8AC3E}">
        <p14:creationId xmlns:p14="http://schemas.microsoft.com/office/powerpoint/2010/main" val="1023922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82FA2-1D7F-BF35-F3FC-82A3A8AA78D0}"/>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BFA1B0A6-B77E-30F0-DCA1-F063AA034ECC}"/>
              </a:ext>
            </a:extLst>
          </p:cNvPr>
          <p:cNvSpPr txBox="1">
            <a:spLocks/>
          </p:cNvSpPr>
          <p:nvPr/>
        </p:nvSpPr>
        <p:spPr>
          <a:xfrm>
            <a:off x="455052" y="0"/>
            <a:ext cx="11257336"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Adatosztályozási módszerek</a:t>
            </a:r>
            <a:endParaRPr lang="en-US" altLang="en-US" b="1" dirty="0"/>
          </a:p>
        </p:txBody>
      </p:sp>
      <p:sp>
        <p:nvSpPr>
          <p:cNvPr id="2" name="Téglalap 3">
            <a:extLst>
              <a:ext uri="{FF2B5EF4-FFF2-40B4-BE49-F238E27FC236}">
                <a16:creationId xmlns:a16="http://schemas.microsoft.com/office/drawing/2014/main" id="{7280C6CF-A275-6A54-5BC4-80913DA4CA31}"/>
              </a:ext>
            </a:extLst>
          </p:cNvPr>
          <p:cNvSpPr>
            <a:spLocks noChangeArrowheads="1"/>
          </p:cNvSpPr>
          <p:nvPr/>
        </p:nvSpPr>
        <p:spPr bwMode="auto">
          <a:xfrm>
            <a:off x="224118" y="1314264"/>
            <a:ext cx="11719205" cy="3302699"/>
          </a:xfrm>
          <a:prstGeom prst="rect">
            <a:avLst/>
          </a:prstGeom>
          <a:noFill/>
          <a:ln w="9525">
            <a:noFill/>
            <a:miter lim="800000"/>
            <a:headEnd/>
            <a:tailEnd/>
          </a:ln>
        </p:spPr>
        <p:txBody>
          <a:bodyPr wrap="square">
            <a:spAutoFit/>
          </a:bodyPr>
          <a:lstStyle/>
          <a:p>
            <a:pPr algn="just">
              <a:lnSpc>
                <a:spcPct val="107000"/>
              </a:lnSpc>
              <a:spcBef>
                <a:spcPts val="600"/>
              </a:spcBef>
              <a:spcAft>
                <a:spcPts val="600"/>
              </a:spcAft>
            </a:pPr>
            <a:r>
              <a:rPr lang="hu-HU" sz="2400" b="1" dirty="0" err="1">
                <a:effectLst/>
                <a:ea typeface="Palatino Linotype" panose="02040502050505030304" pitchFamily="18" charset="0"/>
                <a:cs typeface="Palatino Linotype" panose="02040502050505030304" pitchFamily="18" charset="0"/>
              </a:rPr>
              <a:t>Manual</a:t>
            </a:r>
            <a:r>
              <a:rPr lang="hu-HU" sz="2400" b="1" dirty="0">
                <a:effectLst/>
                <a:ea typeface="Palatino Linotype" panose="02040502050505030304" pitchFamily="18" charset="0"/>
                <a:cs typeface="Palatino Linotype" panose="02040502050505030304" pitchFamily="18" charset="0"/>
              </a:rPr>
              <a:t> </a:t>
            </a:r>
            <a:r>
              <a:rPr lang="hu-HU" sz="2400" b="1" dirty="0" err="1">
                <a:effectLst/>
                <a:ea typeface="Palatino Linotype" panose="02040502050505030304" pitchFamily="18" charset="0"/>
                <a:cs typeface="Palatino Linotype" panose="02040502050505030304" pitchFamily="18" charset="0"/>
              </a:rPr>
              <a:t>interval</a:t>
            </a:r>
            <a:r>
              <a:rPr lang="hu-HU" sz="2400" b="1" dirty="0">
                <a:effectLst/>
                <a:ea typeface="Palatino Linotype" panose="02040502050505030304" pitchFamily="18" charset="0"/>
                <a:cs typeface="Palatino Linotype" panose="02040502050505030304" pitchFamily="18" charset="0"/>
              </a:rPr>
              <a:t> – egyéni intervallumok</a:t>
            </a:r>
            <a:endParaRPr lang="hu-HU" sz="2000" dirty="0">
              <a:effectLst/>
              <a:ea typeface="Times New Roman" panose="02020603050405020304" pitchFamily="18" charset="0"/>
            </a:endParaRPr>
          </a:p>
          <a:p>
            <a:pPr algn="just">
              <a:lnSpc>
                <a:spcPct val="107000"/>
              </a:lnSpc>
              <a:spcBef>
                <a:spcPts val="600"/>
              </a:spcBef>
              <a:spcAft>
                <a:spcPts val="600"/>
              </a:spcAft>
            </a:pPr>
            <a:r>
              <a:rPr lang="hu-HU" sz="2400" dirty="0">
                <a:effectLst/>
                <a:ea typeface="Palatino Linotype" panose="02040502050505030304" pitchFamily="18" charset="0"/>
                <a:cs typeface="Palatino Linotype" panose="02040502050505030304" pitchFamily="18" charset="0"/>
              </a:rPr>
              <a:t>Egyéni intervallumok használatával saját osztályokat definiálhatunk, manuálisan adhatunk hozzá osztálytöréseket, és beállíthatjuk az adatoknak megfelelő osztálytartományokat.</a:t>
            </a:r>
            <a:endParaRPr lang="hu-HU" sz="2000" dirty="0">
              <a:effectLst/>
              <a:ea typeface="Times New Roman" panose="02020603050405020304" pitchFamily="18" charset="0"/>
            </a:endParaRPr>
          </a:p>
          <a:p>
            <a:pPr algn="just">
              <a:lnSpc>
                <a:spcPct val="107000"/>
              </a:lnSpc>
              <a:spcBef>
                <a:spcPts val="600"/>
              </a:spcBef>
              <a:spcAft>
                <a:spcPts val="600"/>
              </a:spcAft>
            </a:pPr>
            <a:r>
              <a:rPr lang="hu-HU" sz="2400" b="1" dirty="0">
                <a:effectLst/>
                <a:ea typeface="Palatino Linotype" panose="02040502050505030304" pitchFamily="18" charset="0"/>
                <a:cs typeface="Palatino Linotype" panose="02040502050505030304" pitchFamily="18" charset="0"/>
              </a:rPr>
              <a:t>Előnye,</a:t>
            </a:r>
            <a:r>
              <a:rPr lang="hu-HU" sz="2400" dirty="0">
                <a:effectLst/>
                <a:ea typeface="Palatino Linotype" panose="02040502050505030304" pitchFamily="18" charset="0"/>
                <a:cs typeface="Palatino Linotype" panose="02040502050505030304" pitchFamily="18" charset="0"/>
              </a:rPr>
              <a:t> hogy teljes szabadság, pl. a töréspontok kialakításában figyelembe lehet venni a térbeli elterjedést.</a:t>
            </a:r>
            <a:endParaRPr lang="hu-HU" sz="2000" dirty="0">
              <a:effectLst/>
              <a:ea typeface="Times New Roman" panose="02020603050405020304" pitchFamily="18" charset="0"/>
            </a:endParaRPr>
          </a:p>
          <a:p>
            <a:pPr algn="just">
              <a:lnSpc>
                <a:spcPct val="107000"/>
              </a:lnSpc>
              <a:spcBef>
                <a:spcPts val="600"/>
              </a:spcBef>
              <a:spcAft>
                <a:spcPts val="600"/>
              </a:spcAft>
            </a:pPr>
            <a:r>
              <a:rPr lang="hu-HU" sz="2400" b="1" dirty="0">
                <a:effectLst/>
                <a:ea typeface="Palatino Linotype" panose="02040502050505030304" pitchFamily="18" charset="0"/>
                <a:cs typeface="Palatino Linotype" panose="02040502050505030304" pitchFamily="18" charset="0"/>
              </a:rPr>
              <a:t>Hátránya,</a:t>
            </a:r>
            <a:r>
              <a:rPr lang="hu-HU" sz="2400" dirty="0">
                <a:effectLst/>
                <a:ea typeface="Palatino Linotype" panose="02040502050505030304" pitchFamily="18" charset="0"/>
                <a:cs typeface="Palatino Linotype" panose="02040502050505030304" pitchFamily="18" charset="0"/>
              </a:rPr>
              <a:t> hogy a jelmagyarázat alapján az osztályozási logika nem feltétlenül világos. Nem szükségszerűen veszi figyelembe az adatok szóródását, és nem könnyen reprodukálható.</a:t>
            </a:r>
            <a:endParaRPr lang="hu-HU" sz="2000" dirty="0">
              <a:effectLst/>
              <a:ea typeface="Times New Roman" panose="02020603050405020304" pitchFamily="18" charset="0"/>
            </a:endParaRPr>
          </a:p>
        </p:txBody>
      </p:sp>
    </p:spTree>
    <p:extLst>
      <p:ext uri="{BB962C8B-B14F-4D97-AF65-F5344CB8AC3E}">
        <p14:creationId xmlns:p14="http://schemas.microsoft.com/office/powerpoint/2010/main" val="136231175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82FA2-1D7F-BF35-F3FC-82A3A8AA78D0}"/>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BFA1B0A6-B77E-30F0-DCA1-F063AA034ECC}"/>
              </a:ext>
            </a:extLst>
          </p:cNvPr>
          <p:cNvSpPr txBox="1">
            <a:spLocks/>
          </p:cNvSpPr>
          <p:nvPr/>
        </p:nvSpPr>
        <p:spPr>
          <a:xfrm>
            <a:off x="455052" y="0"/>
            <a:ext cx="11257336"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Adatosztályozási módszerek</a:t>
            </a:r>
            <a:endParaRPr lang="en-US" altLang="en-US" b="1" dirty="0"/>
          </a:p>
        </p:txBody>
      </p:sp>
      <p:pic>
        <p:nvPicPr>
          <p:cNvPr id="3" name="Picture 2" descr="Several different colored bars&#10;&#10;Description automatically generated with medium confidence">
            <a:extLst>
              <a:ext uri="{FF2B5EF4-FFF2-40B4-BE49-F238E27FC236}">
                <a16:creationId xmlns:a16="http://schemas.microsoft.com/office/drawing/2014/main" id="{02B396C6-6795-B377-71F8-0AB46E69C7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9316" y="1640542"/>
            <a:ext cx="5373368" cy="4401670"/>
          </a:xfrm>
          <a:prstGeom prst="rect">
            <a:avLst/>
          </a:prstGeom>
        </p:spPr>
      </p:pic>
    </p:spTree>
    <p:extLst>
      <p:ext uri="{BB962C8B-B14F-4D97-AF65-F5344CB8AC3E}">
        <p14:creationId xmlns:p14="http://schemas.microsoft.com/office/powerpoint/2010/main" val="391595245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82FA2-1D7F-BF35-F3FC-82A3A8AA78D0}"/>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BFA1B0A6-B77E-30F0-DCA1-F063AA034ECC}"/>
              </a:ext>
            </a:extLst>
          </p:cNvPr>
          <p:cNvSpPr txBox="1">
            <a:spLocks/>
          </p:cNvSpPr>
          <p:nvPr/>
        </p:nvSpPr>
        <p:spPr>
          <a:xfrm>
            <a:off x="455052" y="0"/>
            <a:ext cx="11257336"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Adatbáziskapcsolatok </a:t>
            </a:r>
            <a:r>
              <a:rPr lang="hu-HU" altLang="en-US" b="1" dirty="0" err="1"/>
              <a:t>ArcGIS</a:t>
            </a:r>
            <a:r>
              <a:rPr lang="hu-HU" altLang="en-US" b="1" dirty="0"/>
              <a:t>-ben</a:t>
            </a:r>
            <a:endParaRPr lang="en-US" altLang="en-US" b="1" dirty="0"/>
          </a:p>
        </p:txBody>
      </p:sp>
      <p:sp>
        <p:nvSpPr>
          <p:cNvPr id="2" name="Téglalap 3">
            <a:extLst>
              <a:ext uri="{FF2B5EF4-FFF2-40B4-BE49-F238E27FC236}">
                <a16:creationId xmlns:a16="http://schemas.microsoft.com/office/drawing/2014/main" id="{7280C6CF-A275-6A54-5BC4-80913DA4CA31}"/>
              </a:ext>
            </a:extLst>
          </p:cNvPr>
          <p:cNvSpPr>
            <a:spLocks noChangeArrowheads="1"/>
          </p:cNvSpPr>
          <p:nvPr/>
        </p:nvSpPr>
        <p:spPr bwMode="auto">
          <a:xfrm>
            <a:off x="224118" y="1314264"/>
            <a:ext cx="11719205" cy="3634906"/>
          </a:xfrm>
          <a:prstGeom prst="rect">
            <a:avLst/>
          </a:prstGeom>
          <a:noFill/>
          <a:ln w="9525">
            <a:noFill/>
            <a:miter lim="800000"/>
            <a:headEnd/>
            <a:tailEnd/>
          </a:ln>
        </p:spPr>
        <p:txBody>
          <a:bodyPr wrap="square">
            <a:spAutoFit/>
          </a:bodyPr>
          <a:lstStyle/>
          <a:p>
            <a:pPr algn="just">
              <a:lnSpc>
                <a:spcPct val="107000"/>
              </a:lnSpc>
              <a:spcBef>
                <a:spcPts val="600"/>
              </a:spcBef>
              <a:spcAft>
                <a:spcPts val="600"/>
              </a:spcAft>
            </a:pPr>
            <a:r>
              <a:rPr lang="hu-HU" sz="2400" b="1" dirty="0" err="1">
                <a:effectLst/>
                <a:ea typeface="Palatino Linotype" panose="02040502050505030304" pitchFamily="18" charset="0"/>
                <a:cs typeface="Palatino Linotype" panose="02040502050505030304" pitchFamily="18" charset="0"/>
              </a:rPr>
              <a:t>Join</a:t>
            </a:r>
            <a:r>
              <a:rPr lang="hu-HU" sz="2400" b="1" dirty="0">
                <a:effectLst/>
                <a:ea typeface="Palatino Linotype" panose="02040502050505030304" pitchFamily="18" charset="0"/>
                <a:cs typeface="Palatino Linotype" panose="02040502050505030304" pitchFamily="18" charset="0"/>
              </a:rPr>
              <a:t> – 1:1 (</a:t>
            </a:r>
            <a:r>
              <a:rPr lang="hu-HU" sz="2400" b="1" dirty="0" err="1">
                <a:effectLst/>
                <a:ea typeface="Palatino Linotype" panose="02040502050505030304" pitchFamily="18" charset="0"/>
                <a:cs typeface="Palatino Linotype" panose="02040502050505030304" pitchFamily="18" charset="0"/>
              </a:rPr>
              <a:t>one-to-one</a:t>
            </a:r>
            <a:r>
              <a:rPr lang="hu-HU" sz="2400" b="1" dirty="0">
                <a:effectLst/>
                <a:ea typeface="Palatino Linotype" panose="02040502050505030304" pitchFamily="18" charset="0"/>
                <a:cs typeface="Palatino Linotype" panose="02040502050505030304" pitchFamily="18" charset="0"/>
              </a:rPr>
              <a:t>) és n:1 kapcsolat (n-</a:t>
            </a:r>
            <a:r>
              <a:rPr lang="hu-HU" sz="2400" b="1" dirty="0" err="1">
                <a:effectLst/>
                <a:ea typeface="Palatino Linotype" panose="02040502050505030304" pitchFamily="18" charset="0"/>
                <a:cs typeface="Palatino Linotype" panose="02040502050505030304" pitchFamily="18" charset="0"/>
              </a:rPr>
              <a:t>to</a:t>
            </a:r>
            <a:r>
              <a:rPr lang="hu-HU" sz="2400" b="1" dirty="0">
                <a:effectLst/>
                <a:ea typeface="Palatino Linotype" panose="02040502050505030304" pitchFamily="18" charset="0"/>
                <a:cs typeface="Palatino Linotype" panose="02040502050505030304" pitchFamily="18" charset="0"/>
              </a:rPr>
              <a:t>-</a:t>
            </a:r>
            <a:r>
              <a:rPr lang="hu-HU" sz="2400" b="1" dirty="0" err="1">
                <a:effectLst/>
                <a:ea typeface="Palatino Linotype" panose="02040502050505030304" pitchFamily="18" charset="0"/>
                <a:cs typeface="Palatino Linotype" panose="02040502050505030304" pitchFamily="18" charset="0"/>
              </a:rPr>
              <a:t>one</a:t>
            </a:r>
            <a:r>
              <a:rPr lang="hu-HU" sz="2400" b="1" dirty="0">
                <a:effectLst/>
                <a:ea typeface="Palatino Linotype" panose="02040502050505030304" pitchFamily="18" charset="0"/>
                <a:cs typeface="Palatino Linotype" panose="02040502050505030304" pitchFamily="18" charset="0"/>
              </a:rPr>
              <a:t> </a:t>
            </a:r>
            <a:r>
              <a:rPr lang="hu-HU" sz="2400" b="1" dirty="0" err="1">
                <a:effectLst/>
                <a:ea typeface="Palatino Linotype" panose="02040502050505030304" pitchFamily="18" charset="0"/>
                <a:cs typeface="Palatino Linotype" panose="02040502050505030304" pitchFamily="18" charset="0"/>
              </a:rPr>
              <a:t>mapping</a:t>
            </a:r>
            <a:r>
              <a:rPr lang="hu-HU" sz="2400" b="1" dirty="0">
                <a:effectLst/>
                <a:ea typeface="Palatino Linotype" panose="02040502050505030304" pitchFamily="18" charset="0"/>
                <a:cs typeface="Palatino Linotype" panose="02040502050505030304" pitchFamily="18" charset="0"/>
              </a:rPr>
              <a:t>):</a:t>
            </a:r>
            <a:endParaRPr lang="hu-HU" sz="2400" b="1" dirty="0">
              <a:ea typeface="Palatino Linotype" panose="02040502050505030304" pitchFamily="18" charset="0"/>
              <a:cs typeface="Palatino Linotype" panose="02040502050505030304" pitchFamily="18" charset="0"/>
            </a:endParaRPr>
          </a:p>
          <a:p>
            <a:pPr marL="342900" indent="-342900" algn="just">
              <a:lnSpc>
                <a:spcPct val="107000"/>
              </a:lnSpc>
              <a:spcBef>
                <a:spcPts val="600"/>
              </a:spcBef>
              <a:spcAft>
                <a:spcPts val="600"/>
              </a:spcAft>
              <a:buFont typeface="Arial" panose="020B0604020202020204" pitchFamily="34" charset="0"/>
              <a:buChar char="•"/>
            </a:pPr>
            <a:r>
              <a:rPr lang="hu-HU" sz="2400" b="1" dirty="0">
                <a:effectLst/>
                <a:ea typeface="Palatino Linotype" panose="02040502050505030304" pitchFamily="18" charset="0"/>
                <a:cs typeface="Palatino Linotype" panose="02040502050505030304" pitchFamily="18" charset="0"/>
              </a:rPr>
              <a:t>Ö</a:t>
            </a:r>
            <a:r>
              <a:rPr lang="hu-HU" sz="2400" dirty="0">
                <a:effectLst/>
                <a:ea typeface="Palatino Linotype" panose="02040502050505030304" pitchFamily="18" charset="0"/>
                <a:cs typeface="Palatino Linotype" panose="02040502050505030304" pitchFamily="18" charset="0"/>
              </a:rPr>
              <a:t>sszekapcsolás attribútumok vagy térbeli helyzet alapján. Attribútumösszekötés végrehajtásakor az összekötött mezők dinamikusan hozzáadódnak a meglévő táblához.</a:t>
            </a:r>
          </a:p>
          <a:p>
            <a:pPr marL="342900" indent="-342900" algn="just">
              <a:lnSpc>
                <a:spcPct val="107000"/>
              </a:lnSpc>
              <a:spcBef>
                <a:spcPts val="600"/>
              </a:spcBef>
              <a:spcAft>
                <a:spcPts val="600"/>
              </a:spcAft>
              <a:buFont typeface="Arial" panose="020B0604020202020204" pitchFamily="34" charset="0"/>
              <a:buChar char="•"/>
            </a:pPr>
            <a:r>
              <a:rPr lang="hu-HU" sz="2400" dirty="0">
                <a:effectLst/>
                <a:ea typeface="Palatino Linotype" panose="02040502050505030304" pitchFamily="18" charset="0"/>
                <a:cs typeface="Palatino Linotype" panose="02040502050505030304" pitchFamily="18" charset="0"/>
              </a:rPr>
              <a:t>Ha a térképen lévő rétegek nem rendelkeznek közös attribútummezővel, akkor a </a:t>
            </a:r>
            <a:r>
              <a:rPr lang="hu-HU" sz="2400" b="1" dirty="0" err="1">
                <a:effectLst/>
                <a:ea typeface="Palatino Linotype" panose="02040502050505030304" pitchFamily="18" charset="0"/>
                <a:cs typeface="Palatino Linotype" panose="02040502050505030304" pitchFamily="18" charset="0"/>
              </a:rPr>
              <a:t>Spatial</a:t>
            </a:r>
            <a:r>
              <a:rPr lang="hu-HU" sz="2400" b="1" dirty="0">
                <a:effectLst/>
                <a:ea typeface="Palatino Linotype" panose="02040502050505030304" pitchFamily="18" charset="0"/>
                <a:cs typeface="Palatino Linotype" panose="02040502050505030304" pitchFamily="18" charset="0"/>
              </a:rPr>
              <a:t> </a:t>
            </a:r>
            <a:r>
              <a:rPr lang="hu-HU" sz="2400" b="1" dirty="0" err="1">
                <a:effectLst/>
                <a:ea typeface="Palatino Linotype" panose="02040502050505030304" pitchFamily="18" charset="0"/>
                <a:cs typeface="Palatino Linotype" panose="02040502050505030304" pitchFamily="18" charset="0"/>
              </a:rPr>
              <a:t>Join</a:t>
            </a:r>
            <a:r>
              <a:rPr lang="hu-HU" sz="2400" dirty="0">
                <a:effectLst/>
                <a:ea typeface="Palatino Linotype" panose="02040502050505030304" pitchFamily="18" charset="0"/>
                <a:cs typeface="Palatino Linotype" panose="02040502050505030304" pitchFamily="18" charset="0"/>
              </a:rPr>
              <a:t> </a:t>
            </a:r>
            <a:r>
              <a:rPr lang="hu-HU" sz="2400" dirty="0" err="1">
                <a:effectLst/>
                <a:ea typeface="Palatino Linotype" panose="02040502050505030304" pitchFamily="18" charset="0"/>
                <a:cs typeface="Palatino Linotype" panose="02040502050505030304" pitchFamily="18" charset="0"/>
              </a:rPr>
              <a:t>geoprocessing</a:t>
            </a:r>
            <a:r>
              <a:rPr lang="hu-HU" sz="2400" dirty="0">
                <a:effectLst/>
                <a:ea typeface="Palatino Linotype" panose="02040502050505030304" pitchFamily="18" charset="0"/>
                <a:cs typeface="Palatino Linotype" panose="02040502050505030304" pitchFamily="18" charset="0"/>
              </a:rPr>
              <a:t> eszközzel egyesítheti őket, mely két réteg attribútumait a rétegekben lévő elemek elhelyezkedése alapján egyesíti. A térbeli kapcsolatok azonban nem dinamikusak, és az eredményt egy új rétegbe kell elmenteni.</a:t>
            </a:r>
            <a:endParaRPr lang="hu-HU" sz="2000" dirty="0">
              <a:effectLst/>
              <a:ea typeface="Times New Roman" panose="02020603050405020304" pitchFamily="18" charset="0"/>
            </a:endParaRPr>
          </a:p>
          <a:p>
            <a:pPr marL="342900" indent="-342900" algn="just">
              <a:lnSpc>
                <a:spcPct val="107000"/>
              </a:lnSpc>
              <a:spcBef>
                <a:spcPts val="600"/>
              </a:spcBef>
              <a:spcAft>
                <a:spcPts val="600"/>
              </a:spcAft>
              <a:buFont typeface="Arial" panose="020B0604020202020204" pitchFamily="34" charset="0"/>
              <a:buChar char="•"/>
            </a:pPr>
            <a:endParaRPr lang="hu-HU" sz="2000" dirty="0">
              <a:effectLst/>
              <a:ea typeface="Times New Roman" panose="02020603050405020304" pitchFamily="18" charset="0"/>
            </a:endParaRPr>
          </a:p>
        </p:txBody>
      </p:sp>
    </p:spTree>
    <p:extLst>
      <p:ext uri="{BB962C8B-B14F-4D97-AF65-F5344CB8AC3E}">
        <p14:creationId xmlns:p14="http://schemas.microsoft.com/office/powerpoint/2010/main" val="348680416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82FA2-1D7F-BF35-F3FC-82A3A8AA78D0}"/>
            </a:ext>
          </a:extLst>
        </p:cNvPr>
        <p:cNvGrpSpPr/>
        <p:nvPr/>
      </p:nvGrpSpPr>
      <p:grpSpPr>
        <a:xfrm>
          <a:off x="0" y="0"/>
          <a:ext cx="0" cy="0"/>
          <a:chOff x="0" y="0"/>
          <a:chExt cx="0" cy="0"/>
        </a:xfrm>
      </p:grpSpPr>
      <p:sp>
        <p:nvSpPr>
          <p:cNvPr id="8" name="Cím 1">
            <a:extLst>
              <a:ext uri="{FF2B5EF4-FFF2-40B4-BE49-F238E27FC236}">
                <a16:creationId xmlns:a16="http://schemas.microsoft.com/office/drawing/2014/main" id="{BFA1B0A6-B77E-30F0-DCA1-F063AA034ECC}"/>
              </a:ext>
            </a:extLst>
          </p:cNvPr>
          <p:cNvSpPr txBox="1">
            <a:spLocks/>
          </p:cNvSpPr>
          <p:nvPr/>
        </p:nvSpPr>
        <p:spPr>
          <a:xfrm>
            <a:off x="455052" y="0"/>
            <a:ext cx="11257336"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hu-HU" altLang="en-US" b="1" dirty="0"/>
              <a:t>Adatbáziskapcsolatok </a:t>
            </a:r>
            <a:r>
              <a:rPr lang="hu-HU" altLang="en-US" b="1" dirty="0" err="1"/>
              <a:t>ArcGIS</a:t>
            </a:r>
            <a:r>
              <a:rPr lang="hu-HU" altLang="en-US" b="1" dirty="0"/>
              <a:t>-ben</a:t>
            </a:r>
            <a:endParaRPr lang="en-US" altLang="en-US" b="1" dirty="0"/>
          </a:p>
        </p:txBody>
      </p:sp>
      <p:sp>
        <p:nvSpPr>
          <p:cNvPr id="2" name="Téglalap 3">
            <a:extLst>
              <a:ext uri="{FF2B5EF4-FFF2-40B4-BE49-F238E27FC236}">
                <a16:creationId xmlns:a16="http://schemas.microsoft.com/office/drawing/2014/main" id="{7280C6CF-A275-6A54-5BC4-80913DA4CA31}"/>
              </a:ext>
            </a:extLst>
          </p:cNvPr>
          <p:cNvSpPr>
            <a:spLocks noChangeArrowheads="1"/>
          </p:cNvSpPr>
          <p:nvPr/>
        </p:nvSpPr>
        <p:spPr bwMode="auto">
          <a:xfrm>
            <a:off x="224118" y="1314264"/>
            <a:ext cx="11719205" cy="4820422"/>
          </a:xfrm>
          <a:prstGeom prst="rect">
            <a:avLst/>
          </a:prstGeom>
          <a:noFill/>
          <a:ln w="9525">
            <a:noFill/>
            <a:miter lim="800000"/>
            <a:headEnd/>
            <a:tailEnd/>
          </a:ln>
        </p:spPr>
        <p:txBody>
          <a:bodyPr wrap="square">
            <a:spAutoFit/>
          </a:bodyPr>
          <a:lstStyle/>
          <a:p>
            <a:pPr algn="just">
              <a:lnSpc>
                <a:spcPct val="107000"/>
              </a:lnSpc>
              <a:spcBef>
                <a:spcPts val="600"/>
              </a:spcBef>
              <a:spcAft>
                <a:spcPts val="600"/>
              </a:spcAft>
            </a:pPr>
            <a:r>
              <a:rPr lang="hu-HU" sz="2400" b="1" dirty="0" err="1">
                <a:effectLst/>
                <a:ea typeface="Palatino Linotype" panose="02040502050505030304" pitchFamily="18" charset="0"/>
                <a:cs typeface="Palatino Linotype" panose="02040502050505030304" pitchFamily="18" charset="0"/>
              </a:rPr>
              <a:t>Relate</a:t>
            </a:r>
            <a:r>
              <a:rPr lang="hu-HU" sz="2400" b="1" dirty="0">
                <a:effectLst/>
                <a:ea typeface="Palatino Linotype" panose="02040502050505030304" pitchFamily="18" charset="0"/>
                <a:cs typeface="Palatino Linotype" panose="02040502050505030304" pitchFamily="18" charset="0"/>
              </a:rPr>
              <a:t> – 1:n (</a:t>
            </a:r>
            <a:r>
              <a:rPr lang="hu-HU" sz="2400" b="1" dirty="0" err="1">
                <a:effectLst/>
                <a:ea typeface="Palatino Linotype" panose="02040502050505030304" pitchFamily="18" charset="0"/>
                <a:cs typeface="Palatino Linotype" panose="02040502050505030304" pitchFamily="18" charset="0"/>
              </a:rPr>
              <a:t>one</a:t>
            </a:r>
            <a:r>
              <a:rPr lang="hu-HU" sz="2400" b="1" dirty="0">
                <a:effectLst/>
                <a:ea typeface="Palatino Linotype" panose="02040502050505030304" pitchFamily="18" charset="0"/>
                <a:cs typeface="Palatino Linotype" panose="02040502050505030304" pitchFamily="18" charset="0"/>
              </a:rPr>
              <a:t>-</a:t>
            </a:r>
            <a:r>
              <a:rPr lang="hu-HU" sz="2400" b="1" dirty="0" err="1">
                <a:effectLst/>
                <a:ea typeface="Palatino Linotype" panose="02040502050505030304" pitchFamily="18" charset="0"/>
                <a:cs typeface="Palatino Linotype" panose="02040502050505030304" pitchFamily="18" charset="0"/>
              </a:rPr>
              <a:t>to</a:t>
            </a:r>
            <a:r>
              <a:rPr lang="hu-HU" sz="2400" b="1" dirty="0">
                <a:effectLst/>
                <a:ea typeface="Palatino Linotype" panose="02040502050505030304" pitchFamily="18" charset="0"/>
                <a:cs typeface="Palatino Linotype" panose="02040502050505030304" pitchFamily="18" charset="0"/>
              </a:rPr>
              <a:t>-n) és n:m kapcsolat (n-</a:t>
            </a:r>
            <a:r>
              <a:rPr lang="hu-HU" sz="2400" b="1" dirty="0" err="1">
                <a:effectLst/>
                <a:ea typeface="Palatino Linotype" panose="02040502050505030304" pitchFamily="18" charset="0"/>
                <a:cs typeface="Palatino Linotype" panose="02040502050505030304" pitchFamily="18" charset="0"/>
              </a:rPr>
              <a:t>to</a:t>
            </a:r>
            <a:r>
              <a:rPr lang="hu-HU" sz="2400" b="1" dirty="0">
                <a:effectLst/>
                <a:ea typeface="Palatino Linotype" panose="02040502050505030304" pitchFamily="18" charset="0"/>
                <a:cs typeface="Palatino Linotype" panose="02040502050505030304" pitchFamily="18" charset="0"/>
              </a:rPr>
              <a:t>-m </a:t>
            </a:r>
            <a:r>
              <a:rPr lang="hu-HU" sz="2400" b="1" dirty="0" err="1">
                <a:effectLst/>
                <a:ea typeface="Palatino Linotype" panose="02040502050505030304" pitchFamily="18" charset="0"/>
                <a:cs typeface="Palatino Linotype" panose="02040502050505030304" pitchFamily="18" charset="0"/>
              </a:rPr>
              <a:t>mapping</a:t>
            </a:r>
            <a:r>
              <a:rPr lang="hu-HU" sz="2400" b="1" dirty="0">
                <a:effectLst/>
                <a:ea typeface="Palatino Linotype" panose="02040502050505030304" pitchFamily="18" charset="0"/>
                <a:cs typeface="Palatino Linotype" panose="02040502050505030304" pitchFamily="18" charset="0"/>
              </a:rPr>
              <a:t>)</a:t>
            </a:r>
            <a:endParaRPr lang="hu-HU" sz="2000" dirty="0">
              <a:effectLst/>
              <a:ea typeface="Times New Roman" panose="02020603050405020304" pitchFamily="18" charset="0"/>
            </a:endParaRPr>
          </a:p>
          <a:p>
            <a:pPr marL="342900" indent="-342900" algn="just">
              <a:lnSpc>
                <a:spcPct val="107000"/>
              </a:lnSpc>
              <a:spcBef>
                <a:spcPts val="600"/>
              </a:spcBef>
              <a:spcAft>
                <a:spcPts val="600"/>
              </a:spcAft>
              <a:buFont typeface="Arial" panose="020B0604020202020204" pitchFamily="34" charset="0"/>
              <a:buChar char="•"/>
            </a:pPr>
            <a:r>
              <a:rPr lang="hu-HU" sz="2400" dirty="0">
                <a:effectLst/>
                <a:ea typeface="Palatino Linotype" panose="02040502050505030304" pitchFamily="18" charset="0"/>
                <a:cs typeface="Palatino Linotype" panose="02040502050505030304" pitchFamily="18" charset="0"/>
              </a:rPr>
              <a:t>A </a:t>
            </a:r>
            <a:r>
              <a:rPr lang="hu-HU" sz="2400" b="1" dirty="0" err="1">
                <a:effectLst/>
                <a:ea typeface="Palatino Linotype" panose="02040502050505030304" pitchFamily="18" charset="0"/>
                <a:cs typeface="Palatino Linotype" panose="02040502050505030304" pitchFamily="18" charset="0"/>
              </a:rPr>
              <a:t>relate</a:t>
            </a:r>
            <a:r>
              <a:rPr lang="hu-HU" sz="2400" dirty="0">
                <a:effectLst/>
                <a:ea typeface="Palatino Linotype" panose="02040502050505030304" pitchFamily="18" charset="0"/>
                <a:cs typeface="Palatino Linotype" panose="02040502050505030304" pitchFamily="18" charset="0"/>
              </a:rPr>
              <a:t> összekapcsolás segíthet az adatokban rejlő sokrétű információ elemzésében. Ha például kiválasztunk egy épületet, akkor megtalálhatjuk az összes bérlőt, aki az adott épületben lakik. Hasonlóképpen, ha kijelölünk egy bérlőt, megtudhatjuk, hogy melyik épületben lakik (vagy több épületben, ha egy üzletlánc több bevásárlóközpontban található). Egy kapcsolat vagy kapcsolati osztály használata akkor ajánlott, ha olyan adatokat használunk, ahol 1:n vagy n:m kapcsolat létezik.</a:t>
            </a:r>
            <a:endParaRPr lang="hu-HU" sz="2000" dirty="0">
              <a:effectLst/>
              <a:ea typeface="Times New Roman" panose="02020603050405020304" pitchFamily="18" charset="0"/>
            </a:endParaRPr>
          </a:p>
          <a:p>
            <a:pPr marL="342900" indent="-342900" algn="just">
              <a:lnSpc>
                <a:spcPct val="107000"/>
              </a:lnSpc>
              <a:spcBef>
                <a:spcPts val="600"/>
              </a:spcBef>
              <a:spcAft>
                <a:spcPts val="600"/>
              </a:spcAft>
              <a:buFont typeface="Arial" panose="020B0604020202020204" pitchFamily="34" charset="0"/>
              <a:buChar char="•"/>
            </a:pPr>
            <a:r>
              <a:rPr lang="hu-HU" sz="2400" dirty="0">
                <a:effectLst/>
                <a:ea typeface="Palatino Linotype" panose="02040502050505030304" pitchFamily="18" charset="0"/>
                <a:cs typeface="Palatino Linotype" panose="02040502050505030304" pitchFamily="18" charset="0"/>
              </a:rPr>
              <a:t>A </a:t>
            </a:r>
            <a:r>
              <a:rPr lang="hu-HU" sz="2400" b="1" dirty="0" err="1">
                <a:effectLst/>
                <a:ea typeface="Palatino Linotype" panose="02040502050505030304" pitchFamily="18" charset="0"/>
                <a:cs typeface="Palatino Linotype" panose="02040502050505030304" pitchFamily="18" charset="0"/>
              </a:rPr>
              <a:t>join-nal</a:t>
            </a:r>
            <a:r>
              <a:rPr lang="hu-HU" sz="2400" dirty="0">
                <a:effectLst/>
                <a:ea typeface="Palatino Linotype" panose="02040502050505030304" pitchFamily="18" charset="0"/>
                <a:cs typeface="Palatino Linotype" panose="02040502050505030304" pitchFamily="18" charset="0"/>
              </a:rPr>
              <a:t> ellentétben a </a:t>
            </a:r>
            <a:r>
              <a:rPr lang="hu-HU" sz="2400" b="1" dirty="0" err="1">
                <a:effectLst/>
                <a:ea typeface="Palatino Linotype" panose="02040502050505030304" pitchFamily="18" charset="0"/>
                <a:cs typeface="Palatino Linotype" panose="02040502050505030304" pitchFamily="18" charset="0"/>
              </a:rPr>
              <a:t>relate</a:t>
            </a:r>
            <a:r>
              <a:rPr lang="hu-HU" sz="2400" dirty="0">
                <a:effectLst/>
                <a:ea typeface="Palatino Linotype" panose="02040502050505030304" pitchFamily="18" charset="0"/>
                <a:cs typeface="Palatino Linotype" panose="02040502050505030304" pitchFamily="18" charset="0"/>
              </a:rPr>
              <a:t> a kapcsolódó adatokat nem csatolja a réteg attribútumtáblájához. Ehelyett a kapcsolódó adatokhoz a réteg vagy a tábla kiválasztott rekordjain keresztül férhet hozzá.</a:t>
            </a:r>
            <a:endParaRPr lang="hu-HU" sz="2000" dirty="0">
              <a:effectLst/>
              <a:ea typeface="Times New Roman" panose="02020603050405020304" pitchFamily="18" charset="0"/>
            </a:endParaRPr>
          </a:p>
          <a:p>
            <a:pPr marL="342900" indent="-342900" algn="just">
              <a:lnSpc>
                <a:spcPct val="107000"/>
              </a:lnSpc>
              <a:spcBef>
                <a:spcPts val="600"/>
              </a:spcBef>
              <a:spcAft>
                <a:spcPts val="600"/>
              </a:spcAft>
              <a:buFont typeface="Arial" panose="020B0604020202020204" pitchFamily="34" charset="0"/>
              <a:buChar char="•"/>
            </a:pPr>
            <a:endParaRPr lang="hu-HU" sz="2000" dirty="0">
              <a:effectLst/>
              <a:ea typeface="Times New Roman" panose="02020603050405020304" pitchFamily="18" charset="0"/>
            </a:endParaRPr>
          </a:p>
        </p:txBody>
      </p:sp>
    </p:spTree>
    <p:extLst>
      <p:ext uri="{BB962C8B-B14F-4D97-AF65-F5344CB8AC3E}">
        <p14:creationId xmlns:p14="http://schemas.microsoft.com/office/powerpoint/2010/main" val="3162650838"/>
      </p:ext>
    </p:extLst>
  </p:cSld>
  <p:clrMapOvr>
    <a:masterClrMapping/>
  </p:clrMapOvr>
</p:sld>
</file>

<file path=ppt/theme/theme1.xml><?xml version="1.0" encoding="utf-8"?>
<a:theme xmlns:a="http://schemas.openxmlformats.org/drawingml/2006/main" name="Office-téma">
  <a:themeElements>
    <a:clrScheme name="Office-té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é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é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Theme 2013 - 2022</Template>
  <TotalTime>4788</TotalTime>
  <Words>8487</Words>
  <Application>Microsoft Office PowerPoint</Application>
  <PresentationFormat>Szélesvásznú</PresentationFormat>
  <Paragraphs>746</Paragraphs>
  <Slides>155</Slides>
  <Notes>0</Notes>
  <HiddenSlides>0</HiddenSlides>
  <MMClips>1</MMClips>
  <ScaleCrop>false</ScaleCrop>
  <HeadingPairs>
    <vt:vector size="8" baseType="variant">
      <vt:variant>
        <vt:lpstr>Használt betűtípusok</vt:lpstr>
      </vt:variant>
      <vt:variant>
        <vt:i4>9</vt:i4>
      </vt:variant>
      <vt:variant>
        <vt:lpstr>Téma</vt:lpstr>
      </vt:variant>
      <vt:variant>
        <vt:i4>1</vt:i4>
      </vt:variant>
      <vt:variant>
        <vt:lpstr>Beágyazott OLE kiszolgálók</vt:lpstr>
      </vt:variant>
      <vt:variant>
        <vt:i4>6</vt:i4>
      </vt:variant>
      <vt:variant>
        <vt:lpstr>Diacímek</vt:lpstr>
      </vt:variant>
      <vt:variant>
        <vt:i4>155</vt:i4>
      </vt:variant>
    </vt:vector>
  </HeadingPairs>
  <TitlesOfParts>
    <vt:vector size="171" baseType="lpstr">
      <vt:lpstr>Aptos</vt:lpstr>
      <vt:lpstr>Arial</vt:lpstr>
      <vt:lpstr>Calibri</vt:lpstr>
      <vt:lpstr>Calibri Light</vt:lpstr>
      <vt:lpstr>Cambria Math</vt:lpstr>
      <vt:lpstr>Palatino Linotype</vt:lpstr>
      <vt:lpstr>Symbol</vt:lpstr>
      <vt:lpstr>Times New Roman</vt:lpstr>
      <vt:lpstr>Wingdings</vt:lpstr>
      <vt:lpstr>Office-téma</vt:lpstr>
      <vt:lpstr>Image</vt:lpstr>
      <vt:lpstr>Kép</vt:lpstr>
      <vt:lpstr>Dokumentum</vt:lpstr>
      <vt:lpstr>Document</vt:lpstr>
      <vt:lpstr>Bitmap Image</vt:lpstr>
      <vt:lpstr>CorelDRAW</vt:lpstr>
      <vt:lpstr>Geoinformatika 2. (Alkalmazott geoinformatika jegyzet órai diasorai)</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Az ESRI adatstruktúrája</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A vektoros rendszerek topológiája</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Statisztikai alapfogalmak és adatosztályozási módszerek. Adatbáziskapcsolatok az ArcGIS-ben</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A raszteres rendszerek alapfogalmainak ismétlő áttekintése</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Digitális terepmodellek, DEM-alapú elemzések</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Informatika a földtudományokban GY</dc:title>
  <dc:creator>Pál Márton</dc:creator>
  <cp:lastModifiedBy>Benczekovits Bernadett Villő</cp:lastModifiedBy>
  <cp:revision>13</cp:revision>
  <dcterms:created xsi:type="dcterms:W3CDTF">2023-03-01T07:52:29Z</dcterms:created>
  <dcterms:modified xsi:type="dcterms:W3CDTF">2024-06-27T09:29:37Z</dcterms:modified>
  <cp:contentStatus>Végleges</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